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drawings/drawing8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drawings/drawing9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drawings/drawing10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drawings/drawing11.xml" ContentType="application/vnd.openxmlformats-officedocument.drawingml.chartshapes+xml"/>
  <Override PartName="/ppt/charts/chart21.xml" ContentType="application/vnd.openxmlformats-officedocument.drawingml.chart+xml"/>
  <Override PartName="/ppt/drawings/drawing12.xml" ContentType="application/vnd.openxmlformats-officedocument.drawingml.chartshapes+xml"/>
  <Override PartName="/ppt/charts/chart22.xml" ContentType="application/vnd.openxmlformats-officedocument.drawingml.chart+xml"/>
  <Override PartName="/ppt/drawings/drawing1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75"/>
  </p:notesMasterIdLst>
  <p:handoutMasterIdLst>
    <p:handoutMasterId r:id="rId76"/>
  </p:handoutMasterIdLst>
  <p:sldIdLst>
    <p:sldId id="724" r:id="rId2"/>
    <p:sldId id="1470" r:id="rId3"/>
    <p:sldId id="1503" r:id="rId4"/>
    <p:sldId id="1501" r:id="rId5"/>
    <p:sldId id="1506" r:id="rId6"/>
    <p:sldId id="1513" r:id="rId7"/>
    <p:sldId id="1514" r:id="rId8"/>
    <p:sldId id="1499" r:id="rId9"/>
    <p:sldId id="1497" r:id="rId10"/>
    <p:sldId id="1498" r:id="rId11"/>
    <p:sldId id="1479" r:id="rId12"/>
    <p:sldId id="1500" r:id="rId13"/>
    <p:sldId id="1512" r:id="rId14"/>
    <p:sldId id="1480" r:id="rId15"/>
    <p:sldId id="1492" r:id="rId16"/>
    <p:sldId id="1495" r:id="rId17"/>
    <p:sldId id="1494" r:id="rId18"/>
    <p:sldId id="1471" r:id="rId19"/>
    <p:sldId id="1474" r:id="rId20"/>
    <p:sldId id="1477" r:id="rId21"/>
    <p:sldId id="1473" r:id="rId22"/>
    <p:sldId id="1453" r:id="rId23"/>
    <p:sldId id="1102" r:id="rId24"/>
    <p:sldId id="1331" r:id="rId25"/>
    <p:sldId id="1316" r:id="rId26"/>
    <p:sldId id="1175" r:id="rId27"/>
    <p:sldId id="1332" r:id="rId28"/>
    <p:sldId id="1461" r:id="rId29"/>
    <p:sldId id="1340" r:id="rId30"/>
    <p:sldId id="1328" r:id="rId31"/>
    <p:sldId id="1303" r:id="rId32"/>
    <p:sldId id="1502" r:id="rId33"/>
    <p:sldId id="1234" r:id="rId34"/>
    <p:sldId id="1210" r:id="rId35"/>
    <p:sldId id="1511" r:id="rId36"/>
    <p:sldId id="1455" r:id="rId37"/>
    <p:sldId id="1458" r:id="rId38"/>
    <p:sldId id="1459" r:id="rId39"/>
    <p:sldId id="1213" r:id="rId40"/>
    <p:sldId id="1008" r:id="rId41"/>
    <p:sldId id="1516" r:id="rId42"/>
    <p:sldId id="1306" r:id="rId43"/>
    <p:sldId id="1253" r:id="rId44"/>
    <p:sldId id="1254" r:id="rId45"/>
    <p:sldId id="1515" r:id="rId46"/>
    <p:sldId id="1509" r:id="rId47"/>
    <p:sldId id="1510" r:id="rId48"/>
    <p:sldId id="1236" r:id="rId49"/>
    <p:sldId id="1307" r:id="rId50"/>
    <p:sldId id="1448" r:id="rId51"/>
    <p:sldId id="1468" r:id="rId52"/>
    <p:sldId id="1469" r:id="rId53"/>
    <p:sldId id="1341" r:id="rId54"/>
    <p:sldId id="1342" r:id="rId55"/>
    <p:sldId id="1344" r:id="rId56"/>
    <p:sldId id="1343" r:id="rId57"/>
    <p:sldId id="1345" r:id="rId58"/>
    <p:sldId id="1463" r:id="rId59"/>
    <p:sldId id="1472" r:id="rId60"/>
    <p:sldId id="1054" r:id="rId61"/>
    <p:sldId id="1315" r:id="rId62"/>
    <p:sldId id="1055" r:id="rId63"/>
    <p:sldId id="1056" r:id="rId64"/>
    <p:sldId id="1484" r:id="rId65"/>
    <p:sldId id="1485" r:id="rId66"/>
    <p:sldId id="1486" r:id="rId67"/>
    <p:sldId id="1487" r:id="rId68"/>
    <p:sldId id="1488" r:id="rId69"/>
    <p:sldId id="1490" r:id="rId70"/>
    <p:sldId id="1491" r:id="rId71"/>
    <p:sldId id="1310" r:id="rId72"/>
    <p:sldId id="1077" r:id="rId73"/>
    <p:sldId id="1098" r:id="rId74"/>
  </p:sldIdLst>
  <p:sldSz cx="9144000" cy="6858000" type="screen4x3"/>
  <p:notesSz cx="9939338" cy="68072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32" autoAdjust="0"/>
    <p:restoredTop sz="94660"/>
  </p:normalViewPr>
  <p:slideViewPr>
    <p:cSldViewPr>
      <p:cViewPr>
        <p:scale>
          <a:sx n="90" d="100"/>
          <a:sy n="90" d="100"/>
        </p:scale>
        <p:origin x="-147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esktop\20170516&#37504;&#34892;&#20844;&#26371;\20170514World's%20most%20expensive%20cities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Owner\Desktop\20161231\0000%20%202001-2016&#24180;&#21271;&#21488;&#28771;&#25512;&#26696;&#37327;&#32113;&#35336;&#34920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Owner\Desktop\Book1.xlsx" TargetMode="External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02%20%202016&#24180;&#22577;&#36039;&#26009;&#22846;.&#30456;&#29255;\000%20%202016&#24180;&#20840;&#21488;&#20154;&#21475;.&#23478;&#25142;.&#20303;&#23429;&#23384;&#37327;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002%20%202016&#24180;&#22577;&#36039;&#26009;&#22846;.&#30456;&#29255;\2015-2016&#24180;8&#26376;&#25152;&#26377;&#27402;&#31532;&#19968;&#27425;&#30331;&#35352;&#33287;&#36023;&#36067;&#31227;&#36681;.&#24314;&#36896;&#22519;&#29031;&#26847;&#25976;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Owner\Desktop\&#33775;&#22266;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Owner\Desktop\&#33775;&#22266;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Owner\Desktop\&#33775;&#22266;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Owner\Desktop\&#33775;&#22266;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Owner\Desktop\&#33775;&#22266;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Owner\Google%20&#38642;&#31471;&#30828;&#30879;\20170630\0000&#27511;&#24180;&#33775;&#22266;&#31561;&#26368;&#39640;&#33287;&#26368;&#20302;&#32929;&#2072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esktop\ok.%20%2076-101&#24180;&#21488;&#28771;&#22320;&#21312;&#36092;&#23627;&#21147;&#21450;&#20303;&#23429;&#33258;&#26377;&#29575;&#35722;&#21205;&#32113;&#35336;&#34920;.xls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D:\2017&#24180;&#22577;&#36039;&#26009;&#22846;\000%20%201966-2016&#24180;GDP.CPI&#33287;&#21488;&#21271;&#24066;&#25151;&#20729;\004%20%20&#33274;&#28771;&#22320;&#21312;&#27511;&#24180;&#27599;&#20154;GDP&#25351;&#25976;&#12289;&#29289;&#20729;&#25351;&#25976;&#12289;&#25151;&#20729;&#25351;&#25976;&#23565;&#29031;&#34920;.xls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D:\001%20%202014-2015&#24180;&#22577;&#36039;&#26009;.&#23553;&#38754;&#31561;\000%20%201988-2015&#33274;&#21271;&#32291;&#24066;&#38928;&#21806;&#25151;&#20729;&#32113;&#35336;&#34920;.xls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D:\2014-2015&#24180;&#22577;&#36039;&#26009;.&#23553;&#38754;&#31561;\000%20%201966-2015&#24180;GDP.CPI&#33287;&#21488;&#21271;&#24066;&#25151;&#20729;\006%20%20&#33274;&#21271;&#24066;&#27511;&#24180;&#25151;&#20729;&#33287;&#25151;&#20729;&#25351;&#25976;&#35722;&#21205;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4-2015&#24180;&#22577;&#36039;&#26009;.&#23553;&#38754;&#31561;\&#27665;&#22283;76-105&#24180;&#36023;&#36067;&#31227;&#36681;&#26847;&#25976;&#19968;&#35261;&#34920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02%20%202016&#24180;&#22577;&#36039;&#26009;&#22846;.&#30456;&#29255;\000%20%202016&#24180;&#20840;&#21488;&#20154;&#21475;.&#23478;&#25142;.&#20303;&#23429;&#23384;&#37327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esktop\2011-2017&#24180;&#36023;&#36067;&#31227;&#36681;&#26847;&#25976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esktop\0000%20%202000&#33287;2010&#24180;&#20840;&#22283;&#31354;&#23627;&#35519;&#26597;&#32113;&#35336;&#23565;&#29031;&#34920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Owner\Desktop\&#35079;&#26412;%20000%20%201998-2014&#24180;&#26368;&#39640;5&#65285;&#25152;&#24471;&#33287;&#26368;&#20302;5&#65285;&#25152;&#24471;&#20493;&#25976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esktop\&#63884;&#63886;%201%20&#33267;3%20&#26376;&#24037;&#26989;&#21450;&#26381;&#21209;&#26989;&#21463;&#20721;&#21729;&#24037;&#27599;&#20154;&#27599;&#26376;&#34218;&#36039;&#32113;&#35336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03%20%202017&#24180;&#22577;&#36039;&#26009;&#22846;\88-105&#24180;12&#26376;&#28023;&#22806;&#29983;&#29986;&#27604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03%20%202017&#24180;&#22577;&#36039;&#26009;&#22846;\ok.&#20303;&#23637;&#25151;&#24066;&#39080;&#21521;&#29699;&#19968;&#35261;&#34920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全球前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名最貴房價城市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3538812235628363E-2"/>
          <c:y val="0.13615812107993538"/>
          <c:w val="0.89422877186222316"/>
          <c:h val="0.834416965484938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房價/平方公尺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</c:spPr>
          <c:invertIfNegative val="0"/>
          <c:dLbls>
            <c:dLbl>
              <c:idx val="0"/>
              <c:layout>
                <c:manualLayout>
                  <c:x val="2.0387359836901132E-3"/>
                  <c:y val="2.4814255730986993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3098878695209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162079510703451E-3"/>
                  <c:y val="-6.2597809076682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0774719673802263E-3"/>
                  <c:y val="9.3896713615023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0774719673802263E-3"/>
                  <c:y val="-3.1296440057669815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3.12893530795704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6.1162079510703451E-3"/>
                  <c:y val="2.65984886604200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4.0774719673802263E-3"/>
                  <c:y val="-5.9677514403963803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Sheet1!$B$3:$B$22</c:f>
              <c:strCache>
                <c:ptCount val="20"/>
                <c:pt idx="0">
                  <c:v>Monaco  </c:v>
                </c:pt>
                <c:pt idx="1">
                  <c:v>UK, London</c:v>
                </c:pt>
                <c:pt idx="2">
                  <c:v>Hong Kong</c:v>
                </c:pt>
                <c:pt idx="3">
                  <c:v>US, New York </c:v>
                </c:pt>
                <c:pt idx="4">
                  <c:v>Russia, Moscow </c:v>
                </c:pt>
                <c:pt idx="5">
                  <c:v>Switzerland, Geneva </c:v>
                </c:pt>
                <c:pt idx="6">
                  <c:v>Austria, Vienna </c:v>
                </c:pt>
                <c:pt idx="7">
                  <c:v>France, Paris </c:v>
                </c:pt>
                <c:pt idx="8">
                  <c:v>Japan, Tokyo</c:v>
                </c:pt>
                <c:pt idx="9">
                  <c:v>Singapore</c:v>
                </c:pt>
                <c:pt idx="10">
                  <c:v>Israel, Tel Aviv </c:v>
                </c:pt>
                <c:pt idx="11">
                  <c:v>India, Mumbai </c:v>
                </c:pt>
                <c:pt idx="12">
                  <c:v>Sweden, Stockholm </c:v>
                </c:pt>
                <c:pt idx="13">
                  <c:v>Canada, Toronto </c:v>
                </c:pt>
                <c:pt idx="14">
                  <c:v>Finland, Helsinki  </c:v>
                </c:pt>
                <c:pt idx="15">
                  <c:v>Netherlands, Amsterdam </c:v>
                </c:pt>
                <c:pt idx="16">
                  <c:v>Italy, Rome</c:v>
                </c:pt>
                <c:pt idx="17">
                  <c:v>Luxembourg </c:v>
                </c:pt>
                <c:pt idx="18">
                  <c:v>Australia, Sydney </c:v>
                </c:pt>
                <c:pt idx="19">
                  <c:v>Taiwan, Taipei </c:v>
                </c:pt>
              </c:strCache>
            </c:strRef>
          </c:cat>
          <c:val>
            <c:numRef>
              <c:f>Sheet1!$C$3:$C$22</c:f>
              <c:numCache>
                <c:formatCode>#,##0_ </c:formatCode>
                <c:ptCount val="20"/>
                <c:pt idx="0">
                  <c:v>60114</c:v>
                </c:pt>
                <c:pt idx="1">
                  <c:v>34531</c:v>
                </c:pt>
                <c:pt idx="2">
                  <c:v>25551</c:v>
                </c:pt>
                <c:pt idx="3">
                  <c:v>17847</c:v>
                </c:pt>
                <c:pt idx="4">
                  <c:v>16021</c:v>
                </c:pt>
                <c:pt idx="5">
                  <c:v>15495</c:v>
                </c:pt>
                <c:pt idx="6">
                  <c:v>14592</c:v>
                </c:pt>
                <c:pt idx="7">
                  <c:v>14100</c:v>
                </c:pt>
                <c:pt idx="8">
                  <c:v>13825</c:v>
                </c:pt>
                <c:pt idx="9">
                  <c:v>13748</c:v>
                </c:pt>
                <c:pt idx="10">
                  <c:v>12742</c:v>
                </c:pt>
                <c:pt idx="11">
                  <c:v>9783</c:v>
                </c:pt>
                <c:pt idx="12">
                  <c:v>9439</c:v>
                </c:pt>
                <c:pt idx="13">
                  <c:v>9409</c:v>
                </c:pt>
                <c:pt idx="14">
                  <c:v>8923</c:v>
                </c:pt>
                <c:pt idx="15">
                  <c:v>8112</c:v>
                </c:pt>
                <c:pt idx="16">
                  <c:v>7849</c:v>
                </c:pt>
                <c:pt idx="17">
                  <c:v>7654</c:v>
                </c:pt>
                <c:pt idx="18">
                  <c:v>7250</c:v>
                </c:pt>
                <c:pt idx="19">
                  <c:v>7112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089792"/>
        <c:axId val="34264704"/>
      </c:barChart>
      <c:catAx>
        <c:axId val="117089792"/>
        <c:scaling>
          <c:orientation val="maxMin"/>
        </c:scaling>
        <c:delete val="0"/>
        <c:axPos val="l"/>
        <c:majorTickMark val="out"/>
        <c:minorTickMark val="none"/>
        <c:tickLblPos val="nextTo"/>
        <c:crossAx val="34264704"/>
        <c:crosses val="autoZero"/>
        <c:auto val="1"/>
        <c:lblAlgn val="ctr"/>
        <c:lblOffset val="100"/>
        <c:noMultiLvlLbl val="0"/>
      </c:catAx>
      <c:valAx>
        <c:axId val="34264704"/>
        <c:scaling>
          <c:orientation val="minMax"/>
        </c:scaling>
        <c:delete val="0"/>
        <c:axPos val="t"/>
        <c:majorGridlines/>
        <c:numFmt formatCode="#,##0_ " sourceLinked="1"/>
        <c:majorTickMark val="out"/>
        <c:minorTickMark val="none"/>
        <c:tickLblPos val="nextTo"/>
        <c:crossAx val="117089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1530095435318518E-2"/>
          <c:y val="1.8532155311572266E-2"/>
          <c:w val="0.163098878695209"/>
          <c:h val="4.976525821596247E-2"/>
        </c:manualLayout>
      </c:layout>
      <c:overlay val="0"/>
      <c:txPr>
        <a:bodyPr/>
        <a:lstStyle/>
        <a:p>
          <a:pPr>
            <a:defRPr>
              <a:latin typeface="標楷體" pitchFamily="65" charset="-120"/>
              <a:ea typeface="標楷體" pitchFamily="65" charset="-120"/>
            </a:defRPr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680499437684313E-2"/>
          <c:y val="0.12261365637407366"/>
          <c:w val="0.89648104401655149"/>
          <c:h val="0.753461548067722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推案金額(億元) 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effectLst>
              <a:outerShdw blurRad="50800" dist="50800" dir="5400000" algn="ctr" rotWithShape="0">
                <a:schemeClr val="bg2"/>
              </a:outerShdw>
            </a:effectLst>
          </c:spPr>
          <c:invertIfNegative val="0"/>
          <c:dLbls>
            <c:dLbl>
              <c:idx val="10"/>
              <c:layout>
                <c:manualLayout>
                  <c:x val="0"/>
                  <c:y val="0.3543380043356551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>
                    <a:latin typeface="標楷體" pitchFamily="65" charset="-120"/>
                    <a:ea typeface="標楷體" pitchFamily="65" charset="-120"/>
                    <a:cs typeface="Times New Roman" pitchFamily="18" charset="0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Sheet1!$A$3:$A$18</c:f>
              <c:strCache>
                <c:ptCount val="16"/>
                <c:pt idx="0">
                  <c:v>2001年 </c:v>
                </c:pt>
                <c:pt idx="1">
                  <c:v>2002年 </c:v>
                </c:pt>
                <c:pt idx="2">
                  <c:v>2003年 </c:v>
                </c:pt>
                <c:pt idx="3">
                  <c:v>2004年 </c:v>
                </c:pt>
                <c:pt idx="4">
                  <c:v>2005年 </c:v>
                </c:pt>
                <c:pt idx="5">
                  <c:v>2006年 </c:v>
                </c:pt>
                <c:pt idx="6">
                  <c:v>2007年 </c:v>
                </c:pt>
                <c:pt idx="7">
                  <c:v>2008年 </c:v>
                </c:pt>
                <c:pt idx="8">
                  <c:v>2009年 </c:v>
                </c:pt>
                <c:pt idx="9">
                  <c:v>2010年</c:v>
                </c:pt>
                <c:pt idx="10">
                  <c:v>2011年</c:v>
                </c:pt>
                <c:pt idx="11">
                  <c:v>2012年</c:v>
                </c:pt>
                <c:pt idx="12">
                  <c:v>2013年</c:v>
                </c:pt>
                <c:pt idx="13">
                  <c:v>2014年</c:v>
                </c:pt>
                <c:pt idx="14">
                  <c:v>2015年</c:v>
                </c:pt>
                <c:pt idx="15">
                  <c:v>2016年</c:v>
                </c:pt>
              </c:strCache>
            </c:strRef>
          </c:cat>
          <c:val>
            <c:numRef>
              <c:f>Sheet1!$B$3:$B$18</c:f>
              <c:numCache>
                <c:formatCode>#,##0</c:formatCode>
                <c:ptCount val="16"/>
                <c:pt idx="0">
                  <c:v>4012</c:v>
                </c:pt>
                <c:pt idx="1">
                  <c:v>3387</c:v>
                </c:pt>
                <c:pt idx="2">
                  <c:v>4387</c:v>
                </c:pt>
                <c:pt idx="3">
                  <c:v>6476</c:v>
                </c:pt>
                <c:pt idx="4">
                  <c:v>7440</c:v>
                </c:pt>
                <c:pt idx="5">
                  <c:v>7817</c:v>
                </c:pt>
                <c:pt idx="6">
                  <c:v>9221</c:v>
                </c:pt>
                <c:pt idx="7">
                  <c:v>8197</c:v>
                </c:pt>
                <c:pt idx="8">
                  <c:v>6579</c:v>
                </c:pt>
                <c:pt idx="9">
                  <c:v>9288</c:v>
                </c:pt>
                <c:pt idx="10" formatCode="#,##0.00">
                  <c:v>9200.2400000000089</c:v>
                </c:pt>
                <c:pt idx="11" formatCode="#,##0.00">
                  <c:v>9423.92</c:v>
                </c:pt>
                <c:pt idx="12" formatCode="#,##0.00">
                  <c:v>13467.06</c:v>
                </c:pt>
                <c:pt idx="13" formatCode="#,##0.00">
                  <c:v>11864.1</c:v>
                </c:pt>
                <c:pt idx="14" formatCode="#,##0.00">
                  <c:v>8500.57</c:v>
                </c:pt>
                <c:pt idx="15" formatCode="#,##0.00">
                  <c:v>7956.49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698624"/>
        <c:axId val="5527744"/>
      </c:barChart>
      <c:lineChart>
        <c:grouping val="standard"/>
        <c:varyColors val="0"/>
        <c:ser>
          <c:idx val="1"/>
          <c:order val="1"/>
          <c:tx>
            <c:strRef>
              <c:f>Sheet1!$D$2</c:f>
              <c:strCache>
                <c:ptCount val="1"/>
                <c:pt idx="0">
                  <c:v>銷售率(％) </c:v>
                </c:pt>
              </c:strCache>
            </c:strRef>
          </c:tx>
          <c:marker>
            <c:symbol val="square"/>
            <c:size val="5"/>
          </c:marker>
          <c:dLbls>
            <c:dLbl>
              <c:idx val="0"/>
              <c:layout>
                <c:manualLayout>
                  <c:x val="-5.1612896233965474E-3"/>
                  <c:y val="1.2093723500342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612896233965474E-3"/>
                  <c:y val="1.209372350034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967737740379492E-2"/>
                  <c:y val="-3.6281170501028651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4408597489311121E-3"/>
                  <c:y val="-1.8140585250514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0967737740379492E-2"/>
                  <c:y val="-2.7210877875771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0645158493586196E-2"/>
                  <c:y val="3.6281170501028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2043009121258609E-2"/>
                  <c:y val="-6.3492048376798518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Sheet1!$D$3:$D$18</c:f>
              <c:numCache>
                <c:formatCode>General</c:formatCode>
                <c:ptCount val="16"/>
                <c:pt idx="0">
                  <c:v>40</c:v>
                </c:pt>
                <c:pt idx="1">
                  <c:v>57</c:v>
                </c:pt>
                <c:pt idx="2">
                  <c:v>79</c:v>
                </c:pt>
                <c:pt idx="3">
                  <c:v>67</c:v>
                </c:pt>
                <c:pt idx="4">
                  <c:v>55</c:v>
                </c:pt>
                <c:pt idx="5">
                  <c:v>49</c:v>
                </c:pt>
                <c:pt idx="6">
                  <c:v>46</c:v>
                </c:pt>
                <c:pt idx="7">
                  <c:v>42</c:v>
                </c:pt>
                <c:pt idx="8">
                  <c:v>54</c:v>
                </c:pt>
                <c:pt idx="9">
                  <c:v>72</c:v>
                </c:pt>
                <c:pt idx="10">
                  <c:v>68</c:v>
                </c:pt>
                <c:pt idx="11">
                  <c:v>78</c:v>
                </c:pt>
                <c:pt idx="12">
                  <c:v>77.98</c:v>
                </c:pt>
                <c:pt idx="13">
                  <c:v>43.32</c:v>
                </c:pt>
                <c:pt idx="14">
                  <c:v>31.75</c:v>
                </c:pt>
                <c:pt idx="15">
                  <c:v>28.8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700160"/>
        <c:axId val="5528320"/>
      </c:lineChart>
      <c:catAx>
        <c:axId val="1486986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2700000"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5527744"/>
        <c:crosses val="autoZero"/>
        <c:auto val="1"/>
        <c:lblAlgn val="ctr"/>
        <c:lblOffset val="100"/>
        <c:noMultiLvlLbl val="0"/>
      </c:catAx>
      <c:valAx>
        <c:axId val="5527744"/>
        <c:scaling>
          <c:orientation val="minMax"/>
          <c:max val="16000"/>
          <c:min val="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148698624"/>
        <c:crosses val="autoZero"/>
        <c:crossBetween val="between"/>
      </c:valAx>
      <c:valAx>
        <c:axId val="552832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48700160"/>
        <c:crosses val="max"/>
        <c:crossBetween val="between"/>
      </c:valAx>
      <c:catAx>
        <c:axId val="148700160"/>
        <c:scaling>
          <c:orientation val="minMax"/>
        </c:scaling>
        <c:delete val="1"/>
        <c:axPos val="b"/>
        <c:majorTickMark val="out"/>
        <c:minorTickMark val="none"/>
        <c:tickLblPos val="none"/>
        <c:crossAx val="552832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9.1758810424573747E-3"/>
          <c:y val="4.0457049645098121E-3"/>
          <c:w val="0.15384353005611703"/>
          <c:h val="9.0964557265425822E-2"/>
        </c:manualLayout>
      </c:layout>
      <c:overlay val="0"/>
      <c:txPr>
        <a:bodyPr/>
        <a:lstStyle/>
        <a:p>
          <a:pPr>
            <a:defRPr>
              <a:latin typeface="標楷體" pitchFamily="65" charset="-120"/>
              <a:ea typeface="標楷體" pitchFamily="65" charset="-120"/>
            </a:defRPr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99904668021696"/>
          <c:y val="0.191219756621333"/>
          <c:w val="0.88057539948155639"/>
          <c:h val="0.699532808398950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開工</c:v>
                </c:pt>
              </c:strCache>
            </c:strRef>
          </c:tx>
          <c:spPr>
            <a:ln w="38100">
              <a:solidFill>
                <a:srgbClr val="3B812F"/>
              </a:solidFill>
            </a:ln>
          </c:spPr>
          <c:marker>
            <c:symbol val="square"/>
            <c:size val="3"/>
            <c:spPr>
              <a:solidFill>
                <a:srgbClr val="00B0F0"/>
              </a:solidFill>
            </c:spPr>
          </c:marker>
          <c:dLbls>
            <c:dLbl>
              <c:idx val="0"/>
              <c:layout>
                <c:manualLayout>
                  <c:x val="-6.1823802163833074E-3"/>
                  <c:y val="1.2121212121212118E-2"/>
                </c:manualLayout>
              </c:layout>
              <c:spPr/>
              <c:txPr>
                <a:bodyPr/>
                <a:lstStyle/>
                <a:p>
                  <a:pPr>
                    <a:defRPr sz="1100" b="0">
                      <a:solidFill>
                        <a:sysClr val="windowText" lastClr="00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1823802163833074E-3"/>
                  <c:y val="3.9393939393939391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3.3333333333333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1688563610926163E-2"/>
                  <c:y val="-2.0735592870633451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100" b="0">
                      <a:solidFill>
                        <a:sysClr val="windowText" lastClr="00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709428129829985E-2"/>
                  <c:y val="-3.6363636363636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5506236770152391E-2"/>
                  <c:y val="2.7783420889742411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5810160719605404E-2"/>
                  <c:y val="2.2744298252575252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Sheet1!$A$3:$A$10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Sheet1!$B$3:$B$10</c:f>
              <c:numCache>
                <c:formatCode>#,##0_ </c:formatCode>
                <c:ptCount val="8"/>
                <c:pt idx="0">
                  <c:v>46891</c:v>
                </c:pt>
                <c:pt idx="1">
                  <c:v>62216</c:v>
                </c:pt>
                <c:pt idx="2">
                  <c:v>71954</c:v>
                </c:pt>
                <c:pt idx="3">
                  <c:v>83619</c:v>
                </c:pt>
                <c:pt idx="4">
                  <c:v>95519</c:v>
                </c:pt>
                <c:pt idx="5">
                  <c:v>105362</c:v>
                </c:pt>
                <c:pt idx="6">
                  <c:v>84032</c:v>
                </c:pt>
                <c:pt idx="7">
                  <c:v>68996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建照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square"/>
            <c:size val="3"/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7.8310149407521928E-2"/>
                  <c:y val="-2.1212121212121217E-2"/>
                </c:manualLayout>
              </c:layout>
              <c:spPr/>
              <c:txPr>
                <a:bodyPr/>
                <a:lstStyle/>
                <a:p>
                  <a:pPr>
                    <a:defRPr sz="1100" b="0">
                      <a:solidFill>
                        <a:sysClr val="windowText" lastClr="00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3371021705552897E-2"/>
                  <c:y val="-1.3687566460869443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388459556929417E-2"/>
                  <c:y val="-3.0303030303030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1519835136527567E-2"/>
                  <c:y val="-3.9393939393939384E-2"/>
                </c:manualLayout>
              </c:layout>
              <c:spPr/>
              <c:txPr>
                <a:bodyPr/>
                <a:lstStyle/>
                <a:p>
                  <a:pPr>
                    <a:defRPr sz="1100" b="0">
                      <a:solidFill>
                        <a:sysClr val="windowText" lastClr="00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2431736218443984E-3"/>
                  <c:y val="-3.636363636363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6215248453220724E-3"/>
                  <c:y val="-5.7910232196423507E-4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1216157890026934E-3"/>
                  <c:y val="2.526385957115879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Sheet1!$A$3:$A$10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Sheet1!$C$3:$C$10</c:f>
              <c:numCache>
                <c:formatCode>#,##0_ </c:formatCode>
                <c:ptCount val="8"/>
                <c:pt idx="0">
                  <c:v>51180</c:v>
                </c:pt>
                <c:pt idx="1">
                  <c:v>84518</c:v>
                </c:pt>
                <c:pt idx="2">
                  <c:v>97755</c:v>
                </c:pt>
                <c:pt idx="3">
                  <c:v>98663</c:v>
                </c:pt>
                <c:pt idx="4">
                  <c:v>133072</c:v>
                </c:pt>
                <c:pt idx="5">
                  <c:v>124127</c:v>
                </c:pt>
                <c:pt idx="6">
                  <c:v>106752</c:v>
                </c:pt>
                <c:pt idx="7">
                  <c:v>79490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使照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square"/>
            <c:size val="3"/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4.5337454920145244E-2"/>
                  <c:y val="-3.3333333333333354E-2"/>
                </c:manualLayout>
              </c:layout>
              <c:spPr/>
              <c:txPr>
                <a:bodyPr/>
                <a:lstStyle/>
                <a:p>
                  <a:pPr>
                    <a:defRPr sz="1100" b="0">
                      <a:solidFill>
                        <a:sysClr val="windowText" lastClr="00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1212121212121217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607901973527041E-3"/>
                  <c:y val="3.2856666719570896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547140649149963E-2"/>
                  <c:y val="3.6363636363636362E-2"/>
                </c:manualLayout>
              </c:layout>
              <c:spPr/>
              <c:txPr>
                <a:bodyPr/>
                <a:lstStyle/>
                <a:p>
                  <a:pPr>
                    <a:defRPr sz="1100" b="0">
                      <a:solidFill>
                        <a:sysClr val="windowText" lastClr="00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091190108191684E-2"/>
                  <c:y val="3.6363636363636417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2.3255154189217076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Sheet1!$A$3:$A$10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Sheet1!$D$3:$D$10</c:f>
              <c:numCache>
                <c:formatCode>#,##0_ </c:formatCode>
                <c:ptCount val="8"/>
                <c:pt idx="0">
                  <c:v>75870</c:v>
                </c:pt>
                <c:pt idx="1">
                  <c:v>71875</c:v>
                </c:pt>
                <c:pt idx="2">
                  <c:v>71565</c:v>
                </c:pt>
                <c:pt idx="3">
                  <c:v>80653</c:v>
                </c:pt>
                <c:pt idx="4">
                  <c:v>86438</c:v>
                </c:pt>
                <c:pt idx="5">
                  <c:v>91883</c:v>
                </c:pt>
                <c:pt idx="6">
                  <c:v>99421</c:v>
                </c:pt>
                <c:pt idx="7">
                  <c:v>97620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025984"/>
        <c:axId val="5539520"/>
      </c:lineChart>
      <c:catAx>
        <c:axId val="146025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000"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5539520"/>
        <c:crosses val="autoZero"/>
        <c:auto val="1"/>
        <c:lblAlgn val="ctr"/>
        <c:lblOffset val="100"/>
        <c:noMultiLvlLbl val="0"/>
      </c:catAx>
      <c:valAx>
        <c:axId val="5539520"/>
        <c:scaling>
          <c:orientation val="minMax"/>
          <c:min val="40000"/>
        </c:scaling>
        <c:delete val="0"/>
        <c:axPos val="l"/>
        <c:majorGridlines/>
        <c:numFmt formatCode="#,##0_ 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146025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2879958784131892E-2"/>
          <c:y val="2.6533047005487969E-3"/>
          <c:w val="0.10303967027305617"/>
          <c:h val="0.13408709138630559"/>
        </c:manualLayout>
      </c:layout>
      <c:overlay val="0"/>
      <c:txPr>
        <a:bodyPr/>
        <a:lstStyle/>
        <a:p>
          <a:pPr>
            <a:defRPr sz="800">
              <a:latin typeface="標楷體" pitchFamily="65" charset="-120"/>
              <a:ea typeface="標楷體" pitchFamily="65" charset="-120"/>
            </a:defRPr>
          </a:pPr>
          <a:endParaRPr lang="zh-TW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75" b="1" i="0" u="none" strike="noStrike" baseline="0">
                <a:solidFill>
                  <a:srgbClr val="000000"/>
                </a:solidFill>
                <a:latin typeface="標楷體"/>
                <a:ea typeface="標楷體"/>
                <a:cs typeface="標楷體"/>
              </a:defRPr>
            </a:pPr>
            <a:r>
              <a:rPr lang="zh-TW" altLang="en-US" sz="1800"/>
              <a:t>臺灣歷年建造執照、使用執照申請量變動趨勢圖</a:t>
            </a:r>
          </a:p>
        </c:rich>
      </c:tx>
      <c:layout>
        <c:manualLayout>
          <c:xMode val="edge"/>
          <c:yMode val="edge"/>
          <c:x val="0.18514690818287144"/>
          <c:y val="3.33333333333333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6198462860304026E-2"/>
          <c:y val="0.13057187095392567"/>
          <c:w val="0.88689711992278997"/>
          <c:h val="0.74683443925603465"/>
        </c:manualLayout>
      </c:layout>
      <c:lineChart>
        <c:grouping val="standard"/>
        <c:varyColors val="0"/>
        <c:ser>
          <c:idx val="0"/>
          <c:order val="0"/>
          <c:tx>
            <c:v>建造執照</c:v>
          </c:tx>
          <c:spPr>
            <a:ln w="31750">
              <a:solidFill>
                <a:srgbClr val="C0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C00000"/>
              </a:solidFill>
              <a:ln>
                <a:solidFill>
                  <a:srgbClr val="C0C0C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1923268560039892E-2"/>
                  <c:y val="3.4042553191489362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0363726955655229"/>
                  <c:y val="-8.5106382978724568E-3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9755854509217771E-2"/>
                  <c:y val="-4.2553191489361722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195814648729447E-2"/>
                  <c:y val="-2.8368794326241127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7.9720976581963334E-3"/>
                  <c:y val="-2.2695035460993419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9.9651220727455594E-3"/>
                  <c:y val="1.7021276595744678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8.2474226804123682E-2"/>
                  <c:y val="-1.9858156028368976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6.1783756851022269E-2"/>
                  <c:y val="-3.1205673758865689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-2.1923268560039892E-2"/>
                  <c:y val="3.4042553191489466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layout>
                <c:manualLayout>
                  <c:x val="-6.4801178203240078E-2"/>
                  <c:y val="-3.1205673758865689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layout>
                <c:manualLayout>
                  <c:x val="0"/>
                  <c:y val="3.971631205673759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臺灣地區!$A$5:$A$38</c:f>
              <c:strCache>
                <c:ptCount val="34"/>
                <c:pt idx="0">
                  <c:v>民國72年</c:v>
                </c:pt>
                <c:pt idx="1">
                  <c:v>民國73年</c:v>
                </c:pt>
                <c:pt idx="2">
                  <c:v>民國74年</c:v>
                </c:pt>
                <c:pt idx="3">
                  <c:v>民國75年</c:v>
                </c:pt>
                <c:pt idx="4">
                  <c:v>民國76年</c:v>
                </c:pt>
                <c:pt idx="5">
                  <c:v>民國77年</c:v>
                </c:pt>
                <c:pt idx="6">
                  <c:v>民國78年</c:v>
                </c:pt>
                <c:pt idx="7">
                  <c:v>民國79年</c:v>
                </c:pt>
                <c:pt idx="8">
                  <c:v>民國80年</c:v>
                </c:pt>
                <c:pt idx="9">
                  <c:v>民國81年</c:v>
                </c:pt>
                <c:pt idx="10">
                  <c:v>民國82年</c:v>
                </c:pt>
                <c:pt idx="11">
                  <c:v>民國83年</c:v>
                </c:pt>
                <c:pt idx="12">
                  <c:v>民國84年</c:v>
                </c:pt>
                <c:pt idx="13">
                  <c:v>民國85年</c:v>
                </c:pt>
                <c:pt idx="14">
                  <c:v>民國86年</c:v>
                </c:pt>
                <c:pt idx="15">
                  <c:v>民國87年</c:v>
                </c:pt>
                <c:pt idx="16">
                  <c:v>民國88年</c:v>
                </c:pt>
                <c:pt idx="17">
                  <c:v>民國89年</c:v>
                </c:pt>
                <c:pt idx="18">
                  <c:v>民國90年</c:v>
                </c:pt>
                <c:pt idx="19">
                  <c:v>民國91年</c:v>
                </c:pt>
                <c:pt idx="20">
                  <c:v>民國92年</c:v>
                </c:pt>
                <c:pt idx="21">
                  <c:v>民國93年</c:v>
                </c:pt>
                <c:pt idx="22">
                  <c:v>民國94年</c:v>
                </c:pt>
                <c:pt idx="23">
                  <c:v>民國95年</c:v>
                </c:pt>
                <c:pt idx="24">
                  <c:v>民國96年</c:v>
                </c:pt>
                <c:pt idx="25">
                  <c:v>民國97年</c:v>
                </c:pt>
                <c:pt idx="26">
                  <c:v>民國98年</c:v>
                </c:pt>
                <c:pt idx="27">
                  <c:v>民國99年</c:v>
                </c:pt>
                <c:pt idx="28">
                  <c:v>民國100年</c:v>
                </c:pt>
                <c:pt idx="29">
                  <c:v>民國101年</c:v>
                </c:pt>
                <c:pt idx="30">
                  <c:v>民國102年</c:v>
                </c:pt>
                <c:pt idx="31">
                  <c:v>民國103年</c:v>
                </c:pt>
                <c:pt idx="32">
                  <c:v>民國104年</c:v>
                </c:pt>
                <c:pt idx="33">
                  <c:v>民國105年</c:v>
                </c:pt>
              </c:strCache>
            </c:strRef>
          </c:cat>
          <c:val>
            <c:numRef>
              <c:f>臺灣地區!$F$5:$F$38</c:f>
              <c:numCache>
                <c:formatCode>#,##0_ </c:formatCode>
                <c:ptCount val="34"/>
                <c:pt idx="0">
                  <c:v>61748</c:v>
                </c:pt>
                <c:pt idx="1">
                  <c:v>74225</c:v>
                </c:pt>
                <c:pt idx="2">
                  <c:v>74224</c:v>
                </c:pt>
                <c:pt idx="3">
                  <c:v>89276</c:v>
                </c:pt>
                <c:pt idx="4">
                  <c:v>106214</c:v>
                </c:pt>
                <c:pt idx="5">
                  <c:v>92787</c:v>
                </c:pt>
                <c:pt idx="6">
                  <c:v>96456</c:v>
                </c:pt>
                <c:pt idx="7">
                  <c:v>89478</c:v>
                </c:pt>
                <c:pt idx="8">
                  <c:v>136233</c:v>
                </c:pt>
                <c:pt idx="9" formatCode="#,##0">
                  <c:v>254916</c:v>
                </c:pt>
                <c:pt idx="10" formatCode="#,##0">
                  <c:v>223708</c:v>
                </c:pt>
                <c:pt idx="11" formatCode="#,##0">
                  <c:v>215002</c:v>
                </c:pt>
                <c:pt idx="12" formatCode="#,##0">
                  <c:v>145687</c:v>
                </c:pt>
                <c:pt idx="13" formatCode="#,##0">
                  <c:v>102576</c:v>
                </c:pt>
                <c:pt idx="14" formatCode="#,##0">
                  <c:v>129604</c:v>
                </c:pt>
                <c:pt idx="15" formatCode="#,##0">
                  <c:v>85127</c:v>
                </c:pt>
                <c:pt idx="16" formatCode="#,##0">
                  <c:v>56608</c:v>
                </c:pt>
                <c:pt idx="17" formatCode="#,##0">
                  <c:v>44880</c:v>
                </c:pt>
                <c:pt idx="18">
                  <c:v>24389</c:v>
                </c:pt>
                <c:pt idx="19">
                  <c:v>38635</c:v>
                </c:pt>
                <c:pt idx="20">
                  <c:v>64341</c:v>
                </c:pt>
                <c:pt idx="21">
                  <c:v>110981</c:v>
                </c:pt>
                <c:pt idx="22">
                  <c:v>121652</c:v>
                </c:pt>
                <c:pt idx="23">
                  <c:v>116831</c:v>
                </c:pt>
                <c:pt idx="24">
                  <c:v>106270</c:v>
                </c:pt>
                <c:pt idx="25">
                  <c:v>69941</c:v>
                </c:pt>
                <c:pt idx="26">
                  <c:v>51180</c:v>
                </c:pt>
                <c:pt idx="27">
                  <c:v>84518</c:v>
                </c:pt>
                <c:pt idx="28">
                  <c:v>97755</c:v>
                </c:pt>
                <c:pt idx="29">
                  <c:v>98663</c:v>
                </c:pt>
                <c:pt idx="30">
                  <c:v>133072</c:v>
                </c:pt>
                <c:pt idx="31">
                  <c:v>124127</c:v>
                </c:pt>
                <c:pt idx="32">
                  <c:v>106752</c:v>
                </c:pt>
                <c:pt idx="33">
                  <c:v>79490</c:v>
                </c:pt>
              </c:numCache>
            </c:numRef>
          </c:val>
          <c:smooth val="0"/>
        </c:ser>
        <c:ser>
          <c:idx val="1"/>
          <c:order val="1"/>
          <c:tx>
            <c:v>使用執照</c:v>
          </c:tx>
          <c:spPr>
            <a:ln w="31750">
              <a:solidFill>
                <a:srgbClr val="00B0F0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00B0F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7"/>
              <c:layout>
                <c:manualLayout>
                  <c:x val="-5.1055473735886106E-2"/>
                  <c:y val="4.2553191489361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9.8183603338242546E-3"/>
                  <c:y val="3.1205673758865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layout>
                <c:manualLayout>
                  <c:x val="0"/>
                  <c:y val="-4.2553191489361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臺灣地區!$A$5:$A$38</c:f>
              <c:strCache>
                <c:ptCount val="34"/>
                <c:pt idx="0">
                  <c:v>民國72年</c:v>
                </c:pt>
                <c:pt idx="1">
                  <c:v>民國73年</c:v>
                </c:pt>
                <c:pt idx="2">
                  <c:v>民國74年</c:v>
                </c:pt>
                <c:pt idx="3">
                  <c:v>民國75年</c:v>
                </c:pt>
                <c:pt idx="4">
                  <c:v>民國76年</c:v>
                </c:pt>
                <c:pt idx="5">
                  <c:v>民國77年</c:v>
                </c:pt>
                <c:pt idx="6">
                  <c:v>民國78年</c:v>
                </c:pt>
                <c:pt idx="7">
                  <c:v>民國79年</c:v>
                </c:pt>
                <c:pt idx="8">
                  <c:v>民國80年</c:v>
                </c:pt>
                <c:pt idx="9">
                  <c:v>民國81年</c:v>
                </c:pt>
                <c:pt idx="10">
                  <c:v>民國82年</c:v>
                </c:pt>
                <c:pt idx="11">
                  <c:v>民國83年</c:v>
                </c:pt>
                <c:pt idx="12">
                  <c:v>民國84年</c:v>
                </c:pt>
                <c:pt idx="13">
                  <c:v>民國85年</c:v>
                </c:pt>
                <c:pt idx="14">
                  <c:v>民國86年</c:v>
                </c:pt>
                <c:pt idx="15">
                  <c:v>民國87年</c:v>
                </c:pt>
                <c:pt idx="16">
                  <c:v>民國88年</c:v>
                </c:pt>
                <c:pt idx="17">
                  <c:v>民國89年</c:v>
                </c:pt>
                <c:pt idx="18">
                  <c:v>民國90年</c:v>
                </c:pt>
                <c:pt idx="19">
                  <c:v>民國91年</c:v>
                </c:pt>
                <c:pt idx="20">
                  <c:v>民國92年</c:v>
                </c:pt>
                <c:pt idx="21">
                  <c:v>民國93年</c:v>
                </c:pt>
                <c:pt idx="22">
                  <c:v>民國94年</c:v>
                </c:pt>
                <c:pt idx="23">
                  <c:v>民國95年</c:v>
                </c:pt>
                <c:pt idx="24">
                  <c:v>民國96年</c:v>
                </c:pt>
                <c:pt idx="25">
                  <c:v>民國97年</c:v>
                </c:pt>
                <c:pt idx="26">
                  <c:v>民國98年</c:v>
                </c:pt>
                <c:pt idx="27">
                  <c:v>民國99年</c:v>
                </c:pt>
                <c:pt idx="28">
                  <c:v>民國100年</c:v>
                </c:pt>
                <c:pt idx="29">
                  <c:v>民國101年</c:v>
                </c:pt>
                <c:pt idx="30">
                  <c:v>民國102年</c:v>
                </c:pt>
                <c:pt idx="31">
                  <c:v>民國103年</c:v>
                </c:pt>
                <c:pt idx="32">
                  <c:v>民國104年</c:v>
                </c:pt>
                <c:pt idx="33">
                  <c:v>民國105年</c:v>
                </c:pt>
              </c:strCache>
            </c:strRef>
          </c:cat>
          <c:val>
            <c:numRef>
              <c:f>臺灣地區!$H$5:$H$38</c:f>
              <c:numCache>
                <c:formatCode>#,##0_ </c:formatCode>
                <c:ptCount val="34"/>
                <c:pt idx="0">
                  <c:v>99080</c:v>
                </c:pt>
                <c:pt idx="1">
                  <c:v>115158</c:v>
                </c:pt>
                <c:pt idx="2">
                  <c:v>112928</c:v>
                </c:pt>
                <c:pt idx="3">
                  <c:v>103102</c:v>
                </c:pt>
                <c:pt idx="4">
                  <c:v>99619</c:v>
                </c:pt>
                <c:pt idx="5">
                  <c:v>108876</c:v>
                </c:pt>
                <c:pt idx="6">
                  <c:v>106460</c:v>
                </c:pt>
                <c:pt idx="7">
                  <c:v>67600</c:v>
                </c:pt>
                <c:pt idx="8" formatCode="#,##0">
                  <c:v>72016</c:v>
                </c:pt>
                <c:pt idx="9" formatCode="#,##0">
                  <c:v>101399</c:v>
                </c:pt>
                <c:pt idx="10" formatCode="#,##0">
                  <c:v>143057</c:v>
                </c:pt>
                <c:pt idx="11" formatCode="#,##0">
                  <c:v>197678</c:v>
                </c:pt>
                <c:pt idx="12" formatCode="#,##0">
                  <c:v>194762</c:v>
                </c:pt>
                <c:pt idx="13" formatCode="#,##0">
                  <c:v>152205</c:v>
                </c:pt>
                <c:pt idx="14">
                  <c:v>113142</c:v>
                </c:pt>
                <c:pt idx="15">
                  <c:v>97849</c:v>
                </c:pt>
                <c:pt idx="16">
                  <c:v>85233</c:v>
                </c:pt>
                <c:pt idx="17" formatCode="#,##0">
                  <c:v>62273</c:v>
                </c:pt>
                <c:pt idx="18" formatCode="#,##0">
                  <c:v>49177</c:v>
                </c:pt>
                <c:pt idx="19" formatCode="#,##0">
                  <c:v>45131</c:v>
                </c:pt>
                <c:pt idx="20" formatCode="#,##0">
                  <c:v>57589</c:v>
                </c:pt>
                <c:pt idx="21" formatCode="#,##0">
                  <c:v>69408</c:v>
                </c:pt>
                <c:pt idx="22" formatCode="#,##0">
                  <c:v>78760</c:v>
                </c:pt>
                <c:pt idx="23" formatCode="#,##0">
                  <c:v>124120</c:v>
                </c:pt>
                <c:pt idx="24" formatCode="#,##0">
                  <c:v>130596</c:v>
                </c:pt>
                <c:pt idx="25" formatCode="#,##0">
                  <c:v>111202</c:v>
                </c:pt>
                <c:pt idx="26" formatCode="#,##0">
                  <c:v>75870</c:v>
                </c:pt>
                <c:pt idx="27" formatCode="#,##0">
                  <c:v>71875</c:v>
                </c:pt>
                <c:pt idx="28">
                  <c:v>71565</c:v>
                </c:pt>
                <c:pt idx="29" formatCode="#,##0">
                  <c:v>80653</c:v>
                </c:pt>
                <c:pt idx="30">
                  <c:v>86438</c:v>
                </c:pt>
                <c:pt idx="31">
                  <c:v>91883</c:v>
                </c:pt>
                <c:pt idx="32">
                  <c:v>99421</c:v>
                </c:pt>
                <c:pt idx="33">
                  <c:v>97620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150400"/>
        <c:axId val="5542976"/>
      </c:lineChart>
      <c:catAx>
        <c:axId val="14615040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標楷體"/>
                <a:ea typeface="標楷體"/>
                <a:cs typeface="標楷體"/>
              </a:defRPr>
            </a:pPr>
            <a:endParaRPr lang="zh-TW"/>
          </a:p>
        </c:txPr>
        <c:crossAx val="5542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542976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#,##0_ " sourceLinked="1"/>
        <c:majorTickMark val="in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/>
              </a:defRPr>
            </a:pPr>
            <a:endParaRPr lang="zh-TW"/>
          </a:p>
        </c:txPr>
        <c:crossAx val="14615040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8.5199481276908209E-3"/>
          <c:y val="1.4778151618047368E-2"/>
          <c:w val="0.11483175910641202"/>
          <c:h val="7.2369187716901914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ysDash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標楷體"/>
              <a:ea typeface="標楷體"/>
              <a:cs typeface="標楷體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75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886144229588532E-2"/>
          <c:y val="0.1390290058647374"/>
          <c:w val="0.91278624987087209"/>
          <c:h val="0.753131447502397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所有權第一次登記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square"/>
            <c:size val="4"/>
            <c:spPr>
              <a:solidFill>
                <a:srgbClr val="00B0F0"/>
              </a:solidFill>
            </c:spPr>
          </c:marker>
          <c:dLbls>
            <c:dLbl>
              <c:idx val="0"/>
              <c:layout>
                <c:manualLayout>
                  <c:x val="-5.2955082742316813E-2"/>
                  <c:y val="-3.0428762390136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933806146572211E-2"/>
                  <c:y val="2.7662511263760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4562647754137547E-3"/>
                  <c:y val="-2.7662511263760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368794326241127E-2"/>
                  <c:y val="3.0428762390136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7021276595744678E-2"/>
                  <c:y val="3.8727515769265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5933806146572211E-2"/>
                  <c:y val="-3.0428762390136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2695035460993357E-2"/>
                  <c:y val="3.0428762390136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9.4562647754138068E-3"/>
                  <c:y val="8.29875337912822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968253968253968E-2"/>
                  <c:y val="-2.4896260137384666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6.5231377327834017E-2"/>
                  <c:y val="3.0428762390136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0803782505910518E-2"/>
                  <c:y val="-2.4896260137384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8368794326241127E-2"/>
                  <c:y val="3.3195013516512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3.0074365704287002E-2"/>
                  <c:y val="-2.766251126376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3.971631205673759E-2"/>
                  <c:y val="3.5961264642888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1.9005436820397455E-2"/>
                  <c:y val="-4.7026269148393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4.1666666666666664E-2"/>
                  <c:y val="3.8727515769264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3.968253968253968E-2"/>
                  <c:y val="-2.4896260137384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4.1666666666666664E-2"/>
                  <c:y val="3.5961264642888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-3.1746031746031744E-2"/>
                  <c:y val="3.3195013516512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0"/>
                  <c:y val="-2.7604719434189358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Sheet1!$A$3:$A$31</c:f>
              <c:strCache>
                <c:ptCount val="29"/>
                <c:pt idx="0">
                  <c:v>2015.1月</c:v>
                </c:pt>
                <c:pt idx="1">
                  <c:v>2015.2月</c:v>
                </c:pt>
                <c:pt idx="2">
                  <c:v>2015.3月</c:v>
                </c:pt>
                <c:pt idx="3">
                  <c:v>2015.4月</c:v>
                </c:pt>
                <c:pt idx="4">
                  <c:v>2015.5月</c:v>
                </c:pt>
                <c:pt idx="5">
                  <c:v>2015.6月</c:v>
                </c:pt>
                <c:pt idx="6">
                  <c:v>2015.7月</c:v>
                </c:pt>
                <c:pt idx="7">
                  <c:v>2015.8月</c:v>
                </c:pt>
                <c:pt idx="8">
                  <c:v>2015.9月</c:v>
                </c:pt>
                <c:pt idx="9">
                  <c:v>2015.10月</c:v>
                </c:pt>
                <c:pt idx="10">
                  <c:v>2015.11月</c:v>
                </c:pt>
                <c:pt idx="11">
                  <c:v>2015.12月</c:v>
                </c:pt>
                <c:pt idx="12">
                  <c:v>2016.1月</c:v>
                </c:pt>
                <c:pt idx="13">
                  <c:v>2016.2月</c:v>
                </c:pt>
                <c:pt idx="14">
                  <c:v>2016.3月</c:v>
                </c:pt>
                <c:pt idx="15">
                  <c:v>2016.4月</c:v>
                </c:pt>
                <c:pt idx="16">
                  <c:v>2016.5月</c:v>
                </c:pt>
                <c:pt idx="17">
                  <c:v>2016.6月</c:v>
                </c:pt>
                <c:pt idx="18">
                  <c:v>2016.7月</c:v>
                </c:pt>
                <c:pt idx="19">
                  <c:v>2016.8月</c:v>
                </c:pt>
                <c:pt idx="20">
                  <c:v>2016.9月</c:v>
                </c:pt>
                <c:pt idx="21">
                  <c:v>2016.10月</c:v>
                </c:pt>
                <c:pt idx="22">
                  <c:v>2016.11月</c:v>
                </c:pt>
                <c:pt idx="23">
                  <c:v>2016.12月</c:v>
                </c:pt>
                <c:pt idx="24">
                  <c:v>2017.1月</c:v>
                </c:pt>
                <c:pt idx="25">
                  <c:v>2017.2月</c:v>
                </c:pt>
                <c:pt idx="26">
                  <c:v>2017.3月</c:v>
                </c:pt>
                <c:pt idx="27">
                  <c:v>2017.4月</c:v>
                </c:pt>
                <c:pt idx="28">
                  <c:v>2017.5月</c:v>
                </c:pt>
              </c:strCache>
            </c:strRef>
          </c:cat>
          <c:val>
            <c:numRef>
              <c:f>Sheet1!$B$3:$B$31</c:f>
              <c:numCache>
                <c:formatCode>#,##0;\-#,##0;"－"</c:formatCode>
                <c:ptCount val="29"/>
                <c:pt idx="0">
                  <c:v>11290</c:v>
                </c:pt>
                <c:pt idx="1">
                  <c:v>7539</c:v>
                </c:pt>
                <c:pt idx="2">
                  <c:v>9093</c:v>
                </c:pt>
                <c:pt idx="3">
                  <c:v>8095</c:v>
                </c:pt>
                <c:pt idx="4">
                  <c:v>8635</c:v>
                </c:pt>
                <c:pt idx="5">
                  <c:v>9792</c:v>
                </c:pt>
                <c:pt idx="6">
                  <c:v>10886</c:v>
                </c:pt>
                <c:pt idx="7">
                  <c:v>9458</c:v>
                </c:pt>
                <c:pt idx="8">
                  <c:v>8992</c:v>
                </c:pt>
                <c:pt idx="9">
                  <c:v>11116</c:v>
                </c:pt>
                <c:pt idx="10">
                  <c:v>16920</c:v>
                </c:pt>
                <c:pt idx="11">
                  <c:v>15209</c:v>
                </c:pt>
                <c:pt idx="12" formatCode="#,##0">
                  <c:v>9173</c:v>
                </c:pt>
                <c:pt idx="13" formatCode="#,##0">
                  <c:v>9367</c:v>
                </c:pt>
                <c:pt idx="14" formatCode="#,##0">
                  <c:v>12194</c:v>
                </c:pt>
                <c:pt idx="15" formatCode="#,##0">
                  <c:v>7489</c:v>
                </c:pt>
                <c:pt idx="16" formatCode="#,##0">
                  <c:v>10670</c:v>
                </c:pt>
                <c:pt idx="17" formatCode="#,##0">
                  <c:v>10205</c:v>
                </c:pt>
                <c:pt idx="18" formatCode="#,##0">
                  <c:v>8061</c:v>
                </c:pt>
                <c:pt idx="19" formatCode="#,##0">
                  <c:v>9876</c:v>
                </c:pt>
                <c:pt idx="20" formatCode="#,##0">
                  <c:v>12217</c:v>
                </c:pt>
                <c:pt idx="21" formatCode="#,##0">
                  <c:v>9688</c:v>
                </c:pt>
                <c:pt idx="22" formatCode="#,##0">
                  <c:v>10715</c:v>
                </c:pt>
                <c:pt idx="23" formatCode="#,##0">
                  <c:v>12652</c:v>
                </c:pt>
                <c:pt idx="24" formatCode="#,##0">
                  <c:v>7692</c:v>
                </c:pt>
                <c:pt idx="25" formatCode="#,##0">
                  <c:v>9619</c:v>
                </c:pt>
                <c:pt idx="26" formatCode="#,##0">
                  <c:v>10562</c:v>
                </c:pt>
                <c:pt idx="27" formatCode="#,##0">
                  <c:v>8209</c:v>
                </c:pt>
                <c:pt idx="28" formatCode="#,##0">
                  <c:v>8633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買賣移轉棟數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4"/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3.4042553191489362E-2"/>
                  <c:y val="-3.0428762390136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604455693038597E-2"/>
                  <c:y val="8.29875337912822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1342488438945184E-2"/>
                  <c:y val="-4.1493766895641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695035460993357E-2"/>
                  <c:y val="3.0428762390136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042553191489362E-2"/>
                  <c:y val="-2.4896260137384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5933806146572211E-2"/>
                  <c:y val="2.4896260137384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7825059101654811E-2"/>
                  <c:y val="-1.936375788463271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2695035460993357E-2"/>
                  <c:y val="3.8727515769265052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5.106382978723404E-2"/>
                  <c:y val="-2.4896260137384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4.5390070921986596E-2"/>
                  <c:y val="-3.319501351651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3.2151300236406617E-2"/>
                  <c:y val="3.319501351651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2.8368794326241127E-2"/>
                  <c:y val="-3.5961264642888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3.7825059101654892E-3"/>
                  <c:y val="3.8727515769265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4.5634920634920813E-2"/>
                  <c:y val="-4.1493766895641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1.1904761904761921E-2"/>
                  <c:y val="1.6597506758256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-5.3571428571428555E-2"/>
                  <c:y val="-2.2130009011008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0"/>
                  <c:y val="1.1065004505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0"/>
                  <c:y val="-2.4896260137384666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Sheet1!$A$3:$A$31</c:f>
              <c:strCache>
                <c:ptCount val="29"/>
                <c:pt idx="0">
                  <c:v>2015.1月</c:v>
                </c:pt>
                <c:pt idx="1">
                  <c:v>2015.2月</c:v>
                </c:pt>
                <c:pt idx="2">
                  <c:v>2015.3月</c:v>
                </c:pt>
                <c:pt idx="3">
                  <c:v>2015.4月</c:v>
                </c:pt>
                <c:pt idx="4">
                  <c:v>2015.5月</c:v>
                </c:pt>
                <c:pt idx="5">
                  <c:v>2015.6月</c:v>
                </c:pt>
                <c:pt idx="6">
                  <c:v>2015.7月</c:v>
                </c:pt>
                <c:pt idx="7">
                  <c:v>2015.8月</c:v>
                </c:pt>
                <c:pt idx="8">
                  <c:v>2015.9月</c:v>
                </c:pt>
                <c:pt idx="9">
                  <c:v>2015.10月</c:v>
                </c:pt>
                <c:pt idx="10">
                  <c:v>2015.11月</c:v>
                </c:pt>
                <c:pt idx="11">
                  <c:v>2015.12月</c:v>
                </c:pt>
                <c:pt idx="12">
                  <c:v>2016.1月</c:v>
                </c:pt>
                <c:pt idx="13">
                  <c:v>2016.2月</c:v>
                </c:pt>
                <c:pt idx="14">
                  <c:v>2016.3月</c:v>
                </c:pt>
                <c:pt idx="15">
                  <c:v>2016.4月</c:v>
                </c:pt>
                <c:pt idx="16">
                  <c:v>2016.5月</c:v>
                </c:pt>
                <c:pt idx="17">
                  <c:v>2016.6月</c:v>
                </c:pt>
                <c:pt idx="18">
                  <c:v>2016.7月</c:v>
                </c:pt>
                <c:pt idx="19">
                  <c:v>2016.8月</c:v>
                </c:pt>
                <c:pt idx="20">
                  <c:v>2016.9月</c:v>
                </c:pt>
                <c:pt idx="21">
                  <c:v>2016.10月</c:v>
                </c:pt>
                <c:pt idx="22">
                  <c:v>2016.11月</c:v>
                </c:pt>
                <c:pt idx="23">
                  <c:v>2016.12月</c:v>
                </c:pt>
                <c:pt idx="24">
                  <c:v>2017.1月</c:v>
                </c:pt>
                <c:pt idx="25">
                  <c:v>2017.2月</c:v>
                </c:pt>
                <c:pt idx="26">
                  <c:v>2017.3月</c:v>
                </c:pt>
                <c:pt idx="27">
                  <c:v>2017.4月</c:v>
                </c:pt>
                <c:pt idx="28">
                  <c:v>2017.5月</c:v>
                </c:pt>
              </c:strCache>
            </c:strRef>
          </c:cat>
          <c:val>
            <c:numRef>
              <c:f>Sheet1!$C$3:$C$31</c:f>
              <c:numCache>
                <c:formatCode>#,##0;\-#,##0;"－"</c:formatCode>
                <c:ptCount val="29"/>
                <c:pt idx="0">
                  <c:v>26020</c:v>
                </c:pt>
                <c:pt idx="1">
                  <c:v>16122</c:v>
                </c:pt>
                <c:pt idx="2">
                  <c:v>22048</c:v>
                </c:pt>
                <c:pt idx="3">
                  <c:v>23377</c:v>
                </c:pt>
                <c:pt idx="4">
                  <c:v>23254</c:v>
                </c:pt>
                <c:pt idx="5">
                  <c:v>24140</c:v>
                </c:pt>
                <c:pt idx="6">
                  <c:v>24458</c:v>
                </c:pt>
                <c:pt idx="7">
                  <c:v>20658</c:v>
                </c:pt>
                <c:pt idx="8">
                  <c:v>19734</c:v>
                </c:pt>
                <c:pt idx="9">
                  <c:v>21637</c:v>
                </c:pt>
                <c:pt idx="10">
                  <c:v>23932</c:v>
                </c:pt>
                <c:pt idx="11">
                  <c:v>47883</c:v>
                </c:pt>
                <c:pt idx="12" formatCode="#,##0">
                  <c:v>15377</c:v>
                </c:pt>
                <c:pt idx="13" formatCode="#,##0">
                  <c:v>9875</c:v>
                </c:pt>
                <c:pt idx="14" formatCode="#,##0">
                  <c:v>17930</c:v>
                </c:pt>
                <c:pt idx="15" formatCode="#,##0">
                  <c:v>18681</c:v>
                </c:pt>
                <c:pt idx="16" formatCode="#,##0">
                  <c:v>24095</c:v>
                </c:pt>
                <c:pt idx="17" formatCode="#,##0">
                  <c:v>22623</c:v>
                </c:pt>
                <c:pt idx="18" formatCode="#,##0">
                  <c:v>24063</c:v>
                </c:pt>
                <c:pt idx="19" formatCode="#,##0">
                  <c:v>21651</c:v>
                </c:pt>
                <c:pt idx="20" formatCode="#,##0">
                  <c:v>21492</c:v>
                </c:pt>
                <c:pt idx="21" formatCode="#,##0">
                  <c:v>21252</c:v>
                </c:pt>
                <c:pt idx="22" formatCode="#,##0">
                  <c:v>23299</c:v>
                </c:pt>
                <c:pt idx="23" formatCode="#,##0">
                  <c:v>25058</c:v>
                </c:pt>
                <c:pt idx="24" formatCode="#,##0">
                  <c:v>20475</c:v>
                </c:pt>
                <c:pt idx="25" formatCode="#,##0">
                  <c:v>16402</c:v>
                </c:pt>
                <c:pt idx="26" formatCode="#,##0">
                  <c:v>22838</c:v>
                </c:pt>
                <c:pt idx="27" formatCode="#,##0">
                  <c:v>19842</c:v>
                </c:pt>
                <c:pt idx="28" formatCode="#,##0">
                  <c:v>23086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815872"/>
        <c:axId val="5542400"/>
      </c:lineChart>
      <c:catAx>
        <c:axId val="148815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 sz="800"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5542400"/>
        <c:crosses val="autoZero"/>
        <c:auto val="1"/>
        <c:lblAlgn val="ctr"/>
        <c:lblOffset val="100"/>
        <c:noMultiLvlLbl val="0"/>
      </c:catAx>
      <c:valAx>
        <c:axId val="5542400"/>
        <c:scaling>
          <c:orientation val="minMax"/>
        </c:scaling>
        <c:delete val="0"/>
        <c:axPos val="l"/>
        <c:majorGridlines/>
        <c:numFmt formatCode="#,##0;\-#,##0;&quot;－&quot;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148815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0816125860373661E-2"/>
          <c:y val="1.7469022046003081E-2"/>
          <c:w val="0.19052884014498186"/>
          <c:h val="8.7966785818759149E-2"/>
        </c:manualLayout>
      </c:layout>
      <c:overlay val="0"/>
      <c:txPr>
        <a:bodyPr/>
        <a:lstStyle/>
        <a:p>
          <a:pPr>
            <a:defRPr sz="800">
              <a:latin typeface="標楷體" pitchFamily="65" charset="-120"/>
              <a:ea typeface="標楷體" pitchFamily="65" charset="-120"/>
            </a:defRPr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218331898484432E-2"/>
          <c:y val="0.11100076245371612"/>
          <c:w val="0.9363582350713624"/>
          <c:h val="0.80201200599392597"/>
        </c:manualLayout>
      </c:layout>
      <c:lineChart>
        <c:grouping val="standard"/>
        <c:varyColors val="0"/>
        <c:ser>
          <c:idx val="0"/>
          <c:order val="0"/>
          <c:tx>
            <c:strRef>
              <c:f>華固!$B$7</c:f>
              <c:strCache>
                <c:ptCount val="1"/>
                <c:pt idx="0">
                  <c:v>最高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square"/>
            <c:size val="4"/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2.4875621890547265E-2"/>
                  <c:y val="-2.7027031820074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21724709784442E-2"/>
                  <c:y val="-2.7027031820074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850746268656792E-2"/>
                  <c:y val="-2.9279284471746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9701492537314133E-2"/>
                  <c:y val="-1.3513515910036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6384742951907131E-2"/>
                  <c:y val="-4.5045053033456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5904474320984712E-3"/>
                  <c:y val="-2.7027084369660243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4825870646766482E-2"/>
                  <c:y val="2.0270273865055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9850746268656792E-2"/>
                  <c:y val="-2.7027031820074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150912106135989E-2"/>
                  <c:y val="-2.0270273865055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6533996683250825E-2"/>
                  <c:y val="2.9279284471746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3167495854063034E-2"/>
                  <c:y val="-1.8018021213382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9.9502487562189747E-3"/>
                  <c:y val="-2.7027031820074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2.9459208240599586E-4"/>
                  <c:y val="-3.437580346477681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9850746268656844E-2"/>
                  <c:y val="1.801802121338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8.291873963515748E-3"/>
                  <c:y val="-3.1531537123419905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華固!$A$8:$A$25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華固!$B$8:$B$25</c:f>
              <c:numCache>
                <c:formatCode>General</c:formatCode>
                <c:ptCount val="18"/>
                <c:pt idx="0">
                  <c:v>25</c:v>
                </c:pt>
                <c:pt idx="1">
                  <c:v>29</c:v>
                </c:pt>
                <c:pt idx="2">
                  <c:v>20.9</c:v>
                </c:pt>
                <c:pt idx="3">
                  <c:v>15.7</c:v>
                </c:pt>
                <c:pt idx="4">
                  <c:v>38.5</c:v>
                </c:pt>
                <c:pt idx="5">
                  <c:v>41.2</c:v>
                </c:pt>
                <c:pt idx="6">
                  <c:v>83.6</c:v>
                </c:pt>
                <c:pt idx="7">
                  <c:v>92.3</c:v>
                </c:pt>
                <c:pt idx="8">
                  <c:v>141.5</c:v>
                </c:pt>
                <c:pt idx="9">
                  <c:v>94.6</c:v>
                </c:pt>
                <c:pt idx="10">
                  <c:v>94.9</c:v>
                </c:pt>
                <c:pt idx="11">
                  <c:v>99.8</c:v>
                </c:pt>
                <c:pt idx="12">
                  <c:v>79</c:v>
                </c:pt>
                <c:pt idx="13">
                  <c:v>110</c:v>
                </c:pt>
                <c:pt idx="14">
                  <c:v>84.2</c:v>
                </c:pt>
                <c:pt idx="15">
                  <c:v>73.099999999999994</c:v>
                </c:pt>
                <c:pt idx="16">
                  <c:v>64.900000000000006</c:v>
                </c:pt>
                <c:pt idx="17">
                  <c:v>71.7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華固!$C$7</c:f>
              <c:strCache>
                <c:ptCount val="1"/>
                <c:pt idx="0">
                  <c:v>最低</c:v>
                </c:pt>
              </c:strCache>
            </c:strRef>
          </c:tx>
          <c:spPr>
            <a:ln w="38100"/>
          </c:spPr>
          <c:marker>
            <c:symbol val="square"/>
            <c:size val="4"/>
            <c:spPr>
              <a:solidFill>
                <a:schemeClr val="accent2"/>
              </a:solidFill>
            </c:spPr>
          </c:marker>
          <c:dLbls>
            <c:dLbl>
              <c:idx val="0"/>
              <c:layout>
                <c:manualLayout>
                  <c:x val="-2.9850746268656792E-2"/>
                  <c:y val="2.7027031820074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9502487562189747E-3"/>
                  <c:y val="-2.0270273865055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925373134328361E-2"/>
                  <c:y val="-1.3513515910036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3167495854063392E-3"/>
                  <c:y val="9.0090106066912767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167495854063032E-3"/>
                  <c:y val="2.4774779168400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291873963515748E-3"/>
                  <c:y val="2.0270273865055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9502487562189747E-3"/>
                  <c:y val="1.8018021213382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1558872305140971E-2"/>
                  <c:y val="-2.0270273865055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7041731121355173E-3"/>
                  <c:y val="1.5173851212934316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6334991708127469E-3"/>
                  <c:y val="1.8018021213382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150912106135989E-2"/>
                  <c:y val="-2.4774779168400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9850746268656792E-2"/>
                  <c:y val="2.4774779168401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4925373134328361E-2"/>
                  <c:y val="2.0270273865055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9900497512438057E-2"/>
                  <c:y val="-2.4774779168400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9850746268656792E-2"/>
                  <c:y val="2.7027031820074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8.8602643447004067E-3"/>
                  <c:y val="3.172891443217065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9.9502487562191048E-3"/>
                  <c:y val="2.4774779168400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8.291873963515748E-3"/>
                  <c:y val="-1.126126325836410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華固!$A$8:$A$25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華固!$C$8:$C$25</c:f>
              <c:numCache>
                <c:formatCode>General</c:formatCode>
                <c:ptCount val="18"/>
                <c:pt idx="0">
                  <c:v>16.100000000000001</c:v>
                </c:pt>
                <c:pt idx="1">
                  <c:v>6.6</c:v>
                </c:pt>
                <c:pt idx="2">
                  <c:v>6.1</c:v>
                </c:pt>
                <c:pt idx="3">
                  <c:v>4.83</c:v>
                </c:pt>
                <c:pt idx="4">
                  <c:v>14.3</c:v>
                </c:pt>
                <c:pt idx="5">
                  <c:v>30.1</c:v>
                </c:pt>
                <c:pt idx="6">
                  <c:v>34.4</c:v>
                </c:pt>
                <c:pt idx="7">
                  <c:v>50.5</c:v>
                </c:pt>
                <c:pt idx="8">
                  <c:v>24.8</c:v>
                </c:pt>
                <c:pt idx="9">
                  <c:v>32</c:v>
                </c:pt>
                <c:pt idx="10">
                  <c:v>70.2</c:v>
                </c:pt>
                <c:pt idx="11">
                  <c:v>54.2</c:v>
                </c:pt>
                <c:pt idx="12">
                  <c:v>58</c:v>
                </c:pt>
                <c:pt idx="13">
                  <c:v>70.5</c:v>
                </c:pt>
                <c:pt idx="14">
                  <c:v>48.05</c:v>
                </c:pt>
                <c:pt idx="15">
                  <c:v>48</c:v>
                </c:pt>
                <c:pt idx="16">
                  <c:v>50.3</c:v>
                </c:pt>
                <c:pt idx="17">
                  <c:v>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490176"/>
        <c:axId val="148915904"/>
      </c:lineChart>
      <c:catAx>
        <c:axId val="14949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148915904"/>
        <c:crosses val="autoZero"/>
        <c:auto val="1"/>
        <c:lblAlgn val="ctr"/>
        <c:lblOffset val="100"/>
        <c:noMultiLvlLbl val="0"/>
      </c:catAx>
      <c:valAx>
        <c:axId val="148915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149490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6949277490829265E-2"/>
          <c:y val="1.6495564160188967E-2"/>
          <c:w val="8.703220191470798E-2"/>
          <c:h val="8.7834447329088267E-2"/>
        </c:manualLayout>
      </c:layout>
      <c:overlay val="0"/>
      <c:txPr>
        <a:bodyPr/>
        <a:lstStyle/>
        <a:p>
          <a:pPr>
            <a:defRPr sz="900">
              <a:latin typeface="標楷體" pitchFamily="65" charset="-120"/>
              <a:ea typeface="標楷體" pitchFamily="65" charset="-120"/>
            </a:defRPr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507543957727333E-2"/>
          <c:y val="0.13373588365794739"/>
          <c:w val="0.93905202282927613"/>
          <c:h val="0.77048117024846263"/>
        </c:manualLayout>
      </c:layout>
      <c:lineChart>
        <c:grouping val="standard"/>
        <c:varyColors val="0"/>
        <c:ser>
          <c:idx val="0"/>
          <c:order val="0"/>
          <c:tx>
            <c:strRef>
              <c:f>遠雄!$B$6</c:f>
              <c:strCache>
                <c:ptCount val="1"/>
                <c:pt idx="0">
                  <c:v>最高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square"/>
            <c:size val="4"/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2.8880866425992802E-2"/>
                  <c:y val="-1.678656757367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694344163658241E-2"/>
                  <c:y val="-3.1175054065398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253910950661854E-2"/>
                  <c:y val="-2.8777161808727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7388688327317134E-2"/>
                  <c:y val="2.158254091230180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5298836742880063E-2"/>
                  <c:y val="-2.8776972983445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7388688327317134E-2"/>
                  <c:y val="-1.4388486491722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4180966548856534E-3"/>
                  <c:y val="-3.1175242890681052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2835940633774558E-2"/>
                  <c:y val="-3.8369297311260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9253910950661854E-2"/>
                  <c:y val="2.8776972983445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5671881267549216E-2"/>
                  <c:y val="-2.3980810819537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3694344163658241E-2"/>
                  <c:y val="2.1582729737583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1231448054552749E-2"/>
                  <c:y val="-2.3980810819537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4440433212996401E-2"/>
                  <c:y val="-2.3980810819537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6.4179703168871704E-3"/>
                  <c:y val="-7.1942432458612732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9253910950661972E-2"/>
                  <c:y val="-2.8776972983445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4.8134777376654635E-3"/>
                  <c:y val="-2.6378891901491439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遠雄!$A$7:$A$25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遠雄!$B$7:$B$25</c:f>
              <c:numCache>
                <c:formatCode>General</c:formatCode>
                <c:ptCount val="19"/>
                <c:pt idx="0">
                  <c:v>36</c:v>
                </c:pt>
                <c:pt idx="1">
                  <c:v>62.5</c:v>
                </c:pt>
                <c:pt idx="2">
                  <c:v>40.5</c:v>
                </c:pt>
                <c:pt idx="3">
                  <c:v>25</c:v>
                </c:pt>
                <c:pt idx="4">
                  <c:v>18.8</c:v>
                </c:pt>
                <c:pt idx="5">
                  <c:v>32.200000000000003</c:v>
                </c:pt>
                <c:pt idx="6">
                  <c:v>26.9</c:v>
                </c:pt>
                <c:pt idx="7">
                  <c:v>63.4</c:v>
                </c:pt>
                <c:pt idx="8">
                  <c:v>83.5</c:v>
                </c:pt>
                <c:pt idx="9">
                  <c:v>124.5</c:v>
                </c:pt>
                <c:pt idx="10">
                  <c:v>93.7</c:v>
                </c:pt>
                <c:pt idx="11">
                  <c:v>84</c:v>
                </c:pt>
                <c:pt idx="12">
                  <c:v>85.6</c:v>
                </c:pt>
                <c:pt idx="13">
                  <c:v>64.400000000000006</c:v>
                </c:pt>
                <c:pt idx="14">
                  <c:v>59.6</c:v>
                </c:pt>
                <c:pt idx="15">
                  <c:v>53.2</c:v>
                </c:pt>
                <c:pt idx="16">
                  <c:v>40.800000000000004</c:v>
                </c:pt>
                <c:pt idx="17">
                  <c:v>40.800000000000004</c:v>
                </c:pt>
                <c:pt idx="18">
                  <c:v>43.5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遠雄!$C$6</c:f>
              <c:strCache>
                <c:ptCount val="1"/>
                <c:pt idx="0">
                  <c:v>最低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square"/>
            <c:size val="4"/>
            <c:spPr>
              <a:solidFill>
                <a:schemeClr val="accent2"/>
              </a:solidFill>
            </c:spPr>
          </c:marker>
          <c:dLbls>
            <c:dLbl>
              <c:idx val="0"/>
              <c:layout>
                <c:manualLayout>
                  <c:x val="-2.8880866425992802E-2"/>
                  <c:y val="3.1175054065398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671881267549216E-2"/>
                  <c:y val="-2.6378891901491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925792218211032E-2"/>
                  <c:y val="2.3980810819537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253910950661854E-2"/>
                  <c:y val="2.1582729737583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8134777376654635E-3"/>
                  <c:y val="3.1175054065398878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9253910950661854E-2"/>
                  <c:y val="2.8776972983445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7649418371440032E-2"/>
                  <c:y val="2.8776972983445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4067388688327546E-2"/>
                  <c:y val="2.1582729737583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2462896109105592E-2"/>
                  <c:y val="-1.9184648655630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8136040756638788E-3"/>
                  <c:y val="3.357313514735264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417970316887284E-3"/>
                  <c:y val="1.9184648655630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3321299638989168E-2"/>
                  <c:y val="-2.1582729737583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4067388688327612E-2"/>
                  <c:y val="2.8776972983445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2835940633774558E-2"/>
                  <c:y val="2.8776972983445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9253910950661854E-2"/>
                  <c:y val="-1.4388486491722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4.1716807059767533E-2"/>
                  <c:y val="2.1582729737583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5.1343762535098154E-2"/>
                  <c:y val="2.6378891901491439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6044925792218577E-2"/>
                  <c:y val="2.8776972983445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0"/>
                  <c:y val="2.158272973758393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遠雄!$A$7:$A$25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遠雄!$C$7:$C$25</c:f>
              <c:numCache>
                <c:formatCode>General</c:formatCode>
                <c:ptCount val="19"/>
                <c:pt idx="0">
                  <c:v>31.8</c:v>
                </c:pt>
                <c:pt idx="1">
                  <c:v>34.4</c:v>
                </c:pt>
                <c:pt idx="2">
                  <c:v>12.05</c:v>
                </c:pt>
                <c:pt idx="3">
                  <c:v>9.0500000000000007</c:v>
                </c:pt>
                <c:pt idx="4">
                  <c:v>10.5</c:v>
                </c:pt>
                <c:pt idx="5">
                  <c:v>17.3</c:v>
                </c:pt>
                <c:pt idx="6">
                  <c:v>19.5</c:v>
                </c:pt>
                <c:pt idx="7">
                  <c:v>17.100000000000001</c:v>
                </c:pt>
                <c:pt idx="8">
                  <c:v>45.5</c:v>
                </c:pt>
                <c:pt idx="9">
                  <c:v>15.7</c:v>
                </c:pt>
                <c:pt idx="10">
                  <c:v>18.350000000000001</c:v>
                </c:pt>
                <c:pt idx="11">
                  <c:v>57.1</c:v>
                </c:pt>
                <c:pt idx="12">
                  <c:v>41.85</c:v>
                </c:pt>
                <c:pt idx="13">
                  <c:v>45.15</c:v>
                </c:pt>
                <c:pt idx="14">
                  <c:v>50</c:v>
                </c:pt>
                <c:pt idx="15">
                  <c:v>29.5</c:v>
                </c:pt>
                <c:pt idx="16">
                  <c:v>26.6</c:v>
                </c:pt>
                <c:pt idx="17">
                  <c:v>30.3</c:v>
                </c:pt>
                <c:pt idx="18">
                  <c:v>36.4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087936"/>
        <c:axId val="148918784"/>
      </c:lineChart>
      <c:catAx>
        <c:axId val="14608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</c:spPr>
        <c:txPr>
          <a:bodyPr rot="-2700000"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148918784"/>
        <c:crosses val="autoZero"/>
        <c:auto val="1"/>
        <c:lblAlgn val="ctr"/>
        <c:lblOffset val="100"/>
        <c:noMultiLvlLbl val="0"/>
      </c:catAx>
      <c:valAx>
        <c:axId val="148918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146087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0028078620136389E-2"/>
          <c:y val="2.525350675459569E-2"/>
          <c:w val="8.0224628961092795E-2"/>
          <c:h val="7.6258978406129566E-2"/>
        </c:manualLayout>
      </c:layout>
      <c:overlay val="0"/>
      <c:txPr>
        <a:bodyPr/>
        <a:lstStyle/>
        <a:p>
          <a:pPr>
            <a:defRPr>
              <a:latin typeface="標楷體" pitchFamily="65" charset="-120"/>
              <a:ea typeface="標楷體" pitchFamily="65" charset="-120"/>
            </a:defRPr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432759907768584E-2"/>
          <c:y val="0.11812940554726453"/>
          <c:w val="0.926941485255525"/>
          <c:h val="0.77884047572247805"/>
        </c:manualLayout>
      </c:layout>
      <c:lineChart>
        <c:grouping val="standard"/>
        <c:varyColors val="0"/>
        <c:ser>
          <c:idx val="0"/>
          <c:order val="0"/>
          <c:tx>
            <c:strRef>
              <c:f>長虹!$B$6</c:f>
              <c:strCache>
                <c:ptCount val="1"/>
                <c:pt idx="0">
                  <c:v>最高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square"/>
            <c:size val="4"/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3.7433155080214518E-2"/>
                  <c:y val="-2.3952090789111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650623885917991E-2"/>
                  <c:y val="-2.927477763113621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650623885918005E-2"/>
                  <c:y val="-2.9274777631136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475935828877002E-3"/>
                  <c:y val="7.98403026303713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2780748663101636E-2"/>
                  <c:y val="-3.193612105214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3868092691622102E-2"/>
                  <c:y val="3.459746447316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1473725141650927E-2"/>
                  <c:y val="-2.9629342754823956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6737967914438616E-2"/>
                  <c:y val="3.1936121052148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2477718360071298E-2"/>
                  <c:y val="3.193612105214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5650623885918005E-2"/>
                  <c:y val="-3.1936121052148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8520499108734367E-2"/>
                  <c:y val="2.6613434210123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6737967914438616E-2"/>
                  <c:y val="-2.927477763113621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8.9126559714795047E-3"/>
                  <c:y val="-1.8629403947086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7.6278964173062897E-3"/>
                  <c:y val="-3.1936207388578282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3.2085561497326456E-2"/>
                  <c:y val="3.193612105214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3.2085561497326456E-2"/>
                  <c:y val="-3.7258807894173698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長虹!$A$7:$A$22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長虹!$B$7:$B$22</c:f>
              <c:numCache>
                <c:formatCode>General</c:formatCode>
                <c:ptCount val="16"/>
                <c:pt idx="0">
                  <c:v>15.7</c:v>
                </c:pt>
                <c:pt idx="1">
                  <c:v>22</c:v>
                </c:pt>
                <c:pt idx="2">
                  <c:v>47</c:v>
                </c:pt>
                <c:pt idx="3">
                  <c:v>47</c:v>
                </c:pt>
                <c:pt idx="4">
                  <c:v>103</c:v>
                </c:pt>
                <c:pt idx="5">
                  <c:v>91.6</c:v>
                </c:pt>
                <c:pt idx="6">
                  <c:v>111</c:v>
                </c:pt>
                <c:pt idx="7">
                  <c:v>89</c:v>
                </c:pt>
                <c:pt idx="8">
                  <c:v>88.8</c:v>
                </c:pt>
                <c:pt idx="9">
                  <c:v>96</c:v>
                </c:pt>
                <c:pt idx="10">
                  <c:v>85.6</c:v>
                </c:pt>
                <c:pt idx="11">
                  <c:v>131</c:v>
                </c:pt>
                <c:pt idx="12">
                  <c:v>94.3</c:v>
                </c:pt>
                <c:pt idx="13">
                  <c:v>72.900000000000006</c:v>
                </c:pt>
                <c:pt idx="14">
                  <c:v>66.2</c:v>
                </c:pt>
                <c:pt idx="15">
                  <c:v>77.599999999999994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長虹!$C$6</c:f>
              <c:strCache>
                <c:ptCount val="1"/>
                <c:pt idx="0">
                  <c:v>最低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square"/>
            <c:size val="4"/>
            <c:spPr>
              <a:solidFill>
                <a:schemeClr val="accent2"/>
              </a:solidFill>
            </c:spPr>
          </c:marker>
          <c:dLbls>
            <c:dLbl>
              <c:idx val="0"/>
              <c:layout>
                <c:manualLayout>
                  <c:x val="-2.4955436720142603E-2"/>
                  <c:y val="2.3952090789111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3386773450293654E-3"/>
                  <c:y val="2.6081614187158892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9126559714795047E-3"/>
                  <c:y val="2.9274777631136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475935828877002E-3"/>
                  <c:y val="2.3952090789111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650623885918223E-3"/>
                  <c:y val="1.8629403947086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390374331550797E-2"/>
                  <c:y val="-2.6613434210123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5650623885918005E-2"/>
                  <c:y val="2.6613434210123802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06951871657754E-2"/>
                  <c:y val="2.3952090789111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520499108734367E-2"/>
                  <c:y val="-2.3952090789111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0303030303030311E-2"/>
                  <c:y val="3.9920151315185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2477718360071298E-2"/>
                  <c:y val="2.1290747368099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8520499108734367E-2"/>
                  <c:y val="-2.6613434210123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5650623885918223E-3"/>
                  <c:y val="-7.98403026303713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7433155080214518E-2"/>
                  <c:y val="3.7258807894173698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2477718360071298E-2"/>
                  <c:y val="2.6613434210123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06951871657754E-2"/>
                  <c:y val="-2.3952090789111386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長虹!$A$7:$A$22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長虹!$C$7:$C$22</c:f>
              <c:numCache>
                <c:formatCode>General</c:formatCode>
                <c:ptCount val="16"/>
                <c:pt idx="0">
                  <c:v>10</c:v>
                </c:pt>
                <c:pt idx="1">
                  <c:v>10.050000000000002</c:v>
                </c:pt>
                <c:pt idx="2">
                  <c:v>20.3</c:v>
                </c:pt>
                <c:pt idx="3">
                  <c:v>27.7</c:v>
                </c:pt>
                <c:pt idx="4">
                  <c:v>32.800000000000004</c:v>
                </c:pt>
                <c:pt idx="5">
                  <c:v>47</c:v>
                </c:pt>
                <c:pt idx="6">
                  <c:v>17.25</c:v>
                </c:pt>
                <c:pt idx="7">
                  <c:v>22.4</c:v>
                </c:pt>
                <c:pt idx="8">
                  <c:v>50.3</c:v>
                </c:pt>
                <c:pt idx="9">
                  <c:v>43.9</c:v>
                </c:pt>
                <c:pt idx="10">
                  <c:v>48.55</c:v>
                </c:pt>
                <c:pt idx="11">
                  <c:v>84.9</c:v>
                </c:pt>
                <c:pt idx="12">
                  <c:v>61.1</c:v>
                </c:pt>
                <c:pt idx="13">
                  <c:v>39.450000000000003</c:v>
                </c:pt>
                <c:pt idx="14">
                  <c:v>40.5</c:v>
                </c:pt>
                <c:pt idx="15">
                  <c:v>62.6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203392"/>
        <c:axId val="148921664"/>
      </c:lineChart>
      <c:catAx>
        <c:axId val="15020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148921664"/>
        <c:crosses val="autoZero"/>
        <c:auto val="1"/>
        <c:lblAlgn val="ctr"/>
        <c:lblOffset val="100"/>
        <c:noMultiLvlLbl val="0"/>
      </c:catAx>
      <c:valAx>
        <c:axId val="148921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150203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1301247771836124E-3"/>
          <c:y val="2.2519568071998532E-3"/>
          <c:w val="8.9126559714795064E-2"/>
          <c:h val="8.4630720788193767E-2"/>
        </c:manualLayout>
      </c:layout>
      <c:overlay val="0"/>
      <c:txPr>
        <a:bodyPr/>
        <a:lstStyle/>
        <a:p>
          <a:pPr>
            <a:defRPr>
              <a:latin typeface="標楷體" pitchFamily="65" charset="-120"/>
              <a:ea typeface="標楷體" pitchFamily="65" charset="-120"/>
            </a:defRPr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768274001850849E-2"/>
          <c:y val="0.11440403918975738"/>
          <c:w val="0.94558230762670858"/>
          <c:h val="0.76371140630322865"/>
        </c:manualLayout>
      </c:layout>
      <c:lineChart>
        <c:grouping val="standard"/>
        <c:varyColors val="0"/>
        <c:ser>
          <c:idx val="0"/>
          <c:order val="0"/>
          <c:tx>
            <c:strRef>
              <c:f>興富發!$B$7</c:f>
              <c:strCache>
                <c:ptCount val="1"/>
                <c:pt idx="0">
                  <c:v>最高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square"/>
            <c:size val="4"/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3.0485359005214922E-2"/>
                  <c:y val="-2.0356234096691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440433212996401E-2"/>
                  <c:y val="-2.2900763358778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462896109105495E-2"/>
                  <c:y val="-3.307908076375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485359005214957E-2"/>
                  <c:y val="-3.053435114503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7015643802648193E-2"/>
                  <c:y val="-2.0356468793476228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0970718010429185E-2"/>
                  <c:y val="-1.5267175572519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2948255114320025E-2"/>
                  <c:y val="-1.2722646310432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3694344163658241E-2"/>
                  <c:y val="-2.5445292620865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1.7558385086788645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492579221821099E-2"/>
                  <c:y val="2.7989821882951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8134777376654635E-2"/>
                  <c:y val="-1.2722646310432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7276373846771382E-2"/>
                  <c:y val="-1.781170483460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2089851584436682E-2"/>
                  <c:y val="2.5445292620865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4.492579221821099E-2"/>
                  <c:y val="-1.781170483460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6044925792218476E-2"/>
                  <c:y val="2.2900763358778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3.2089851584435648E-3"/>
                  <c:y val="-3.2970262534395896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3.2089851584436412E-2"/>
                  <c:y val="2.2900763358778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1.4440433212996281E-2"/>
                  <c:y val="-2.54452926208657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興富發!$A$8:$A$26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興富發!$B$8:$B$26</c:f>
              <c:numCache>
                <c:formatCode>General</c:formatCode>
                <c:ptCount val="19"/>
                <c:pt idx="0">
                  <c:v>19.8</c:v>
                </c:pt>
                <c:pt idx="1">
                  <c:v>15.7</c:v>
                </c:pt>
                <c:pt idx="2">
                  <c:v>5.3</c:v>
                </c:pt>
                <c:pt idx="3">
                  <c:v>5.6499999999999995</c:v>
                </c:pt>
                <c:pt idx="4">
                  <c:v>14.25</c:v>
                </c:pt>
                <c:pt idx="5">
                  <c:v>27.7</c:v>
                </c:pt>
                <c:pt idx="6">
                  <c:v>28.4</c:v>
                </c:pt>
                <c:pt idx="7">
                  <c:v>55.3</c:v>
                </c:pt>
                <c:pt idx="8">
                  <c:v>68.2</c:v>
                </c:pt>
                <c:pt idx="9">
                  <c:v>59.7</c:v>
                </c:pt>
                <c:pt idx="10">
                  <c:v>49.6</c:v>
                </c:pt>
                <c:pt idx="11">
                  <c:v>67.900000000000006</c:v>
                </c:pt>
                <c:pt idx="12">
                  <c:v>76</c:v>
                </c:pt>
                <c:pt idx="13">
                  <c:v>57.5</c:v>
                </c:pt>
                <c:pt idx="14">
                  <c:v>76.400000000000006</c:v>
                </c:pt>
                <c:pt idx="15">
                  <c:v>74</c:v>
                </c:pt>
                <c:pt idx="16">
                  <c:v>83</c:v>
                </c:pt>
                <c:pt idx="17">
                  <c:v>54.4</c:v>
                </c:pt>
                <c:pt idx="18">
                  <c:v>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興富發!$C$7</c:f>
              <c:strCache>
                <c:ptCount val="1"/>
                <c:pt idx="0">
                  <c:v>最低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square"/>
            <c:size val="4"/>
            <c:spPr>
              <a:solidFill>
                <a:schemeClr val="accent2"/>
              </a:solidFill>
            </c:spPr>
          </c:marker>
          <c:dLbls>
            <c:dLbl>
              <c:idx val="0"/>
              <c:layout>
                <c:manualLayout>
                  <c:x val="-2.4067388688327612E-2"/>
                  <c:y val="-2.290076335877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462896109105495E-2"/>
                  <c:y val="-2.5445292620865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649418371440032E-2"/>
                  <c:y val="1.5267175572519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649418371440063E-2"/>
                  <c:y val="2.2900763358778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417970316887284E-3"/>
                  <c:y val="2.2900763358778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8134777376654635E-3"/>
                  <c:y val="2.2900763358778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4440433212996345E-2"/>
                  <c:y val="2.7989821882951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485359005214922E-2"/>
                  <c:y val="-3.8167938931297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2575210589651029E-2"/>
                  <c:y val="2.551772547613049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208985158443678E-3"/>
                  <c:y val="1.5267175572519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4067388688327612E-2"/>
                  <c:y val="-4.0712468193384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4067388688327612E-2"/>
                  <c:y val="3.3078880407125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2835940633774558E-2"/>
                  <c:y val="2.5445292620865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7649418371440032E-2"/>
                  <c:y val="-2.5445292620865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8.3433614119534483E-2"/>
                  <c:y val="3.5442459453758443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727637384677126E-2"/>
                  <c:y val="3.562340966921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3.208985158443678E-3"/>
                  <c:y val="-2.7989821882951682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興富發!$A$8:$A$26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興富發!$C$8:$C$26</c:f>
              <c:numCache>
                <c:formatCode>General</c:formatCode>
                <c:ptCount val="19"/>
                <c:pt idx="0">
                  <c:v>7.2</c:v>
                </c:pt>
                <c:pt idx="1">
                  <c:v>2.2200000000000002</c:v>
                </c:pt>
                <c:pt idx="2">
                  <c:v>1.62</c:v>
                </c:pt>
                <c:pt idx="3">
                  <c:v>1.85</c:v>
                </c:pt>
                <c:pt idx="4">
                  <c:v>2.15</c:v>
                </c:pt>
                <c:pt idx="5">
                  <c:v>11.6</c:v>
                </c:pt>
                <c:pt idx="6">
                  <c:v>18.399999999999999</c:v>
                </c:pt>
                <c:pt idx="7">
                  <c:v>23.4</c:v>
                </c:pt>
                <c:pt idx="8">
                  <c:v>24.2</c:v>
                </c:pt>
                <c:pt idx="9">
                  <c:v>11.1</c:v>
                </c:pt>
                <c:pt idx="10">
                  <c:v>12.1</c:v>
                </c:pt>
                <c:pt idx="11">
                  <c:v>43.7</c:v>
                </c:pt>
                <c:pt idx="12">
                  <c:v>38.1</c:v>
                </c:pt>
                <c:pt idx="13">
                  <c:v>41.05</c:v>
                </c:pt>
                <c:pt idx="14">
                  <c:v>54.9</c:v>
                </c:pt>
                <c:pt idx="15">
                  <c:v>47.5</c:v>
                </c:pt>
                <c:pt idx="16">
                  <c:v>34.15</c:v>
                </c:pt>
                <c:pt idx="17">
                  <c:v>28.650000000000031</c:v>
                </c:pt>
                <c:pt idx="18">
                  <c:v>45.05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046208"/>
        <c:axId val="73042176"/>
      </c:lineChart>
      <c:catAx>
        <c:axId val="15004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73042176"/>
        <c:crosses val="autoZero"/>
        <c:auto val="1"/>
        <c:lblAlgn val="ctr"/>
        <c:lblOffset val="100"/>
        <c:noMultiLvlLbl val="0"/>
      </c:catAx>
      <c:valAx>
        <c:axId val="73042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150046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1632571199358458E-2"/>
          <c:y val="1.6214840097777523E-2"/>
          <c:w val="8.0224628961092795E-2"/>
          <c:h val="8.0916030534351147E-2"/>
        </c:manualLayout>
      </c:layout>
      <c:overlay val="0"/>
      <c:txPr>
        <a:bodyPr/>
        <a:lstStyle/>
        <a:p>
          <a:pPr>
            <a:defRPr>
              <a:latin typeface="標楷體" pitchFamily="65" charset="-120"/>
              <a:ea typeface="標楷體" pitchFamily="65" charset="-120"/>
            </a:defRPr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105058219653867E-2"/>
          <c:y val="0.12801735112452406"/>
          <c:w val="0.92754253357815264"/>
          <c:h val="0.78135948575289949"/>
        </c:manualLayout>
      </c:layout>
      <c:lineChart>
        <c:grouping val="standard"/>
        <c:varyColors val="0"/>
        <c:ser>
          <c:idx val="0"/>
          <c:order val="0"/>
          <c:tx>
            <c:strRef>
              <c:f>鄉林!$B$6</c:f>
              <c:strCache>
                <c:ptCount val="1"/>
                <c:pt idx="0">
                  <c:v>最高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square"/>
            <c:size val="4"/>
            <c:spPr>
              <a:solidFill>
                <a:srgbClr val="3B812F"/>
              </a:solidFill>
            </c:spPr>
          </c:marker>
          <c:dLbls>
            <c:dLbl>
              <c:idx val="0"/>
              <c:layout>
                <c:manualLayout>
                  <c:x val="-4.7687172150691473E-2"/>
                  <c:y val="-2.3952095808383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687172150691473E-2"/>
                  <c:y val="-3.459747172322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7224606580829764E-2"/>
                  <c:y val="-2.6613439787092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9594659036719134E-2"/>
                  <c:y val="-2.3952095808383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005722460658083E-2"/>
                  <c:y val="-2.3952095808383235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4334763948497923E-2"/>
                  <c:y val="2.3952095808383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1.330671989354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0519790176442536E-2"/>
                  <c:y val="-3.9920159680638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1444921316166175E-2"/>
                  <c:y val="-2.6613439787092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0982355746304245E-2"/>
                  <c:y val="-2.3952095808383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7.6299475441106504E-3"/>
                  <c:y val="-2.3952095808383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1444921316166175E-2"/>
                  <c:y val="-2.3952095808383235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3352408202193621E-2"/>
                  <c:y val="-2.6613439787092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7.2832369658041582E-3"/>
                  <c:y val="3.918690915743967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鄉林!$A$7:$A$23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鄉林!$B$7:$B$23</c:f>
              <c:numCache>
                <c:formatCode>General</c:formatCode>
                <c:ptCount val="17"/>
                <c:pt idx="0">
                  <c:v>13.6</c:v>
                </c:pt>
                <c:pt idx="1">
                  <c:v>23.6</c:v>
                </c:pt>
                <c:pt idx="2">
                  <c:v>19.5</c:v>
                </c:pt>
                <c:pt idx="3">
                  <c:v>39.9</c:v>
                </c:pt>
                <c:pt idx="4">
                  <c:v>47.8</c:v>
                </c:pt>
                <c:pt idx="5">
                  <c:v>69</c:v>
                </c:pt>
                <c:pt idx="6">
                  <c:v>124</c:v>
                </c:pt>
                <c:pt idx="7">
                  <c:v>115</c:v>
                </c:pt>
                <c:pt idx="8">
                  <c:v>46</c:v>
                </c:pt>
                <c:pt idx="9">
                  <c:v>43</c:v>
                </c:pt>
                <c:pt idx="10">
                  <c:v>56.3</c:v>
                </c:pt>
                <c:pt idx="11">
                  <c:v>31.8</c:v>
                </c:pt>
                <c:pt idx="12">
                  <c:v>27.2</c:v>
                </c:pt>
                <c:pt idx="13">
                  <c:v>27.5</c:v>
                </c:pt>
                <c:pt idx="14">
                  <c:v>18.899999999999999</c:v>
                </c:pt>
                <c:pt idx="15">
                  <c:v>13.65</c:v>
                </c:pt>
                <c:pt idx="16">
                  <c:v>11.9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鄉林!$C$6</c:f>
              <c:strCache>
                <c:ptCount val="1"/>
                <c:pt idx="0">
                  <c:v>最低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square"/>
            <c:size val="4"/>
            <c:spPr>
              <a:solidFill>
                <a:schemeClr val="accent2"/>
              </a:solidFill>
            </c:spPr>
          </c:marker>
          <c:dLbls>
            <c:dLbl>
              <c:idx val="0"/>
              <c:layout>
                <c:manualLayout>
                  <c:x val="-2.8612303290414882E-2"/>
                  <c:y val="3.1936127744510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519790176442518E-2"/>
                  <c:y val="3.1936127744510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444921316166175E-2"/>
                  <c:y val="2.1290751829673892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7224606580829774E-3"/>
                  <c:y val="2.3952095808383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444921316166175E-2"/>
                  <c:y val="3.1936127744511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2889842632332191E-2"/>
                  <c:y val="-3.1936127744510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0982781657495833E-2"/>
                  <c:y val="3.6965460925262199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7167532170066724E-2"/>
                  <c:y val="2.9274574211157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6242250834525556E-2"/>
                  <c:y val="-2.6613439787092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2427277062470762E-2"/>
                  <c:y val="2.927478376580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2889842632332191E-2"/>
                  <c:y val="3.1936127744510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7167381974248924E-2"/>
                  <c:y val="2.3952095808383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4.9594659036719134E-2"/>
                  <c:y val="3.1936127744510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6.0694214900409729E-2"/>
                  <c:y val="2.3951999768727032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3.2427277062470762E-2"/>
                  <c:y val="2.9274783765801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"/>
                  <c:y val="-3.9040185461919577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鄉林!$A$7:$A$23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鄉林!$C$7:$C$23</c:f>
              <c:numCache>
                <c:formatCode>General</c:formatCode>
                <c:ptCount val="17"/>
                <c:pt idx="0">
                  <c:v>10.25</c:v>
                </c:pt>
                <c:pt idx="1">
                  <c:v>12.950000000000006</c:v>
                </c:pt>
                <c:pt idx="2">
                  <c:v>11.5</c:v>
                </c:pt>
                <c:pt idx="3">
                  <c:v>16</c:v>
                </c:pt>
                <c:pt idx="4">
                  <c:v>22.6</c:v>
                </c:pt>
                <c:pt idx="5">
                  <c:v>24.7</c:v>
                </c:pt>
                <c:pt idx="6">
                  <c:v>48</c:v>
                </c:pt>
                <c:pt idx="7">
                  <c:v>8.8800000000000008</c:v>
                </c:pt>
                <c:pt idx="8">
                  <c:v>10.8</c:v>
                </c:pt>
                <c:pt idx="9">
                  <c:v>29.1</c:v>
                </c:pt>
                <c:pt idx="10">
                  <c:v>18.2</c:v>
                </c:pt>
                <c:pt idx="11">
                  <c:v>19.649999999999999</c:v>
                </c:pt>
                <c:pt idx="12">
                  <c:v>21</c:v>
                </c:pt>
                <c:pt idx="13">
                  <c:v>17.25</c:v>
                </c:pt>
                <c:pt idx="14">
                  <c:v>8.75</c:v>
                </c:pt>
                <c:pt idx="15">
                  <c:v>9.09</c:v>
                </c:pt>
                <c:pt idx="16">
                  <c:v>10.15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291456"/>
        <c:axId val="73045056"/>
      </c:lineChart>
      <c:catAx>
        <c:axId val="150291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73045056"/>
        <c:crosses val="autoZero"/>
        <c:auto val="1"/>
        <c:lblAlgn val="ctr"/>
        <c:lblOffset val="100"/>
        <c:noMultiLvlLbl val="0"/>
      </c:catAx>
      <c:valAx>
        <c:axId val="73045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150291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7644253695755847E-2"/>
          <c:y val="2.0737318014888852E-2"/>
          <c:w val="9.5374344301383265E-2"/>
          <c:h val="8.4630738522954094E-2"/>
        </c:manualLayout>
      </c:layout>
      <c:overlay val="0"/>
      <c:txPr>
        <a:bodyPr/>
        <a:lstStyle/>
        <a:p>
          <a:pPr>
            <a:defRPr>
              <a:latin typeface="標楷體" pitchFamily="65" charset="-120"/>
              <a:ea typeface="標楷體" pitchFamily="65" charset="-120"/>
            </a:defRPr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424566352530877E-2"/>
          <c:y val="0.11268798689457554"/>
          <c:w val="0.94715889055805869"/>
          <c:h val="0.77852862925163968"/>
        </c:manualLayout>
      </c:layout>
      <c:lineChart>
        <c:grouping val="standard"/>
        <c:varyColors val="0"/>
        <c:ser>
          <c:idx val="0"/>
          <c:order val="0"/>
          <c:tx>
            <c:strRef>
              <c:f>信義!$B$6</c:f>
              <c:strCache>
                <c:ptCount val="1"/>
                <c:pt idx="0">
                  <c:v>最高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square"/>
            <c:size val="3"/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2.9027576197387477E-2"/>
                  <c:y val="-3.644646924829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027576197387477E-2"/>
                  <c:y val="-3.3409263477600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3860667634252535E-2"/>
                  <c:y val="-2.7334851936218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070518734633394E-2"/>
                  <c:y val="-3.5903678933952602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8703434929850025E-2"/>
                  <c:y val="-2.7334851936218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0638606676342517E-2"/>
                  <c:y val="3.6446469248291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9027576197387477E-2"/>
                  <c:y val="-2.7334851936218669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8055152394774646E-3"/>
                  <c:y val="-2.4297646165527792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8055152394774406E-2"/>
                  <c:y val="1.518602885345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4833091436865096E-2"/>
                  <c:y val="2.7334851936218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9351717464925023E-2"/>
                  <c:y val="-3.3409263477600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7092404450895013E-2"/>
                  <c:y val="-3.3409263477600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1286889211417512E-2"/>
                  <c:y val="-2.7334851936218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7.0100906662544813E-3"/>
                  <c:y val="-2.4297574134955268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信義!$A$7:$A$24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信義!$B$7:$B$24</c:f>
              <c:numCache>
                <c:formatCode>General</c:formatCode>
                <c:ptCount val="18"/>
                <c:pt idx="0">
                  <c:v>22.4</c:v>
                </c:pt>
                <c:pt idx="1">
                  <c:v>30.3</c:v>
                </c:pt>
                <c:pt idx="2">
                  <c:v>20</c:v>
                </c:pt>
                <c:pt idx="3">
                  <c:v>41.1</c:v>
                </c:pt>
                <c:pt idx="4">
                  <c:v>82.5</c:v>
                </c:pt>
                <c:pt idx="5">
                  <c:v>109</c:v>
                </c:pt>
                <c:pt idx="6">
                  <c:v>87.5</c:v>
                </c:pt>
                <c:pt idx="7">
                  <c:v>91.4</c:v>
                </c:pt>
                <c:pt idx="8">
                  <c:v>141</c:v>
                </c:pt>
                <c:pt idx="9">
                  <c:v>138</c:v>
                </c:pt>
                <c:pt idx="10">
                  <c:v>72.599999999999994</c:v>
                </c:pt>
                <c:pt idx="11">
                  <c:v>65.8</c:v>
                </c:pt>
                <c:pt idx="12">
                  <c:v>72.599999999999994</c:v>
                </c:pt>
                <c:pt idx="13">
                  <c:v>49.5</c:v>
                </c:pt>
                <c:pt idx="14">
                  <c:v>58</c:v>
                </c:pt>
                <c:pt idx="15">
                  <c:v>57.9</c:v>
                </c:pt>
                <c:pt idx="16">
                  <c:v>37.15</c:v>
                </c:pt>
                <c:pt idx="17">
                  <c:v>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信義!$C$6</c:f>
              <c:strCache>
                <c:ptCount val="1"/>
                <c:pt idx="0">
                  <c:v>最低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square"/>
            <c:size val="3"/>
            <c:spPr>
              <a:solidFill>
                <a:srgbClr val="00B0F0"/>
              </a:solidFill>
            </c:spPr>
          </c:marker>
          <c:dLbls>
            <c:dLbl>
              <c:idx val="0"/>
              <c:layout>
                <c:manualLayout>
                  <c:x val="-3.676826318335754E-2"/>
                  <c:y val="2.4297646165527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833091436865096E-2"/>
                  <c:y val="3.3409263477600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286889211417512E-2"/>
                  <c:y val="3.0372057706909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546202225447513E-2"/>
                  <c:y val="1.8223234624145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9.9362981577946746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2897919690372847E-2"/>
                  <c:y val="-2.7334851936218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546202225447513E-2"/>
                  <c:y val="3.0372057706909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6444121915820029E-2"/>
                  <c:y val="-3.644646924829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1286889211417512E-2"/>
                  <c:y val="-2.4297646165527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5244465590779251E-2"/>
                  <c:y val="3.5068677815141044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8055152394774646E-3"/>
                  <c:y val="2.1260440394836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6.57958393807450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0962747943880018E-2"/>
                  <c:y val="3.3409263477600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7416545718432656E-2"/>
                  <c:y val="4.8595292331055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-9.1116173120728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5.6119980648282525E-2"/>
                  <c:y val="3.3409263477600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4.0638606676342517E-2"/>
                  <c:y val="3.644646924829157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0"/>
                  <c:y val="3.644646924829157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信義!$A$7:$A$24</c:f>
              <c:numCache>
                <c:formatCode>General</c:formatCode>
                <c:ptCount val="18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</c:numCache>
            </c:numRef>
          </c:cat>
          <c:val>
            <c:numRef>
              <c:f>信義!$C$7:$C$24</c:f>
              <c:numCache>
                <c:formatCode>General</c:formatCode>
                <c:ptCount val="18"/>
                <c:pt idx="0">
                  <c:v>15.3</c:v>
                </c:pt>
                <c:pt idx="1">
                  <c:v>14.9</c:v>
                </c:pt>
                <c:pt idx="2">
                  <c:v>9.65</c:v>
                </c:pt>
                <c:pt idx="3">
                  <c:v>14.9</c:v>
                </c:pt>
                <c:pt idx="4">
                  <c:v>32.300000000000004</c:v>
                </c:pt>
                <c:pt idx="5">
                  <c:v>47</c:v>
                </c:pt>
                <c:pt idx="6">
                  <c:v>52</c:v>
                </c:pt>
                <c:pt idx="7">
                  <c:v>55.2</c:v>
                </c:pt>
                <c:pt idx="8">
                  <c:v>67</c:v>
                </c:pt>
                <c:pt idx="9">
                  <c:v>19.5</c:v>
                </c:pt>
                <c:pt idx="10">
                  <c:v>23.55</c:v>
                </c:pt>
                <c:pt idx="11">
                  <c:v>48.1</c:v>
                </c:pt>
                <c:pt idx="12">
                  <c:v>35.6</c:v>
                </c:pt>
                <c:pt idx="13">
                  <c:v>36.800000000000004</c:v>
                </c:pt>
                <c:pt idx="14">
                  <c:v>42.3</c:v>
                </c:pt>
                <c:pt idx="15">
                  <c:v>33.300000000000004</c:v>
                </c:pt>
                <c:pt idx="16">
                  <c:v>25.7</c:v>
                </c:pt>
                <c:pt idx="17">
                  <c:v>25.7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782144"/>
        <c:axId val="137183232"/>
      </c:lineChart>
      <c:catAx>
        <c:axId val="17178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800"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137183232"/>
        <c:crosses val="autoZero"/>
        <c:auto val="1"/>
        <c:lblAlgn val="ctr"/>
        <c:lblOffset val="100"/>
        <c:noMultiLvlLbl val="0"/>
      </c:catAx>
      <c:valAx>
        <c:axId val="137183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171782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1127237542331882E-2"/>
          <c:y val="1.6463090177508781E-3"/>
          <c:w val="8.9017900338655226E-2"/>
          <c:h val="8.4555808656038275E-2"/>
        </c:manualLayout>
      </c:layout>
      <c:overlay val="0"/>
      <c:txPr>
        <a:bodyPr/>
        <a:lstStyle/>
        <a:p>
          <a:pPr>
            <a:defRPr sz="800">
              <a:latin typeface="標楷體" pitchFamily="65" charset="-120"/>
              <a:ea typeface="標楷體" pitchFamily="65" charset="-120"/>
            </a:defRPr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新細明體"/>
                <a:ea typeface="新細明體"/>
                <a:cs typeface="新細明體"/>
              </a:defRPr>
            </a:pPr>
            <a:r>
              <a:rPr lang="zh-TW" altLang="en-US" sz="1800" b="1" i="0" u="none" strike="noStrike" baseline="0">
                <a:solidFill>
                  <a:srgbClr val="000000"/>
                </a:solidFill>
                <a:latin typeface="標楷體"/>
                <a:ea typeface="標楷體"/>
              </a:rPr>
              <a:t>民國</a:t>
            </a:r>
            <a:r>
              <a:rPr lang="en-US" altLang="zh-TW" sz="1800" b="1" i="0" u="none" strike="noStrike" baseline="0">
                <a:solidFill>
                  <a:srgbClr val="000000"/>
                </a:solidFill>
                <a:latin typeface="標楷體"/>
                <a:ea typeface="標楷體"/>
              </a:rPr>
              <a:t>76-104</a:t>
            </a:r>
            <a:r>
              <a:rPr lang="zh-TW" altLang="en-US" sz="1800" b="1" i="0" u="none" strike="noStrike" baseline="0">
                <a:solidFill>
                  <a:srgbClr val="000000"/>
                </a:solidFill>
                <a:latin typeface="標楷體"/>
                <a:ea typeface="標楷體"/>
              </a:rPr>
              <a:t>年住宅自有率變動趨勢圖</a:t>
            </a:r>
            <a:r>
              <a:rPr lang="en-US" altLang="zh-TW" sz="1800" b="1" i="0" u="none" strike="noStrike" baseline="0">
                <a:solidFill>
                  <a:srgbClr val="000000"/>
                </a:solidFill>
                <a:latin typeface="標楷體"/>
                <a:ea typeface="標楷體"/>
              </a:rPr>
              <a:t>(%)</a:t>
            </a:r>
          </a:p>
        </c:rich>
      </c:tx>
      <c:layout>
        <c:manualLayout>
          <c:xMode val="edge"/>
          <c:yMode val="edge"/>
          <c:x val="0.24045423888577544"/>
          <c:y val="2.732240437158466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157348988513896E-2"/>
          <c:y val="0.1373929078537314"/>
          <c:w val="0.9205274706319182"/>
          <c:h val="0.73146053464628402"/>
        </c:manualLayout>
      </c:layout>
      <c:lineChart>
        <c:grouping val="standard"/>
        <c:varyColors val="0"/>
        <c:ser>
          <c:idx val="0"/>
          <c:order val="0"/>
          <c:tx>
            <c:strRef>
              <c:f>Sheet1!$E$3</c:f>
              <c:strCache>
                <c:ptCount val="1"/>
                <c:pt idx="0">
                  <c:v>住宅自有率(%)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circle"/>
            <c:size val="4"/>
            <c:spPr>
              <a:solidFill>
                <a:srgbClr val="00B0F0"/>
              </a:solidFill>
              <a:ln>
                <a:solidFill>
                  <a:srgbClr val="00B0F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6005653367949367E-2"/>
                  <c:y val="-3.588157653844429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400" b="1" i="0" u="none" strike="noStrike" baseline="0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  <a:cs typeface="Times New Roman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19051684315778E-2"/>
                  <c:y val="2.9692319006808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38390092879255E-2"/>
                  <c:y val="2.5292740046838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193608151922194E-2"/>
                  <c:y val="-3.0282935944482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3.7240925379683813E-2"/>
                  <c:y val="-2.8463245373017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1919504643963234E-3"/>
                  <c:y val="2.52927400468383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9855521155831308E-2"/>
                  <c:y val="-2.7790788446526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0639834881321178E-2"/>
                  <c:y val="3.466042154566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3023735810113655E-2"/>
                  <c:y val="-2.4668227946916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0319917440660475E-2"/>
                  <c:y val="3.46604215456674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5407636738906611E-2"/>
                  <c:y val="-2.4668227946916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7018089607977363E-2"/>
                  <c:y val="3.55222659141159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3.715170278637802E-2"/>
                  <c:y val="-2.77907884465262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dLbl>
              <c:idx val="17"/>
              <c:layout>
                <c:manualLayout>
                  <c:x val="-5.6244481607306794E-2"/>
                  <c:y val="-1.34548821648924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9.2933143880699568E-3"/>
                  <c:y val="1.91173985363128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5.3663570691434542E-2"/>
                  <c:y val="-1.84231069476972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2.6831785345717406E-2"/>
                  <c:y val="-2.779078844652620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400" b="1" i="0" u="none" strike="noStrike" baseline="0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  <a:cs typeface="Times New Roman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2.8895768833849342E-2"/>
                  <c:y val="-2.46682279469164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6.0365246941372984E-2"/>
                  <c:y val="2.34471208989298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3.715170278637802E-2"/>
                  <c:y val="-2.7790788446526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-1.7018089607977283E-2"/>
                  <c:y val="-3.65158957298956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-2.0639834881321178E-2"/>
                  <c:y val="-2.779078844652620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400" b="1" i="0" u="none" strike="noStrike" baseline="0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  <a:cs typeface="Times New Roman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l">
                  <a:defRPr sz="1200" b="0" i="0" u="none" strike="noStrike" baseline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Times New Roman"/>
                  </a:defRPr>
                </a:pPr>
                <a:endParaRPr lang="zh-TW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Sheet1!$A$4:$A$32</c:f>
              <c:strCache>
                <c:ptCount val="29"/>
                <c:pt idx="0">
                  <c:v>民國76年</c:v>
                </c:pt>
                <c:pt idx="1">
                  <c:v>民國77年</c:v>
                </c:pt>
                <c:pt idx="2">
                  <c:v>民國78年</c:v>
                </c:pt>
                <c:pt idx="3">
                  <c:v>民國79年</c:v>
                </c:pt>
                <c:pt idx="4">
                  <c:v>民國80年</c:v>
                </c:pt>
                <c:pt idx="5">
                  <c:v>民國81年</c:v>
                </c:pt>
                <c:pt idx="6">
                  <c:v>民國82年</c:v>
                </c:pt>
                <c:pt idx="7">
                  <c:v>民國83年</c:v>
                </c:pt>
                <c:pt idx="8">
                  <c:v>民國84年</c:v>
                </c:pt>
                <c:pt idx="9">
                  <c:v>民國85年</c:v>
                </c:pt>
                <c:pt idx="10">
                  <c:v>民國86年</c:v>
                </c:pt>
                <c:pt idx="11">
                  <c:v>民國87年</c:v>
                </c:pt>
                <c:pt idx="12">
                  <c:v>民國88年</c:v>
                </c:pt>
                <c:pt idx="13">
                  <c:v>民國89年</c:v>
                </c:pt>
                <c:pt idx="14">
                  <c:v>民國90年</c:v>
                </c:pt>
                <c:pt idx="15">
                  <c:v>民國91年</c:v>
                </c:pt>
                <c:pt idx="16">
                  <c:v>民國92年</c:v>
                </c:pt>
                <c:pt idx="17">
                  <c:v>民國93年</c:v>
                </c:pt>
                <c:pt idx="18">
                  <c:v>民國94年</c:v>
                </c:pt>
                <c:pt idx="19">
                  <c:v>民國95年</c:v>
                </c:pt>
                <c:pt idx="20">
                  <c:v>民國96年</c:v>
                </c:pt>
                <c:pt idx="21">
                  <c:v>民國97年</c:v>
                </c:pt>
                <c:pt idx="22">
                  <c:v>民國98年</c:v>
                </c:pt>
                <c:pt idx="23">
                  <c:v>民國99年</c:v>
                </c:pt>
                <c:pt idx="24">
                  <c:v>民國100年</c:v>
                </c:pt>
                <c:pt idx="25">
                  <c:v>民國101年</c:v>
                </c:pt>
                <c:pt idx="26">
                  <c:v>民國102年</c:v>
                </c:pt>
                <c:pt idx="27">
                  <c:v>民國103年</c:v>
                </c:pt>
                <c:pt idx="28">
                  <c:v>民國104年</c:v>
                </c:pt>
              </c:strCache>
            </c:strRef>
          </c:cat>
          <c:val>
            <c:numRef>
              <c:f>Sheet1!$E$4:$E$32</c:f>
              <c:numCache>
                <c:formatCode>0.0_ </c:formatCode>
                <c:ptCount val="29"/>
                <c:pt idx="0">
                  <c:v>78.599999999999994</c:v>
                </c:pt>
                <c:pt idx="1">
                  <c:v>77.8</c:v>
                </c:pt>
                <c:pt idx="2">
                  <c:v>79</c:v>
                </c:pt>
                <c:pt idx="3">
                  <c:v>80.5</c:v>
                </c:pt>
                <c:pt idx="4">
                  <c:v>80.400000000000006</c:v>
                </c:pt>
                <c:pt idx="5">
                  <c:v>82.8</c:v>
                </c:pt>
                <c:pt idx="6">
                  <c:v>81.900000000000006</c:v>
                </c:pt>
                <c:pt idx="7">
                  <c:v>82.5</c:v>
                </c:pt>
                <c:pt idx="8">
                  <c:v>83.6</c:v>
                </c:pt>
                <c:pt idx="9">
                  <c:v>84.5</c:v>
                </c:pt>
                <c:pt idx="10">
                  <c:v>84.6</c:v>
                </c:pt>
                <c:pt idx="11">
                  <c:v>84.6</c:v>
                </c:pt>
                <c:pt idx="12">
                  <c:v>84.9</c:v>
                </c:pt>
                <c:pt idx="13">
                  <c:v>85.4</c:v>
                </c:pt>
                <c:pt idx="14">
                  <c:v>85.6</c:v>
                </c:pt>
                <c:pt idx="15">
                  <c:v>85.4</c:v>
                </c:pt>
                <c:pt idx="16">
                  <c:v>85.1</c:v>
                </c:pt>
                <c:pt idx="17">
                  <c:v>86.8</c:v>
                </c:pt>
                <c:pt idx="18">
                  <c:v>87.33</c:v>
                </c:pt>
                <c:pt idx="19">
                  <c:v>87.83</c:v>
                </c:pt>
                <c:pt idx="20">
                  <c:v>88.14</c:v>
                </c:pt>
                <c:pt idx="21">
                  <c:v>87.36</c:v>
                </c:pt>
                <c:pt idx="22">
                  <c:v>87.89</c:v>
                </c:pt>
                <c:pt idx="23">
                  <c:v>84.9</c:v>
                </c:pt>
                <c:pt idx="24">
                  <c:v>84.6</c:v>
                </c:pt>
                <c:pt idx="25">
                  <c:v>85.77</c:v>
                </c:pt>
                <c:pt idx="26">
                  <c:v>85.34</c:v>
                </c:pt>
                <c:pt idx="27">
                  <c:v>84.01</c:v>
                </c:pt>
                <c:pt idx="28">
                  <c:v>84.23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526272"/>
        <c:axId val="34193984"/>
      </c:lineChart>
      <c:catAx>
        <c:axId val="12952627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標楷體"/>
                <a:ea typeface="標楷體"/>
                <a:cs typeface="標楷體"/>
              </a:defRPr>
            </a:pPr>
            <a:endParaRPr lang="zh-TW"/>
          </a:p>
        </c:txPr>
        <c:crossAx val="34193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193984"/>
        <c:scaling>
          <c:orientation val="minMax"/>
          <c:max val="90"/>
          <c:min val="77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_ 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zh-TW"/>
          </a:p>
        </c:txPr>
        <c:crossAx val="129526272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735" b="0" i="0" u="none" strike="noStrike" baseline="0">
                <a:solidFill>
                  <a:srgbClr val="000000"/>
                </a:solidFill>
                <a:latin typeface="標楷體"/>
                <a:ea typeface="標楷體"/>
                <a:cs typeface="標楷體"/>
              </a:defRPr>
            </a:pPr>
            <a:endParaRPr lang="zh-TW"/>
          </a:p>
        </c:txPr>
      </c:legendEntry>
      <c:layout>
        <c:manualLayout>
          <c:xMode val="edge"/>
          <c:yMode val="edge"/>
          <c:x val="0"/>
          <c:y val="1.4832654114956942E-2"/>
          <c:w val="0.15892689110455621"/>
          <c:h val="6.088992974238881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70" b="0" i="0" u="none" strike="noStrike" baseline="0">
              <a:solidFill>
                <a:srgbClr val="000000"/>
              </a:solidFill>
              <a:latin typeface="標楷體"/>
              <a:ea typeface="標楷體"/>
              <a:cs typeface="標楷體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50" b="0" i="0" u="none" strike="noStrike" baseline="0">
                <a:solidFill>
                  <a:srgbClr val="000000"/>
                </a:solidFill>
                <a:latin typeface="新細明體"/>
                <a:ea typeface="新細明體"/>
                <a:cs typeface="新細明體"/>
              </a:defRPr>
            </a:pPr>
            <a:r>
              <a:rPr lang="zh-TW" altLang="en-US" sz="1400" b="1" i="0" u="none" strike="noStrike" baseline="0" dirty="0">
                <a:solidFill>
                  <a:srgbClr val="000000"/>
                </a:solidFill>
                <a:latin typeface="標楷體"/>
                <a:ea typeface="標楷體"/>
              </a:rPr>
              <a:t>臺灣歷年每人</a:t>
            </a:r>
            <a:r>
              <a:rPr lang="en-US" altLang="zh-TW" sz="1400" b="1" i="0" u="none" strike="noStrike" baseline="0" dirty="0">
                <a:solidFill>
                  <a:srgbClr val="000000"/>
                </a:solidFill>
                <a:latin typeface="標楷體"/>
                <a:ea typeface="標楷體"/>
              </a:rPr>
              <a:t>GDP</a:t>
            </a:r>
            <a:r>
              <a:rPr lang="zh-TW" altLang="en-US" sz="1400" b="1" i="0" u="none" strike="noStrike" baseline="0" dirty="0">
                <a:solidFill>
                  <a:srgbClr val="000000"/>
                </a:solidFill>
                <a:latin typeface="標楷體"/>
                <a:ea typeface="標楷體"/>
              </a:rPr>
              <a:t>指數、物價指數與臺北市預售房價指數比較圖</a:t>
            </a:r>
          </a:p>
        </c:rich>
      </c:tx>
      <c:layout>
        <c:manualLayout>
          <c:xMode val="edge"/>
          <c:yMode val="edge"/>
          <c:x val="0.1246202072274612"/>
          <c:y val="1.103750808704022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5106446133560748E-2"/>
          <c:y val="9.9692087587248027E-2"/>
          <c:w val="0.88753865253568864"/>
          <c:h val="0.816424660344310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每人GDP指數
(基期1968年=100)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circle"/>
            <c:size val="4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Sheet1!$A$3:$A$53</c:f>
              <c:numCache>
                <c:formatCode>General</c:formatCode>
                <c:ptCount val="51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  <c:pt idx="50">
                  <c:v>2016</c:v>
                </c:pt>
              </c:numCache>
            </c:numRef>
          </c:cat>
          <c:val>
            <c:numRef>
              <c:f>Sheet1!$B$3:$B$53</c:f>
              <c:numCache>
                <c:formatCode>#,##0.00_);[Red]\(#,##0.00\)</c:formatCode>
                <c:ptCount val="51"/>
                <c:pt idx="0">
                  <c:v>100</c:v>
                </c:pt>
                <c:pt idx="1">
                  <c:v>112.97071129707111</c:v>
                </c:pt>
                <c:pt idx="2">
                  <c:v>128.45188284518829</c:v>
                </c:pt>
                <c:pt idx="3">
                  <c:v>146.02510460251045</c:v>
                </c:pt>
                <c:pt idx="4">
                  <c:v>164.43514644351711</c:v>
                </c:pt>
                <c:pt idx="5">
                  <c:v>187.86610878661187</c:v>
                </c:pt>
                <c:pt idx="6">
                  <c:v>220.92050209205019</c:v>
                </c:pt>
                <c:pt idx="7">
                  <c:v>294.56066945606705</c:v>
                </c:pt>
                <c:pt idx="8">
                  <c:v>390.37656903765691</c:v>
                </c:pt>
                <c:pt idx="9">
                  <c:v>409.62343096234309</c:v>
                </c:pt>
                <c:pt idx="10">
                  <c:v>481.17154811715483</c:v>
                </c:pt>
                <c:pt idx="11">
                  <c:v>553.55648535564842</c:v>
                </c:pt>
                <c:pt idx="12">
                  <c:v>671.12970711297078</c:v>
                </c:pt>
                <c:pt idx="13">
                  <c:v>819.24686192468653</c:v>
                </c:pt>
                <c:pt idx="14">
                  <c:v>1001.6736401673775</c:v>
                </c:pt>
                <c:pt idx="15">
                  <c:v>1141.4225941422815</c:v>
                </c:pt>
                <c:pt idx="16">
                  <c:v>1133.8912133891208</c:v>
                </c:pt>
                <c:pt idx="17">
                  <c:v>1205.0209205020908</c:v>
                </c:pt>
                <c:pt idx="18">
                  <c:v>1352.7196652719665</c:v>
                </c:pt>
                <c:pt idx="19">
                  <c:v>1409.2050209205031</c:v>
                </c:pt>
                <c:pt idx="20">
                  <c:v>1703.3472803347279</c:v>
                </c:pt>
                <c:pt idx="21">
                  <c:v>2258.1589958158997</c:v>
                </c:pt>
                <c:pt idx="22">
                  <c:v>2725.1046025104602</c:v>
                </c:pt>
                <c:pt idx="23">
                  <c:v>3265.6903765690372</c:v>
                </c:pt>
                <c:pt idx="24">
                  <c:v>3483.2635983263599</c:v>
                </c:pt>
                <c:pt idx="25">
                  <c:v>3822.5941422594497</c:v>
                </c:pt>
                <c:pt idx="26">
                  <c:v>4509.6234309623433</c:v>
                </c:pt>
                <c:pt idx="27">
                  <c:v>4707.5313807531384</c:v>
                </c:pt>
                <c:pt idx="28">
                  <c:v>5087.8661087866867</c:v>
                </c:pt>
                <c:pt idx="29">
                  <c:v>5493.3054393305438</c:v>
                </c:pt>
                <c:pt idx="30">
                  <c:v>5711.2970711297094</c:v>
                </c:pt>
                <c:pt idx="31">
                  <c:v>5874.4769874476988</c:v>
                </c:pt>
                <c:pt idx="32">
                  <c:v>5372.3849372384875</c:v>
                </c:pt>
                <c:pt idx="33">
                  <c:v>5782.0083682008362</c:v>
                </c:pt>
                <c:pt idx="34">
                  <c:v>6251.4644351464385</c:v>
                </c:pt>
                <c:pt idx="35">
                  <c:v>5626.778242677824</c:v>
                </c:pt>
                <c:pt idx="36">
                  <c:v>5753.1380753138073</c:v>
                </c:pt>
                <c:pt idx="37">
                  <c:v>5907.9497907949089</c:v>
                </c:pt>
                <c:pt idx="38">
                  <c:v>6438.4937238493685</c:v>
                </c:pt>
                <c:pt idx="39">
                  <c:v>6917.1548117154834</c:v>
                </c:pt>
                <c:pt idx="40">
                  <c:v>7123.8493723849369</c:v>
                </c:pt>
                <c:pt idx="41">
                  <c:v>7453.5564853556534</c:v>
                </c:pt>
                <c:pt idx="42">
                  <c:v>7586.1924686193461</c:v>
                </c:pt>
                <c:pt idx="43">
                  <c:v>7107.9497907949089</c:v>
                </c:pt>
                <c:pt idx="44">
                  <c:v>8066.1087866108783</c:v>
                </c:pt>
                <c:pt idx="45">
                  <c:v>8761.0878661087863</c:v>
                </c:pt>
                <c:pt idx="46">
                  <c:v>8915.481171548101</c:v>
                </c:pt>
                <c:pt idx="47">
                  <c:v>9164.016736401667</c:v>
                </c:pt>
                <c:pt idx="48">
                  <c:v>9484.52</c:v>
                </c:pt>
                <c:pt idx="49">
                  <c:v>9365.69</c:v>
                </c:pt>
                <c:pt idx="50">
                  <c:v>9426.7800000000007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消費者
物價指數
(基期1968年=100)</c:v>
                </c:pt>
              </c:strCache>
            </c:strRef>
          </c:tx>
          <c:spPr>
            <a:ln w="12700">
              <a:solidFill>
                <a:srgbClr val="80808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val>
            <c:numRef>
              <c:f>Sheet1!$C$3:$C$53</c:f>
              <c:numCache>
                <c:formatCode>#,##0.00_);[Red]\(#,##0.00\)</c:formatCode>
                <c:ptCount val="51"/>
                <c:pt idx="0">
                  <c:v>100</c:v>
                </c:pt>
                <c:pt idx="1">
                  <c:v>103.36081166772351</c:v>
                </c:pt>
                <c:pt idx="2">
                  <c:v>111.47748890297945</c:v>
                </c:pt>
                <c:pt idx="3">
                  <c:v>117.18452758402029</c:v>
                </c:pt>
                <c:pt idx="4">
                  <c:v>121.3696892834496</c:v>
                </c:pt>
                <c:pt idx="5">
                  <c:v>124.73050095117352</c:v>
                </c:pt>
                <c:pt idx="6">
                  <c:v>128.47178186429934</c:v>
                </c:pt>
                <c:pt idx="7">
                  <c:v>138.99809765377569</c:v>
                </c:pt>
                <c:pt idx="8">
                  <c:v>204.94610019023463</c:v>
                </c:pt>
                <c:pt idx="9">
                  <c:v>215.6626506024096</c:v>
                </c:pt>
                <c:pt idx="10">
                  <c:v>221.0526315789474</c:v>
                </c:pt>
                <c:pt idx="11">
                  <c:v>236.58845909955613</c:v>
                </c:pt>
                <c:pt idx="12">
                  <c:v>250.28535193404997</c:v>
                </c:pt>
                <c:pt idx="13">
                  <c:v>274.69879518072287</c:v>
                </c:pt>
                <c:pt idx="14">
                  <c:v>326.94990488268866</c:v>
                </c:pt>
                <c:pt idx="15">
                  <c:v>380.27901077996205</c:v>
                </c:pt>
                <c:pt idx="16">
                  <c:v>391.50285351934627</c:v>
                </c:pt>
                <c:pt idx="17">
                  <c:v>396.89283449587828</c:v>
                </c:pt>
                <c:pt idx="18">
                  <c:v>396.7660114140719</c:v>
                </c:pt>
                <c:pt idx="19">
                  <c:v>396.13189600507269</c:v>
                </c:pt>
                <c:pt idx="20">
                  <c:v>398.85859226379205</c:v>
                </c:pt>
                <c:pt idx="21">
                  <c:v>400.95117311350668</c:v>
                </c:pt>
                <c:pt idx="22">
                  <c:v>406.08750792644264</c:v>
                </c:pt>
                <c:pt idx="23">
                  <c:v>424.03297400126826</c:v>
                </c:pt>
                <c:pt idx="24">
                  <c:v>441.53455928979065</c:v>
                </c:pt>
                <c:pt idx="25">
                  <c:v>457.51426759670272</c:v>
                </c:pt>
                <c:pt idx="26">
                  <c:v>477.93278376664529</c:v>
                </c:pt>
                <c:pt idx="27">
                  <c:v>492.01014584654399</c:v>
                </c:pt>
                <c:pt idx="28">
                  <c:v>512.17501585288551</c:v>
                </c:pt>
                <c:pt idx="29">
                  <c:v>530.94483195941802</c:v>
                </c:pt>
                <c:pt idx="30">
                  <c:v>547.30500951173121</c:v>
                </c:pt>
                <c:pt idx="31">
                  <c:v>552.25110970196249</c:v>
                </c:pt>
                <c:pt idx="32">
                  <c:v>561.57260621433102</c:v>
                </c:pt>
                <c:pt idx="33">
                  <c:v>562.52377932785112</c:v>
                </c:pt>
                <c:pt idx="34">
                  <c:v>569.56246036778691</c:v>
                </c:pt>
                <c:pt idx="35">
                  <c:v>569.56246036778691</c:v>
                </c:pt>
                <c:pt idx="36">
                  <c:v>568.42105263157896</c:v>
                </c:pt>
                <c:pt idx="37">
                  <c:v>566.8357641090679</c:v>
                </c:pt>
                <c:pt idx="38">
                  <c:v>575.96702599872015</c:v>
                </c:pt>
                <c:pt idx="39">
                  <c:v>589.22003804692451</c:v>
                </c:pt>
                <c:pt idx="40">
                  <c:v>592.77108433736339</c:v>
                </c:pt>
                <c:pt idx="41">
                  <c:v>603.42422320862397</c:v>
                </c:pt>
                <c:pt idx="42">
                  <c:v>624.66708941027241</c:v>
                </c:pt>
                <c:pt idx="43">
                  <c:v>619.27710843373438</c:v>
                </c:pt>
                <c:pt idx="44">
                  <c:v>625.23779327838986</c:v>
                </c:pt>
                <c:pt idx="45">
                  <c:v>634.11540900443799</c:v>
                </c:pt>
                <c:pt idx="46">
                  <c:v>646.35383639822442</c:v>
                </c:pt>
                <c:pt idx="47">
                  <c:v>651.49017121117083</c:v>
                </c:pt>
                <c:pt idx="48">
                  <c:v>659.29000000000053</c:v>
                </c:pt>
                <c:pt idx="49">
                  <c:v>657.26</c:v>
                </c:pt>
                <c:pt idx="50">
                  <c:v>666.45999999999947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房價指數
(基期1966年=100)</c:v>
                </c:pt>
              </c:strCache>
            </c:strRef>
          </c:tx>
          <c:spPr>
            <a:ln w="25400">
              <a:solidFill>
                <a:srgbClr val="339966"/>
              </a:solidFill>
              <a:prstDash val="solid"/>
            </a:ln>
          </c:spPr>
          <c:marker>
            <c:symbol val="square"/>
            <c:size val="3"/>
            <c:spPr>
              <a:solidFill>
                <a:srgbClr val="000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FF0000"/>
                </a:solidFill>
                <a:prstDash val="lgDash"/>
              </a:ln>
            </c:spPr>
            <c:trendlineType val="power"/>
            <c:dispRSqr val="0"/>
            <c:dispEq val="0"/>
          </c:trendline>
          <c:val>
            <c:numRef>
              <c:f>Sheet1!$D$3:$D$53</c:f>
              <c:numCache>
                <c:formatCode>#,##0.00_);[Red]\(#,##0.00\)</c:formatCode>
                <c:ptCount val="51"/>
                <c:pt idx="0">
                  <c:v>100</c:v>
                </c:pt>
                <c:pt idx="1">
                  <c:v>125.67567567567568</c:v>
                </c:pt>
                <c:pt idx="2">
                  <c:v>204.32432432432441</c:v>
                </c:pt>
                <c:pt idx="3">
                  <c:v>206.75675675675672</c:v>
                </c:pt>
                <c:pt idx="4">
                  <c:v>206.75675675675672</c:v>
                </c:pt>
                <c:pt idx="5">
                  <c:v>210.81081081081084</c:v>
                </c:pt>
                <c:pt idx="6">
                  <c:v>240.54054054054052</c:v>
                </c:pt>
                <c:pt idx="7">
                  <c:v>513.51351351351343</c:v>
                </c:pt>
                <c:pt idx="8">
                  <c:v>672.97297297297303</c:v>
                </c:pt>
                <c:pt idx="9">
                  <c:v>721.62162162162156</c:v>
                </c:pt>
                <c:pt idx="10">
                  <c:v>759.45945945945948</c:v>
                </c:pt>
                <c:pt idx="11">
                  <c:v>808.10810810810824</c:v>
                </c:pt>
                <c:pt idx="12">
                  <c:v>932.43243243243239</c:v>
                </c:pt>
                <c:pt idx="13">
                  <c:v>1248.6486486486488</c:v>
                </c:pt>
                <c:pt idx="14">
                  <c:v>2056.7567567567567</c:v>
                </c:pt>
                <c:pt idx="15">
                  <c:v>1975.6756756756761</c:v>
                </c:pt>
                <c:pt idx="16">
                  <c:v>1878.3783783783588</c:v>
                </c:pt>
                <c:pt idx="17">
                  <c:v>1848.6486486486488</c:v>
                </c:pt>
                <c:pt idx="18">
                  <c:v>1905.4054054054061</c:v>
                </c:pt>
                <c:pt idx="19">
                  <c:v>1878.3783783783588</c:v>
                </c:pt>
                <c:pt idx="20">
                  <c:v>1940.5405405405404</c:v>
                </c:pt>
                <c:pt idx="21">
                  <c:v>2505.4054054054054</c:v>
                </c:pt>
                <c:pt idx="22">
                  <c:v>6227.0270270270294</c:v>
                </c:pt>
                <c:pt idx="23">
                  <c:v>9116.2162162162167</c:v>
                </c:pt>
                <c:pt idx="24">
                  <c:v>9086.486486486483</c:v>
                </c:pt>
                <c:pt idx="25">
                  <c:v>8145.9459459459467</c:v>
                </c:pt>
                <c:pt idx="26">
                  <c:v>8548.6486486486483</c:v>
                </c:pt>
                <c:pt idx="27">
                  <c:v>9551.3513513513535</c:v>
                </c:pt>
                <c:pt idx="28">
                  <c:v>9762.1621621621689</c:v>
                </c:pt>
                <c:pt idx="29">
                  <c:v>9416.2162162162167</c:v>
                </c:pt>
                <c:pt idx="30">
                  <c:v>9089.189189189181</c:v>
                </c:pt>
                <c:pt idx="31">
                  <c:v>9413.5135135135133</c:v>
                </c:pt>
                <c:pt idx="32">
                  <c:v>9951.3513513513517</c:v>
                </c:pt>
                <c:pt idx="33">
                  <c:v>9843.2432432432488</c:v>
                </c:pt>
                <c:pt idx="34">
                  <c:v>10424.324324324325</c:v>
                </c:pt>
                <c:pt idx="35">
                  <c:v>10164.864864864865</c:v>
                </c:pt>
                <c:pt idx="36">
                  <c:v>9929.72972972973</c:v>
                </c:pt>
                <c:pt idx="37">
                  <c:v>10567.567567567567</c:v>
                </c:pt>
                <c:pt idx="38">
                  <c:v>11013.513513513513</c:v>
                </c:pt>
                <c:pt idx="39">
                  <c:v>11243.243243243252</c:v>
                </c:pt>
                <c:pt idx="40">
                  <c:v>12135.135135135135</c:v>
                </c:pt>
                <c:pt idx="41">
                  <c:v>14351.351351351352</c:v>
                </c:pt>
                <c:pt idx="42">
                  <c:v>16189.189189189185</c:v>
                </c:pt>
                <c:pt idx="43">
                  <c:v>15567.567567567567</c:v>
                </c:pt>
                <c:pt idx="44">
                  <c:v>19054.054054054061</c:v>
                </c:pt>
                <c:pt idx="45">
                  <c:v>19729.72972972973</c:v>
                </c:pt>
                <c:pt idx="46">
                  <c:v>21351.351351351292</c:v>
                </c:pt>
                <c:pt idx="47">
                  <c:v>22675.675675675364</c:v>
                </c:pt>
                <c:pt idx="48">
                  <c:v>24972.97</c:v>
                </c:pt>
                <c:pt idx="49">
                  <c:v>23405.41</c:v>
                </c:pt>
                <c:pt idx="50">
                  <c:v>22675.68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794816"/>
        <c:axId val="137188416"/>
      </c:lineChart>
      <c:catAx>
        <c:axId val="1737948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標楷體"/>
                <a:ea typeface="標楷體"/>
                <a:cs typeface="標楷體"/>
              </a:defRPr>
            </a:pPr>
            <a:endParaRPr lang="zh-TW"/>
          </a:p>
        </c:txPr>
        <c:crossAx val="13718841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37188416"/>
        <c:scaling>
          <c:orientation val="minMax"/>
        </c:scaling>
        <c:delete val="0"/>
        <c:axPos val="l"/>
        <c:majorGridlines>
          <c:spPr>
            <a:ln w="3175">
              <a:solidFill>
                <a:srgbClr val="FFCC00"/>
              </a:solidFill>
              <a:prstDash val="sysDash"/>
            </a:ln>
          </c:spPr>
        </c:majorGridlines>
        <c:numFmt formatCode="#,##0.00_);[Red]\(#,##0.00\)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zh-TW"/>
          </a:p>
        </c:txPr>
        <c:crossAx val="173794816"/>
        <c:crosses val="autoZero"/>
        <c:crossBetween val="between"/>
        <c:majorUnit val="4932.6105405405424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6626099988625013E-2"/>
          <c:y val="0.1729211704248392"/>
          <c:w val="0.23100298561334542"/>
          <c:h val="0.3495217206065674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標楷體"/>
              <a:ea typeface="標楷體"/>
              <a:cs typeface="標楷體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50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50" b="1" i="0" u="none" strike="noStrike" baseline="0">
                <a:solidFill>
                  <a:srgbClr val="000000"/>
                </a:solidFill>
                <a:latin typeface="標楷體"/>
                <a:ea typeface="標楷體"/>
                <a:cs typeface="標楷體"/>
              </a:defRPr>
            </a:pPr>
            <a:r>
              <a:rPr lang="zh-TW" altLang="en-US" sz="2200" dirty="0"/>
              <a:t>臺北市與新北市預售房價變動趨勢圖</a:t>
            </a:r>
          </a:p>
        </c:rich>
      </c:tx>
      <c:layout>
        <c:manualLayout>
          <c:xMode val="edge"/>
          <c:yMode val="edge"/>
          <c:x val="0.20310540754879344"/>
          <c:y val="3.23389659512936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3938969512219053E-2"/>
          <c:y val="0.13006745916178236"/>
          <c:w val="0.94752045096273119"/>
          <c:h val="0.78160323136075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臺北市</c:v>
                </c:pt>
              </c:strCache>
            </c:strRef>
          </c:tx>
          <c:spPr>
            <a:ln w="28575">
              <a:solidFill>
                <a:srgbClr val="00B0F0"/>
              </a:solidFill>
              <a:prstDash val="solid"/>
            </a:ln>
          </c:spPr>
          <c:marker>
            <c:symbol val="diamond"/>
            <c:size val="2"/>
            <c:spPr>
              <a:solidFill>
                <a:srgbClr val="00B0F0"/>
              </a:solidFill>
              <a:ln>
                <a:solidFill>
                  <a:srgbClr val="00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9790732436473416E-3"/>
                  <c:y val="-1.2121212121212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4784788672716432E-2"/>
                  <c:y val="-1.2121212121212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294438758103091E-2"/>
                  <c:y val="-2.2437137330754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835551006482431E-2"/>
                  <c:y val="2.65635074145717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564994882292728E-2"/>
                  <c:y val="3.172147001934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5874439461883414E-2"/>
                  <c:y val="-2.2437137330754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7294438758103091E-2"/>
                  <c:y val="3.172147001934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5874439461883414E-2"/>
                  <c:y val="-2.50161186331399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1835551006482431E-2"/>
                  <c:y val="2.9142488716956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9860488290981565E-2"/>
                  <c:y val="-2.2437137330754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1835551006482431E-2"/>
                  <c:y val="3.172147001934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5874439461883414E-2"/>
                  <c:y val="-2.2437137330754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9106107130672161E-2"/>
                  <c:y val="3.172147001934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7741385192766981E-2"/>
                  <c:y val="3.172147001934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3.5874439461883414E-2"/>
                  <c:y val="-2.50161186331399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7741385192766981E-2"/>
                  <c:y val="3.172147001934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3.9860488290981565E-2"/>
                  <c:y val="-2.50161186331399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1.364721937905152E-2"/>
                  <c:y val="3.172147001934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400" b="1" i="0" u="none" strike="noStrike" baseline="0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  <a:cs typeface="Times New Roman"/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1.7741385192766981E-2"/>
                  <c:y val="3.172147001934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1.0917775503241115E-2"/>
                  <c:y val="2.65635074145717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3.9860488290981565E-2"/>
                  <c:y val="-1.9858156028369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1.364721937905152E-2"/>
                  <c:y val="2.9142488716956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-4.1853512705530664E-2"/>
                  <c:y val="-1.9858156028369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-3.188839063278525E-2"/>
                  <c:y val="3.52030947775628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-1.9137993902594134E-2"/>
                  <c:y val="-3.185032933717663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400" b="1" i="0" u="none" strike="noStrike" baseline="0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  <a:cs typeface="Times New Roman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l">
                  <a:defRPr sz="900" b="0" i="0" u="none" strike="noStrike" baseline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Times New Roman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Sheet1!$A$4:$A$32</c:f>
              <c:strCache>
                <c:ptCount val="29"/>
                <c:pt idx="0">
                  <c:v>1988年</c:v>
                </c:pt>
                <c:pt idx="1">
                  <c:v>1989年</c:v>
                </c:pt>
                <c:pt idx="2">
                  <c:v>1990年</c:v>
                </c:pt>
                <c:pt idx="3">
                  <c:v>1991年</c:v>
                </c:pt>
                <c:pt idx="4">
                  <c:v>1992年</c:v>
                </c:pt>
                <c:pt idx="5">
                  <c:v>1993年</c:v>
                </c:pt>
                <c:pt idx="6">
                  <c:v>1994年</c:v>
                </c:pt>
                <c:pt idx="7">
                  <c:v>1995年</c:v>
                </c:pt>
                <c:pt idx="8">
                  <c:v>1996年</c:v>
                </c:pt>
                <c:pt idx="9">
                  <c:v>1997年</c:v>
                </c:pt>
                <c:pt idx="10">
                  <c:v>1998年</c:v>
                </c:pt>
                <c:pt idx="11">
                  <c:v>1999年</c:v>
                </c:pt>
                <c:pt idx="12">
                  <c:v>2000年</c:v>
                </c:pt>
                <c:pt idx="13">
                  <c:v>2001年</c:v>
                </c:pt>
                <c:pt idx="14">
                  <c:v>2002年</c:v>
                </c:pt>
                <c:pt idx="15">
                  <c:v>2003年</c:v>
                </c:pt>
                <c:pt idx="16">
                  <c:v>2004年</c:v>
                </c:pt>
                <c:pt idx="17">
                  <c:v>2005年</c:v>
                </c:pt>
                <c:pt idx="18">
                  <c:v>2006年</c:v>
                </c:pt>
                <c:pt idx="19">
                  <c:v>2007年</c:v>
                </c:pt>
                <c:pt idx="20">
                  <c:v>2008年</c:v>
                </c:pt>
                <c:pt idx="21">
                  <c:v>2009年</c:v>
                </c:pt>
                <c:pt idx="22">
                  <c:v>2010年</c:v>
                </c:pt>
                <c:pt idx="23">
                  <c:v>2011年</c:v>
                </c:pt>
                <c:pt idx="24">
                  <c:v>2012年</c:v>
                </c:pt>
                <c:pt idx="25">
                  <c:v>2013年</c:v>
                </c:pt>
                <c:pt idx="26">
                  <c:v>2014年</c:v>
                </c:pt>
                <c:pt idx="27">
                  <c:v>2015年</c:v>
                </c:pt>
                <c:pt idx="28">
                  <c:v>2016年</c:v>
                </c:pt>
              </c:strCache>
            </c:strRef>
          </c:cat>
          <c:val>
            <c:numRef>
              <c:f>Sheet1!$B$4:$B$32</c:f>
              <c:numCache>
                <c:formatCode>General</c:formatCode>
                <c:ptCount val="29"/>
                <c:pt idx="0">
                  <c:v>23.04</c:v>
                </c:pt>
                <c:pt idx="1">
                  <c:v>33.730000000000011</c:v>
                </c:pt>
                <c:pt idx="2">
                  <c:v>33.620000000000012</c:v>
                </c:pt>
                <c:pt idx="3">
                  <c:v>30.14</c:v>
                </c:pt>
                <c:pt idx="4">
                  <c:v>31.630000000000031</c:v>
                </c:pt>
                <c:pt idx="5">
                  <c:v>35.340000000000003</c:v>
                </c:pt>
                <c:pt idx="6">
                  <c:v>36.120000000000012</c:v>
                </c:pt>
                <c:pt idx="7">
                  <c:v>34.840000000000003</c:v>
                </c:pt>
                <c:pt idx="8">
                  <c:v>33.630000000000003</c:v>
                </c:pt>
                <c:pt idx="9">
                  <c:v>34.630000000000003</c:v>
                </c:pt>
                <c:pt idx="10">
                  <c:v>36.83</c:v>
                </c:pt>
                <c:pt idx="11">
                  <c:v>36.42</c:v>
                </c:pt>
                <c:pt idx="12">
                  <c:v>38.57</c:v>
                </c:pt>
                <c:pt idx="13">
                  <c:v>37.61</c:v>
                </c:pt>
                <c:pt idx="14">
                  <c:v>36.74</c:v>
                </c:pt>
                <c:pt idx="15">
                  <c:v>39.1</c:v>
                </c:pt>
                <c:pt idx="16">
                  <c:v>40.75</c:v>
                </c:pt>
                <c:pt idx="17">
                  <c:v>41.6</c:v>
                </c:pt>
                <c:pt idx="18">
                  <c:v>44.9</c:v>
                </c:pt>
                <c:pt idx="19">
                  <c:v>53.1</c:v>
                </c:pt>
                <c:pt idx="20">
                  <c:v>59.9</c:v>
                </c:pt>
                <c:pt idx="21">
                  <c:v>57.6</c:v>
                </c:pt>
                <c:pt idx="22">
                  <c:v>70.5</c:v>
                </c:pt>
                <c:pt idx="23">
                  <c:v>73</c:v>
                </c:pt>
                <c:pt idx="24">
                  <c:v>79</c:v>
                </c:pt>
                <c:pt idx="25">
                  <c:v>83.9</c:v>
                </c:pt>
                <c:pt idx="26">
                  <c:v>92.4</c:v>
                </c:pt>
                <c:pt idx="27">
                  <c:v>86.6</c:v>
                </c:pt>
                <c:pt idx="28">
                  <c:v>83.9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新北市</c:v>
                </c:pt>
              </c:strCache>
            </c:strRef>
          </c:tx>
          <c:spPr>
            <a:ln w="28575">
              <a:solidFill>
                <a:srgbClr val="C00000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C00000"/>
              </a:solidFill>
              <a:ln>
                <a:solidFill>
                  <a:srgbClr val="C0C0C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7902341803687152E-2"/>
                  <c:y val="3.0174081237910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564994882292707E-2"/>
                  <c:y val="-2.14055448098002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200272944387586E-2"/>
                  <c:y val="-2.14055448098002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564994882292728E-2"/>
                  <c:y val="-2.14055448098000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5929716820197884E-2"/>
                  <c:y val="-2.39845261121855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4564994882292728E-2"/>
                  <c:y val="-2.39845261121855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4564994882292728E-2"/>
                  <c:y val="-2.39845261121855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7294438758103091E-2"/>
                  <c:y val="-2.6563507414571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3.0652244702596032E-2"/>
                  <c:y val="-1.8826563507414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5929716820197884E-2"/>
                  <c:y val="-2.65635074145716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2.0470829068577282E-2"/>
                  <c:y val="-2.39845261121855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r">
                    <a:defRPr sz="1400" b="1" i="0" u="none" strike="noStrike" baseline="0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  <a:cs typeface="Impact"/>
                    </a:defRPr>
                  </a:pPr>
                  <a:endParaRPr lang="zh-TW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3.5158363052152114E-2"/>
                  <c:y val="-1.88265635074144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0"/>
                  <c:y val="1.2121212121212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2.4564994882292628E-2"/>
                  <c:y val="-2.65635074145717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2.1835551006482431E-2"/>
                  <c:y val="3.01740812379110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-3.6523192448477612E-2"/>
                  <c:y val="-2.65635074145717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-1.0037479861809835E-2"/>
                  <c:y val="-3.717207947942804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r">
                    <a:defRPr sz="1400" b="1" i="0" u="none" strike="noStrike" baseline="0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  <a:cs typeface="Impact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r">
                  <a:defRPr sz="900" b="0" i="0" u="none" strike="noStrike" baseline="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Impact"/>
                  </a:defRPr>
                </a:pPr>
                <a:endParaRPr lang="zh-TW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Sheet1!$A$4:$A$32</c:f>
              <c:strCache>
                <c:ptCount val="29"/>
                <c:pt idx="0">
                  <c:v>1988年</c:v>
                </c:pt>
                <c:pt idx="1">
                  <c:v>1989年</c:v>
                </c:pt>
                <c:pt idx="2">
                  <c:v>1990年</c:v>
                </c:pt>
                <c:pt idx="3">
                  <c:v>1991年</c:v>
                </c:pt>
                <c:pt idx="4">
                  <c:v>1992年</c:v>
                </c:pt>
                <c:pt idx="5">
                  <c:v>1993年</c:v>
                </c:pt>
                <c:pt idx="6">
                  <c:v>1994年</c:v>
                </c:pt>
                <c:pt idx="7">
                  <c:v>1995年</c:v>
                </c:pt>
                <c:pt idx="8">
                  <c:v>1996年</c:v>
                </c:pt>
                <c:pt idx="9">
                  <c:v>1997年</c:v>
                </c:pt>
                <c:pt idx="10">
                  <c:v>1998年</c:v>
                </c:pt>
                <c:pt idx="11">
                  <c:v>1999年</c:v>
                </c:pt>
                <c:pt idx="12">
                  <c:v>2000年</c:v>
                </c:pt>
                <c:pt idx="13">
                  <c:v>2001年</c:v>
                </c:pt>
                <c:pt idx="14">
                  <c:v>2002年</c:v>
                </c:pt>
                <c:pt idx="15">
                  <c:v>2003年</c:v>
                </c:pt>
                <c:pt idx="16">
                  <c:v>2004年</c:v>
                </c:pt>
                <c:pt idx="17">
                  <c:v>2005年</c:v>
                </c:pt>
                <c:pt idx="18">
                  <c:v>2006年</c:v>
                </c:pt>
                <c:pt idx="19">
                  <c:v>2007年</c:v>
                </c:pt>
                <c:pt idx="20">
                  <c:v>2008年</c:v>
                </c:pt>
                <c:pt idx="21">
                  <c:v>2009年</c:v>
                </c:pt>
                <c:pt idx="22">
                  <c:v>2010年</c:v>
                </c:pt>
                <c:pt idx="23">
                  <c:v>2011年</c:v>
                </c:pt>
                <c:pt idx="24">
                  <c:v>2012年</c:v>
                </c:pt>
                <c:pt idx="25">
                  <c:v>2013年</c:v>
                </c:pt>
                <c:pt idx="26">
                  <c:v>2014年</c:v>
                </c:pt>
                <c:pt idx="27">
                  <c:v>2015年</c:v>
                </c:pt>
                <c:pt idx="28">
                  <c:v>2016年</c:v>
                </c:pt>
              </c:strCache>
            </c:strRef>
          </c:cat>
          <c:val>
            <c:numRef>
              <c:f>Sheet1!$E$4:$E$32</c:f>
              <c:numCache>
                <c:formatCode>General</c:formatCode>
                <c:ptCount val="29"/>
                <c:pt idx="0">
                  <c:v>12.72</c:v>
                </c:pt>
                <c:pt idx="1">
                  <c:v>17.12</c:v>
                </c:pt>
                <c:pt idx="2">
                  <c:v>17.059999999999999</c:v>
                </c:pt>
                <c:pt idx="3">
                  <c:v>16.670000000000005</c:v>
                </c:pt>
                <c:pt idx="4">
                  <c:v>17.439999999999987</c:v>
                </c:pt>
                <c:pt idx="5">
                  <c:v>17.939999999999987</c:v>
                </c:pt>
                <c:pt idx="6">
                  <c:v>17.88</c:v>
                </c:pt>
                <c:pt idx="7">
                  <c:v>17.809999999999999</c:v>
                </c:pt>
                <c:pt idx="8">
                  <c:v>17.670000000000005</c:v>
                </c:pt>
                <c:pt idx="9">
                  <c:v>17.37</c:v>
                </c:pt>
                <c:pt idx="10">
                  <c:v>17.37</c:v>
                </c:pt>
                <c:pt idx="11">
                  <c:v>16.38</c:v>
                </c:pt>
                <c:pt idx="12">
                  <c:v>16.89</c:v>
                </c:pt>
                <c:pt idx="13">
                  <c:v>16.170000000000005</c:v>
                </c:pt>
                <c:pt idx="14">
                  <c:v>16.760000000000002</c:v>
                </c:pt>
                <c:pt idx="15">
                  <c:v>17.21</c:v>
                </c:pt>
                <c:pt idx="16">
                  <c:v>18.2</c:v>
                </c:pt>
                <c:pt idx="17">
                  <c:v>19.3</c:v>
                </c:pt>
                <c:pt idx="18">
                  <c:v>20.399999999999999</c:v>
                </c:pt>
                <c:pt idx="19">
                  <c:v>24.4</c:v>
                </c:pt>
                <c:pt idx="20">
                  <c:v>21.3</c:v>
                </c:pt>
                <c:pt idx="21">
                  <c:v>21.6</c:v>
                </c:pt>
                <c:pt idx="22">
                  <c:v>27.7</c:v>
                </c:pt>
                <c:pt idx="23">
                  <c:v>37</c:v>
                </c:pt>
                <c:pt idx="24">
                  <c:v>37.4</c:v>
                </c:pt>
                <c:pt idx="25">
                  <c:v>40.6</c:v>
                </c:pt>
                <c:pt idx="26">
                  <c:v>42.5</c:v>
                </c:pt>
                <c:pt idx="27">
                  <c:v>41.5</c:v>
                </c:pt>
                <c:pt idx="28">
                  <c:v>39.700000000000003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917248"/>
        <c:axId val="148938752"/>
      </c:lineChart>
      <c:catAx>
        <c:axId val="17291724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標楷體"/>
                <a:ea typeface="標楷體"/>
                <a:cs typeface="標楷體"/>
              </a:defRPr>
            </a:pPr>
            <a:endParaRPr lang="zh-TW"/>
          </a:p>
        </c:txPr>
        <c:crossAx val="148938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8938752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新細明體"/>
                <a:ea typeface="新細明體"/>
                <a:cs typeface="新細明體"/>
              </a:defRPr>
            </a:pPr>
            <a:endParaRPr lang="zh-TW"/>
          </a:p>
        </c:txPr>
        <c:crossAx val="17291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641632239916199E-2"/>
          <c:y val="0.17794991293399956"/>
          <c:w val="8.2963799928596371E-2"/>
          <c:h val="0.1031594551648160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標楷體"/>
              <a:ea typeface="標楷體"/>
              <a:cs typeface="標楷體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1966-2015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台北市每坪平均房價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變動趨勢圖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8867704158230778E-2"/>
          <c:y val="9.6564993539531768E-2"/>
          <c:w val="0.9043466917730888"/>
          <c:h val="0.72446573668377201"/>
        </c:manualLayout>
      </c:layout>
      <c:lineChart>
        <c:grouping val="standard"/>
        <c:varyColors val="0"/>
        <c:ser>
          <c:idx val="0"/>
          <c:order val="0"/>
          <c:tx>
            <c:strRef>
              <c:f>臺北市歷年房價與房價指數變動!$B$2</c:f>
              <c:strCache>
                <c:ptCount val="1"/>
                <c:pt idx="0">
                  <c:v>平均房價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square"/>
            <c:size val="3"/>
            <c:spPr>
              <a:solidFill>
                <a:srgbClr val="00B0F0"/>
              </a:solidFill>
            </c:spPr>
          </c:marker>
          <c:dLbls>
            <c:dLbl>
              <c:idx val="0"/>
              <c:layout>
                <c:manualLayout>
                  <c:x val="-2.1857920362302202E-2"/>
                  <c:y val="-2.0304568527918659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defRPr>
                    </a:pPr>
                    <a:r>
                      <a:rPr lang="en-US" altLang="en-US" sz="1400" b="1" dirty="0">
                        <a:solidFill>
                          <a:srgbClr val="FF0000"/>
                        </a:solidFill>
                      </a:rPr>
                      <a:t>0.37</a:t>
                    </a:r>
                    <a:r>
                      <a:rPr lang="en-US" altLang="en-US" sz="1800" b="1" dirty="0">
                        <a:solidFill>
                          <a:srgbClr val="FF0000"/>
                        </a:solidFill>
                      </a:rPr>
                      <a:t> 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8251360634028855E-2"/>
                  <c:y val="-3.3840947546531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3993654076422639E-2"/>
                  <c:y val="-2.5145227394825252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400" b="1" dirty="0">
                        <a:solidFill>
                          <a:srgbClr val="FF0000"/>
                        </a:solidFill>
                      </a:rPr>
                      <a:t>2.49</a:t>
                    </a:r>
                    <a:r>
                      <a:rPr lang="en-US" altLang="en-US" dirty="0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9.1074668176266936E-3"/>
                  <c:y val="1.0152284263959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1355533145889772E-2"/>
                  <c:y val="-4.0609072355735118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400" b="1" dirty="0">
                        <a:solidFill>
                          <a:srgbClr val="FF0000"/>
                        </a:solidFill>
                      </a:rPr>
                      <a:t>7.61</a:t>
                    </a:r>
                    <a:r>
                      <a:rPr lang="en-US" altLang="en-US" dirty="0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1.0928960181151099E-2"/>
                  <c:y val="2.3688663282571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5.9064107285363432E-2"/>
                  <c:y val="-1.9807920885502941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400" b="1" dirty="0">
                        <a:solidFill>
                          <a:srgbClr val="FF0000"/>
                        </a:solidFill>
                      </a:rPr>
                      <a:t>9.27</a:t>
                    </a:r>
                    <a:r>
                      <a:rPr lang="en-US" altLang="en-US" dirty="0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7.1038241177482156E-2"/>
                  <c:y val="-6.7681895093062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3.4906335322675612E-2"/>
                  <c:y val="-2.2729019454459452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400" b="1" dirty="0">
                        <a:solidFill>
                          <a:srgbClr val="FF0000"/>
                        </a:solidFill>
                      </a:rPr>
                      <a:t>33.73</a:t>
                    </a:r>
                    <a:r>
                      <a:rPr lang="en-US" altLang="en-US" dirty="0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-3.0965387179928212E-2"/>
                  <c:y val="-3.3840947546531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layout>
                <c:manualLayout>
                  <c:x val="-3.0965387179928212E-2"/>
                  <c:y val="4.0609137055837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layout>
                <c:manualLayout>
                  <c:x val="-3.2786880543453412E-2"/>
                  <c:y val="-3.7225042301184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>
                <c:manualLayout>
                  <c:x val="-2.3679389385510452E-2"/>
                  <c:y val="2.5145037157210892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400" b="1" dirty="0">
                        <a:solidFill>
                          <a:srgbClr val="FF0000"/>
                        </a:solidFill>
                      </a:rPr>
                      <a:t>36.74</a:t>
                    </a:r>
                    <a:r>
                      <a:rPr lang="en-US" altLang="en-US" dirty="0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>
                <c:manualLayout>
                  <c:x val="-5.6466294269280834E-2"/>
                  <c:y val="-2.0304568527918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>
                <c:manualLayout>
                  <c:x val="-9.1074668176266936E-3"/>
                  <c:y val="2.0304568527918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4"/>
              <c:layout>
                <c:manualLayout>
                  <c:x val="-6.0109280996332032E-2"/>
                  <c:y val="-1.6920473773266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5"/>
              <c:layout>
                <c:manualLayout>
                  <c:x val="-1.2750453544676283E-2"/>
                  <c:y val="2.0304568527918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6"/>
              <c:layout>
                <c:manualLayout>
                  <c:x val="-6.5573761086906823E-2"/>
                  <c:y val="-2.0304568527918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8"/>
              <c:layout>
                <c:manualLayout>
                  <c:x val="-1.6591969385464065E-2"/>
                  <c:y val="-3.5288887231707894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400" b="1" dirty="0">
                        <a:solidFill>
                          <a:srgbClr val="FF0000"/>
                        </a:solidFill>
                      </a:rPr>
                      <a:t>92.40</a:t>
                    </a:r>
                    <a:r>
                      <a:rPr lang="en-US" altLang="en-US" dirty="0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9"/>
              <c:layout>
                <c:manualLayout>
                  <c:x val="0"/>
                  <c:y val="3.5288887231707894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600" b="1" dirty="0">
                        <a:solidFill>
                          <a:srgbClr val="FF0000"/>
                        </a:solidFill>
                      </a:rPr>
                      <a:t>86.80</a:t>
                    </a:r>
                    <a:r>
                      <a:rPr lang="en-US" altLang="en-US" dirty="0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臺北市歷年房價與房價指數變動!$A$3:$A$52</c:f>
              <c:numCache>
                <c:formatCode>General</c:formatCode>
                <c:ptCount val="50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</c:numCache>
            </c:numRef>
          </c:cat>
          <c:val>
            <c:numRef>
              <c:f>臺北市歷年房價與房價指數變動!$B$3:$B$52</c:f>
              <c:numCache>
                <c:formatCode>0.00_ </c:formatCode>
                <c:ptCount val="50"/>
                <c:pt idx="0">
                  <c:v>0.37000000000000038</c:v>
                </c:pt>
                <c:pt idx="1">
                  <c:v>0.46500000000000002</c:v>
                </c:pt>
                <c:pt idx="2">
                  <c:v>0.75600000000002054</c:v>
                </c:pt>
                <c:pt idx="3">
                  <c:v>0.76500000000002166</c:v>
                </c:pt>
                <c:pt idx="4">
                  <c:v>0.76500000000002166</c:v>
                </c:pt>
                <c:pt idx="5">
                  <c:v>0.78</c:v>
                </c:pt>
                <c:pt idx="6">
                  <c:v>0.89</c:v>
                </c:pt>
                <c:pt idx="7">
                  <c:v>1.9000000000000001</c:v>
                </c:pt>
                <c:pt idx="8">
                  <c:v>2.4899999999999998</c:v>
                </c:pt>
                <c:pt idx="9">
                  <c:v>2.67</c:v>
                </c:pt>
                <c:pt idx="10">
                  <c:v>2.8099999999999987</c:v>
                </c:pt>
                <c:pt idx="11">
                  <c:v>2.9899999999999998</c:v>
                </c:pt>
                <c:pt idx="12">
                  <c:v>3.4499999999999997</c:v>
                </c:pt>
                <c:pt idx="13">
                  <c:v>4.6199999999999966</c:v>
                </c:pt>
                <c:pt idx="14">
                  <c:v>7.6099999999999985</c:v>
                </c:pt>
                <c:pt idx="15">
                  <c:v>7.31</c:v>
                </c:pt>
                <c:pt idx="16">
                  <c:v>6.95</c:v>
                </c:pt>
                <c:pt idx="17">
                  <c:v>6.84</c:v>
                </c:pt>
                <c:pt idx="18">
                  <c:v>7.05</c:v>
                </c:pt>
                <c:pt idx="19">
                  <c:v>6.95</c:v>
                </c:pt>
                <c:pt idx="20">
                  <c:v>7.18</c:v>
                </c:pt>
                <c:pt idx="21">
                  <c:v>9.27</c:v>
                </c:pt>
                <c:pt idx="22">
                  <c:v>23.04</c:v>
                </c:pt>
                <c:pt idx="23">
                  <c:v>33.730000000000011</c:v>
                </c:pt>
                <c:pt idx="24">
                  <c:v>33.620000000000012</c:v>
                </c:pt>
                <c:pt idx="25">
                  <c:v>30.14</c:v>
                </c:pt>
                <c:pt idx="26">
                  <c:v>31.630000000000031</c:v>
                </c:pt>
                <c:pt idx="27">
                  <c:v>35.340000000000003</c:v>
                </c:pt>
                <c:pt idx="28">
                  <c:v>36.120000000000012</c:v>
                </c:pt>
                <c:pt idx="29">
                  <c:v>34.840000000000003</c:v>
                </c:pt>
                <c:pt idx="30">
                  <c:v>33.630000000000003</c:v>
                </c:pt>
                <c:pt idx="31">
                  <c:v>34.83</c:v>
                </c:pt>
                <c:pt idx="32">
                  <c:v>36.82</c:v>
                </c:pt>
                <c:pt idx="33">
                  <c:v>36.42</c:v>
                </c:pt>
                <c:pt idx="34">
                  <c:v>38.57</c:v>
                </c:pt>
                <c:pt idx="35">
                  <c:v>37.61</c:v>
                </c:pt>
                <c:pt idx="36">
                  <c:v>36.74</c:v>
                </c:pt>
                <c:pt idx="37">
                  <c:v>39.1</c:v>
                </c:pt>
                <c:pt idx="38">
                  <c:v>40.75</c:v>
                </c:pt>
                <c:pt idx="39">
                  <c:v>41.6</c:v>
                </c:pt>
                <c:pt idx="40">
                  <c:v>44.9</c:v>
                </c:pt>
                <c:pt idx="41">
                  <c:v>53.1</c:v>
                </c:pt>
                <c:pt idx="42">
                  <c:v>59.9</c:v>
                </c:pt>
                <c:pt idx="43">
                  <c:v>57.6</c:v>
                </c:pt>
                <c:pt idx="44">
                  <c:v>70.5</c:v>
                </c:pt>
                <c:pt idx="45">
                  <c:v>73</c:v>
                </c:pt>
                <c:pt idx="46">
                  <c:v>79</c:v>
                </c:pt>
                <c:pt idx="47">
                  <c:v>83.9</c:v>
                </c:pt>
                <c:pt idx="48">
                  <c:v>92.4</c:v>
                </c:pt>
                <c:pt idx="49">
                  <c:v>86.8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920320"/>
        <c:axId val="148941632"/>
      </c:lineChart>
      <c:catAx>
        <c:axId val="17292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700">
                <a:latin typeface="+mn-ea"/>
                <a:ea typeface="+mn-ea"/>
              </a:defRPr>
            </a:pPr>
            <a:endParaRPr lang="zh-TW"/>
          </a:p>
        </c:txPr>
        <c:crossAx val="148941632"/>
        <c:crosses val="autoZero"/>
        <c:auto val="1"/>
        <c:lblAlgn val="ctr"/>
        <c:lblOffset val="100"/>
        <c:tickLblSkip val="1"/>
        <c:noMultiLvlLbl val="0"/>
      </c:catAx>
      <c:valAx>
        <c:axId val="148941632"/>
        <c:scaling>
          <c:orientation val="minMax"/>
        </c:scaling>
        <c:delete val="0"/>
        <c:axPos val="l"/>
        <c:majorGridlines/>
        <c:numFmt formatCode="0.00_ 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172920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6666666666666701E-2"/>
          <c:y val="1.9310294546515241E-2"/>
          <c:w val="0.12750453544676291"/>
          <c:h val="5.3807106598984765E-2"/>
        </c:manualLayout>
      </c:layout>
      <c:overlay val="0"/>
      <c:txPr>
        <a:bodyPr/>
        <a:lstStyle/>
        <a:p>
          <a:pPr>
            <a:defRPr>
              <a:latin typeface="標楷體" pitchFamily="65" charset="-120"/>
              <a:ea typeface="標楷體" pitchFamily="65" charset="-120"/>
            </a:defRPr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altLang="en-US" sz="1700">
                <a:latin typeface="標楷體" pitchFamily="65" charset="-120"/>
                <a:ea typeface="標楷體" pitchFamily="65" charset="-120"/>
              </a:rPr>
              <a:t>民國</a:t>
            </a:r>
            <a:r>
              <a:rPr lang="en-US" altLang="zh-TW" sz="1700">
                <a:latin typeface="標楷體" pitchFamily="65" charset="-120"/>
                <a:ea typeface="標楷體" pitchFamily="65" charset="-120"/>
              </a:rPr>
              <a:t>76-105</a:t>
            </a:r>
            <a:r>
              <a:rPr lang="zh-TW" altLang="en-US" sz="1700">
                <a:latin typeface="標楷體" pitchFamily="65" charset="-120"/>
                <a:ea typeface="標楷體" pitchFamily="65" charset="-120"/>
              </a:rPr>
              <a:t>年全國住宅買賣移轉棟數趨勢圖</a:t>
            </a:r>
          </a:p>
        </c:rich>
      </c:tx>
      <c:layout>
        <c:manualLayout>
          <c:xMode val="edge"/>
          <c:yMode val="edge"/>
          <c:x val="0.18524133316370026"/>
          <c:y val="1.8269917518171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299167947813701E-2"/>
          <c:y val="0.16817108720830937"/>
          <c:w val="0.89301401859826945"/>
          <c:h val="0.75688056516299951"/>
        </c:manualLayout>
      </c:layout>
      <c:lineChart>
        <c:grouping val="standard"/>
        <c:varyColors val="0"/>
        <c:ser>
          <c:idx val="0"/>
          <c:order val="0"/>
          <c:tx>
            <c:strRef>
              <c:f>'民國76-104年買賣移轉棟數'!$B$3</c:f>
              <c:strCache>
                <c:ptCount val="1"/>
                <c:pt idx="0">
                  <c:v>棟數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x"/>
            <c:size val="5"/>
            <c:spPr>
              <a:solidFill>
                <a:srgbClr val="00B0F0"/>
              </a:solidFill>
            </c:spPr>
          </c:marker>
          <c:dLbls>
            <c:dLbl>
              <c:idx val="0"/>
              <c:layout>
                <c:manualLayout>
                  <c:x val="-9.3993922284755865E-2"/>
                  <c:y val="5.5771778373986895E-3"/>
                </c:manualLayout>
              </c:layout>
              <c:tx>
                <c:rich>
                  <a:bodyPr/>
                  <a:lstStyle/>
                  <a:p>
                    <a:pPr>
                      <a:defRPr sz="1400" b="1" baseline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defRPr>
                    </a:pPr>
                    <a:r>
                      <a:rPr lang="en-US" altLang="en-US" sz="1400" b="1" dirty="0">
                        <a:solidFill>
                          <a:srgbClr val="FF0000"/>
                        </a:solidFill>
                      </a:rPr>
                      <a:t>269,202</a:t>
                    </a: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085450270242284E-2"/>
                  <c:y val="-2.8461199925766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-4.5329832152575363E-2"/>
                  <c:y val="3.5819829339857362E-2"/>
                </c:manualLayout>
              </c:layout>
              <c:spPr/>
              <c:txPr>
                <a:bodyPr/>
                <a:lstStyle/>
                <a:p>
                  <a:pPr>
                    <a:defRPr sz="1300" b="1" baseline="0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57222088711203E-3"/>
                  <c:y val="1.20580079005275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1247166815099638"/>
                  <c:y val="-2.2561573742676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181328545781086E-3"/>
                  <c:y val="1.0774410774410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1933483179952595"/>
                  <c:y val="-1.91733609056443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layout>
                <c:manualLayout>
                  <c:x val="-5.822078344336222E-2"/>
                  <c:y val="-3.2011313051278197E-2"/>
                </c:manualLayout>
              </c:layout>
              <c:spPr/>
              <c:txPr>
                <a:bodyPr/>
                <a:lstStyle/>
                <a:p>
                  <a:pPr>
                    <a:defRPr sz="1300" b="1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5661610521306817E-3"/>
                  <c:y val="1.856040722182475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2.8725314183124347E-2"/>
                  <c:y val="5.387205387205388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14614399411923018"/>
                  <c:y val="2.580556218351569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0.10802244871994272"/>
                  <c:y val="9.160370105251995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5.9421017653054714E-2"/>
                  <c:y val="5.3757195337366732E-2"/>
                </c:manualLayout>
              </c:layout>
              <c:spPr/>
              <c:txPr>
                <a:bodyPr/>
                <a:lstStyle/>
                <a:p>
                  <a:pPr>
                    <a:defRPr sz="1300" b="1" baseline="0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9826074254183208E-3"/>
                  <c:y val="5.859328190036967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7.2463563239515572E-3"/>
                  <c:y val="5.853813727829479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0.12107814171343619"/>
                  <c:y val="-3.829369813621781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0.11596073830089013"/>
                  <c:y val="-1.4480129377767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4.6931772666656747E-2"/>
                  <c:y val="-3.0462313422944084E-2"/>
                </c:manualLayout>
              </c:layout>
              <c:spPr/>
              <c:txPr>
                <a:bodyPr/>
                <a:lstStyle/>
                <a:p>
                  <a:pPr>
                    <a:defRPr sz="1300" b="1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1.9974083131888521E-2"/>
                  <c:y val="-2.35626607280150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8.0043728824740687E-2"/>
                  <c:y val="2.53171080887616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delete val="1"/>
            </c:dLbl>
            <c:dLbl>
              <c:idx val="23"/>
              <c:layout>
                <c:manualLayout>
                  <c:x val="-2.7586479876730005E-2"/>
                  <c:y val="-2.2504520268299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0.10053859964093358"/>
                  <c:y val="2.1548821548821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9.5751047277081267E-2"/>
                  <c:y val="2.42424242424242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0"/>
                  <c:y val="-2.69360269360269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0"/>
                  <c:y val="-2.0583150376643201E-2"/>
                </c:manualLayout>
              </c:layout>
              <c:spPr/>
              <c:txPr>
                <a:bodyPr/>
                <a:lstStyle/>
                <a:p>
                  <a:pPr>
                    <a:defRPr sz="1050" b="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-4.9930780987939134E-2"/>
                  <c:y val="3.8466299392890077E-2"/>
                </c:manualLayout>
              </c:layout>
              <c:spPr/>
              <c:txPr>
                <a:bodyPr/>
                <a:lstStyle/>
                <a:p>
                  <a:pPr>
                    <a:defRPr sz="1300" b="1" baseline="0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9"/>
              <c:layout>
                <c:manualLayout>
                  <c:x val="0"/>
                  <c:y val="3.3542976939203356E-2"/>
                </c:manualLayout>
              </c:layout>
              <c:spPr/>
              <c:txPr>
                <a:bodyPr/>
                <a:lstStyle/>
                <a:p>
                  <a:pPr>
                    <a:defRPr sz="1400" b="1" baseline="0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50" baseline="0"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'民國76-104年買賣移轉棟數'!$A$4:$A$33</c:f>
              <c:strCache>
                <c:ptCount val="30"/>
                <c:pt idx="0">
                  <c:v>76年</c:v>
                </c:pt>
                <c:pt idx="1">
                  <c:v>77年</c:v>
                </c:pt>
                <c:pt idx="2">
                  <c:v>78年</c:v>
                </c:pt>
                <c:pt idx="3">
                  <c:v>79年</c:v>
                </c:pt>
                <c:pt idx="4">
                  <c:v>80年</c:v>
                </c:pt>
                <c:pt idx="5">
                  <c:v>81年</c:v>
                </c:pt>
                <c:pt idx="6">
                  <c:v>82年</c:v>
                </c:pt>
                <c:pt idx="7">
                  <c:v>83年</c:v>
                </c:pt>
                <c:pt idx="8">
                  <c:v>84年</c:v>
                </c:pt>
                <c:pt idx="9">
                  <c:v>85年</c:v>
                </c:pt>
                <c:pt idx="10">
                  <c:v>86年</c:v>
                </c:pt>
                <c:pt idx="11">
                  <c:v>87年</c:v>
                </c:pt>
                <c:pt idx="12">
                  <c:v>88年</c:v>
                </c:pt>
                <c:pt idx="13">
                  <c:v>89年</c:v>
                </c:pt>
                <c:pt idx="14">
                  <c:v>90年</c:v>
                </c:pt>
                <c:pt idx="15">
                  <c:v>91年</c:v>
                </c:pt>
                <c:pt idx="16">
                  <c:v>92年</c:v>
                </c:pt>
                <c:pt idx="17">
                  <c:v>93年</c:v>
                </c:pt>
                <c:pt idx="18">
                  <c:v>94年</c:v>
                </c:pt>
                <c:pt idx="19">
                  <c:v>95年</c:v>
                </c:pt>
                <c:pt idx="20">
                  <c:v>96年</c:v>
                </c:pt>
                <c:pt idx="21">
                  <c:v>97年</c:v>
                </c:pt>
                <c:pt idx="22">
                  <c:v>98年</c:v>
                </c:pt>
                <c:pt idx="23">
                  <c:v>99年</c:v>
                </c:pt>
                <c:pt idx="24">
                  <c:v>100年</c:v>
                </c:pt>
                <c:pt idx="25">
                  <c:v>101年</c:v>
                </c:pt>
                <c:pt idx="26">
                  <c:v>102年</c:v>
                </c:pt>
                <c:pt idx="27">
                  <c:v>103年</c:v>
                </c:pt>
                <c:pt idx="28">
                  <c:v>104年</c:v>
                </c:pt>
                <c:pt idx="29">
                  <c:v>105年</c:v>
                </c:pt>
              </c:strCache>
            </c:strRef>
          </c:cat>
          <c:val>
            <c:numRef>
              <c:f>'民國76-104年買賣移轉棟數'!$B$4:$B$33</c:f>
              <c:numCache>
                <c:formatCode>#,##0</c:formatCode>
                <c:ptCount val="30"/>
                <c:pt idx="0">
                  <c:v>269202</c:v>
                </c:pt>
                <c:pt idx="1">
                  <c:v>282693</c:v>
                </c:pt>
                <c:pt idx="2">
                  <c:v>266366</c:v>
                </c:pt>
                <c:pt idx="3">
                  <c:v>236396</c:v>
                </c:pt>
                <c:pt idx="4">
                  <c:v>289503</c:v>
                </c:pt>
                <c:pt idx="5">
                  <c:v>312796</c:v>
                </c:pt>
                <c:pt idx="6">
                  <c:v>371720</c:v>
                </c:pt>
                <c:pt idx="7">
                  <c:v>464480</c:v>
                </c:pt>
                <c:pt idx="8">
                  <c:v>491884</c:v>
                </c:pt>
                <c:pt idx="9">
                  <c:v>508748</c:v>
                </c:pt>
                <c:pt idx="10">
                  <c:v>466568</c:v>
                </c:pt>
                <c:pt idx="11">
                  <c:v>385969</c:v>
                </c:pt>
                <c:pt idx="12">
                  <c:v>385074</c:v>
                </c:pt>
                <c:pt idx="13">
                  <c:v>321165</c:v>
                </c:pt>
                <c:pt idx="14">
                  <c:v>259494</c:v>
                </c:pt>
                <c:pt idx="15">
                  <c:v>320285</c:v>
                </c:pt>
                <c:pt idx="16">
                  <c:v>349706</c:v>
                </c:pt>
                <c:pt idx="17">
                  <c:v>418187</c:v>
                </c:pt>
                <c:pt idx="18">
                  <c:v>434888</c:v>
                </c:pt>
                <c:pt idx="19">
                  <c:v>450167</c:v>
                </c:pt>
                <c:pt idx="20">
                  <c:v>414641</c:v>
                </c:pt>
                <c:pt idx="21">
                  <c:v>379326</c:v>
                </c:pt>
                <c:pt idx="22">
                  <c:v>388298</c:v>
                </c:pt>
                <c:pt idx="23">
                  <c:v>406689</c:v>
                </c:pt>
                <c:pt idx="24">
                  <c:v>361704</c:v>
                </c:pt>
                <c:pt idx="25">
                  <c:v>328874</c:v>
                </c:pt>
                <c:pt idx="26">
                  <c:v>371892</c:v>
                </c:pt>
                <c:pt idx="27">
                  <c:v>320598</c:v>
                </c:pt>
                <c:pt idx="28">
                  <c:v>292550</c:v>
                </c:pt>
                <c:pt idx="29">
                  <c:v>245396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886208"/>
        <c:axId val="172488320"/>
      </c:lineChart>
      <c:catAx>
        <c:axId val="17788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800" baseline="0"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172488320"/>
        <c:crosses val="autoZero"/>
        <c:auto val="1"/>
        <c:lblAlgn val="ctr"/>
        <c:lblOffset val="100"/>
        <c:tickLblSkip val="1"/>
        <c:noMultiLvlLbl val="0"/>
      </c:catAx>
      <c:valAx>
        <c:axId val="172488320"/>
        <c:scaling>
          <c:orientation val="minMax"/>
          <c:min val="2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177886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2222159393451027E-2"/>
          <c:y val="2.3939869151576192E-2"/>
          <c:w val="0.11904757865769471"/>
          <c:h val="4.2828262819349032E-2"/>
        </c:manualLayout>
      </c:layout>
      <c:overlay val="0"/>
      <c:txPr>
        <a:bodyPr/>
        <a:lstStyle/>
        <a:p>
          <a:pPr>
            <a:defRPr>
              <a:latin typeface="標楷體" pitchFamily="65" charset="-120"/>
              <a:ea typeface="標楷體" pitchFamily="65" charset="-120"/>
            </a:defRPr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75" b="1" i="0" u="none" strike="noStrike" baseline="0">
                <a:solidFill>
                  <a:srgbClr val="000000"/>
                </a:solidFill>
                <a:latin typeface="標楷體"/>
                <a:ea typeface="標楷體"/>
                <a:cs typeface="標楷體"/>
              </a:defRPr>
            </a:pPr>
            <a:r>
              <a:rPr lang="zh-TW" altLang="en-US" sz="1800"/>
              <a:t>臺灣歷年建造執照、使用執照申請量變動趨勢圖</a:t>
            </a:r>
          </a:p>
        </c:rich>
      </c:tx>
      <c:layout>
        <c:manualLayout>
          <c:xMode val="edge"/>
          <c:yMode val="edge"/>
          <c:x val="0.18514690818287113"/>
          <c:y val="3.33333333333333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6198462860304026E-2"/>
          <c:y val="0.13057187095392567"/>
          <c:w val="0.88689711992278997"/>
          <c:h val="0.74683443925603465"/>
        </c:manualLayout>
      </c:layout>
      <c:lineChart>
        <c:grouping val="standard"/>
        <c:varyColors val="0"/>
        <c:ser>
          <c:idx val="0"/>
          <c:order val="0"/>
          <c:tx>
            <c:v>建造執照</c:v>
          </c:tx>
          <c:spPr>
            <a:ln w="31750">
              <a:solidFill>
                <a:srgbClr val="C0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C00000"/>
              </a:solidFill>
              <a:ln>
                <a:solidFill>
                  <a:srgbClr val="C0C0C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1923268560039892E-2"/>
                  <c:y val="3.4042553191489362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0363726955655229"/>
                  <c:y val="-8.5106382978724464E-3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9755854509217771E-2"/>
                  <c:y val="-4.2553191489361722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195814648729447E-2"/>
                  <c:y val="-2.8368794326241127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7.9720976581963334E-3"/>
                  <c:y val="-2.2695035460993357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9.9651220727455456E-3"/>
                  <c:y val="1.7021276595744678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8.2474226804123682E-2"/>
                  <c:y val="-1.9858156028368955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6.1783756851022172E-2"/>
                  <c:y val="-3.1205673758865644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-2.1923268560039892E-2"/>
                  <c:y val="3.4042553191489466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layout>
                <c:manualLayout>
                  <c:x val="-6.4801178203240078E-2"/>
                  <c:y val="-3.1205673758865644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layout>
                <c:manualLayout>
                  <c:x val="0"/>
                  <c:y val="3.971631205673759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臺灣地區!$A$5:$A$38</c:f>
              <c:strCache>
                <c:ptCount val="34"/>
                <c:pt idx="0">
                  <c:v>民國72年</c:v>
                </c:pt>
                <c:pt idx="1">
                  <c:v>民國73年</c:v>
                </c:pt>
                <c:pt idx="2">
                  <c:v>民國74年</c:v>
                </c:pt>
                <c:pt idx="3">
                  <c:v>民國75年</c:v>
                </c:pt>
                <c:pt idx="4">
                  <c:v>民國76年</c:v>
                </c:pt>
                <c:pt idx="5">
                  <c:v>民國77年</c:v>
                </c:pt>
                <c:pt idx="6">
                  <c:v>民國78年</c:v>
                </c:pt>
                <c:pt idx="7">
                  <c:v>民國79年</c:v>
                </c:pt>
                <c:pt idx="8">
                  <c:v>民國80年</c:v>
                </c:pt>
                <c:pt idx="9">
                  <c:v>民國81年</c:v>
                </c:pt>
                <c:pt idx="10">
                  <c:v>民國82年</c:v>
                </c:pt>
                <c:pt idx="11">
                  <c:v>民國83年</c:v>
                </c:pt>
                <c:pt idx="12">
                  <c:v>民國84年</c:v>
                </c:pt>
                <c:pt idx="13">
                  <c:v>民國85年</c:v>
                </c:pt>
                <c:pt idx="14">
                  <c:v>民國86年</c:v>
                </c:pt>
                <c:pt idx="15">
                  <c:v>民國87年</c:v>
                </c:pt>
                <c:pt idx="16">
                  <c:v>民國88年</c:v>
                </c:pt>
                <c:pt idx="17">
                  <c:v>民國89年</c:v>
                </c:pt>
                <c:pt idx="18">
                  <c:v>民國90年</c:v>
                </c:pt>
                <c:pt idx="19">
                  <c:v>民國91年</c:v>
                </c:pt>
                <c:pt idx="20">
                  <c:v>民國92年</c:v>
                </c:pt>
                <c:pt idx="21">
                  <c:v>民國93年</c:v>
                </c:pt>
                <c:pt idx="22">
                  <c:v>民國94年</c:v>
                </c:pt>
                <c:pt idx="23">
                  <c:v>民國95年</c:v>
                </c:pt>
                <c:pt idx="24">
                  <c:v>民國96年</c:v>
                </c:pt>
                <c:pt idx="25">
                  <c:v>民國97年</c:v>
                </c:pt>
                <c:pt idx="26">
                  <c:v>民國98年</c:v>
                </c:pt>
                <c:pt idx="27">
                  <c:v>民國99年</c:v>
                </c:pt>
                <c:pt idx="28">
                  <c:v>民國100年</c:v>
                </c:pt>
                <c:pt idx="29">
                  <c:v>民國101年</c:v>
                </c:pt>
                <c:pt idx="30">
                  <c:v>民國102年</c:v>
                </c:pt>
                <c:pt idx="31">
                  <c:v>民國103年</c:v>
                </c:pt>
                <c:pt idx="32">
                  <c:v>民國104年</c:v>
                </c:pt>
                <c:pt idx="33">
                  <c:v>民國105年</c:v>
                </c:pt>
              </c:strCache>
            </c:strRef>
          </c:cat>
          <c:val>
            <c:numRef>
              <c:f>臺灣地區!$F$5:$F$38</c:f>
              <c:numCache>
                <c:formatCode>#,##0_ </c:formatCode>
                <c:ptCount val="34"/>
                <c:pt idx="0">
                  <c:v>61748</c:v>
                </c:pt>
                <c:pt idx="1">
                  <c:v>74225</c:v>
                </c:pt>
                <c:pt idx="2">
                  <c:v>74224</c:v>
                </c:pt>
                <c:pt idx="3">
                  <c:v>89276</c:v>
                </c:pt>
                <c:pt idx="4">
                  <c:v>106214</c:v>
                </c:pt>
                <c:pt idx="5">
                  <c:v>92787</c:v>
                </c:pt>
                <c:pt idx="6">
                  <c:v>96456</c:v>
                </c:pt>
                <c:pt idx="7">
                  <c:v>89478</c:v>
                </c:pt>
                <c:pt idx="8">
                  <c:v>136233</c:v>
                </c:pt>
                <c:pt idx="9" formatCode="#,##0">
                  <c:v>254916</c:v>
                </c:pt>
                <c:pt idx="10" formatCode="#,##0">
                  <c:v>223708</c:v>
                </c:pt>
                <c:pt idx="11" formatCode="#,##0">
                  <c:v>215002</c:v>
                </c:pt>
                <c:pt idx="12" formatCode="#,##0">
                  <c:v>145687</c:v>
                </c:pt>
                <c:pt idx="13" formatCode="#,##0">
                  <c:v>102576</c:v>
                </c:pt>
                <c:pt idx="14" formatCode="#,##0">
                  <c:v>129604</c:v>
                </c:pt>
                <c:pt idx="15" formatCode="#,##0">
                  <c:v>85127</c:v>
                </c:pt>
                <c:pt idx="16" formatCode="#,##0">
                  <c:v>56608</c:v>
                </c:pt>
                <c:pt idx="17" formatCode="#,##0">
                  <c:v>44880</c:v>
                </c:pt>
                <c:pt idx="18">
                  <c:v>24389</c:v>
                </c:pt>
                <c:pt idx="19">
                  <c:v>38635</c:v>
                </c:pt>
                <c:pt idx="20">
                  <c:v>64341</c:v>
                </c:pt>
                <c:pt idx="21">
                  <c:v>110981</c:v>
                </c:pt>
                <c:pt idx="22">
                  <c:v>121652</c:v>
                </c:pt>
                <c:pt idx="23">
                  <c:v>116831</c:v>
                </c:pt>
                <c:pt idx="24">
                  <c:v>106270</c:v>
                </c:pt>
                <c:pt idx="25">
                  <c:v>69941</c:v>
                </c:pt>
                <c:pt idx="26">
                  <c:v>51180</c:v>
                </c:pt>
                <c:pt idx="27">
                  <c:v>84518</c:v>
                </c:pt>
                <c:pt idx="28">
                  <c:v>97755</c:v>
                </c:pt>
                <c:pt idx="29">
                  <c:v>98663</c:v>
                </c:pt>
                <c:pt idx="30">
                  <c:v>133072</c:v>
                </c:pt>
                <c:pt idx="31">
                  <c:v>124127</c:v>
                </c:pt>
                <c:pt idx="32">
                  <c:v>106752</c:v>
                </c:pt>
                <c:pt idx="33">
                  <c:v>79490</c:v>
                </c:pt>
              </c:numCache>
            </c:numRef>
          </c:val>
          <c:smooth val="0"/>
        </c:ser>
        <c:ser>
          <c:idx val="1"/>
          <c:order val="1"/>
          <c:tx>
            <c:v>使用執照</c:v>
          </c:tx>
          <c:spPr>
            <a:ln w="31750">
              <a:solidFill>
                <a:srgbClr val="00B0F0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00B0F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7"/>
              <c:layout>
                <c:manualLayout>
                  <c:x val="-5.1055473735886106E-2"/>
                  <c:y val="4.2553191489361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9.8183603338242546E-3"/>
                  <c:y val="3.1205673758865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layout>
                <c:manualLayout>
                  <c:x val="0"/>
                  <c:y val="-4.2553191489361722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臺灣地區!$A$5:$A$38</c:f>
              <c:strCache>
                <c:ptCount val="34"/>
                <c:pt idx="0">
                  <c:v>民國72年</c:v>
                </c:pt>
                <c:pt idx="1">
                  <c:v>民國73年</c:v>
                </c:pt>
                <c:pt idx="2">
                  <c:v>民國74年</c:v>
                </c:pt>
                <c:pt idx="3">
                  <c:v>民國75年</c:v>
                </c:pt>
                <c:pt idx="4">
                  <c:v>民國76年</c:v>
                </c:pt>
                <c:pt idx="5">
                  <c:v>民國77年</c:v>
                </c:pt>
                <c:pt idx="6">
                  <c:v>民國78年</c:v>
                </c:pt>
                <c:pt idx="7">
                  <c:v>民國79年</c:v>
                </c:pt>
                <c:pt idx="8">
                  <c:v>民國80年</c:v>
                </c:pt>
                <c:pt idx="9">
                  <c:v>民國81年</c:v>
                </c:pt>
                <c:pt idx="10">
                  <c:v>民國82年</c:v>
                </c:pt>
                <c:pt idx="11">
                  <c:v>民國83年</c:v>
                </c:pt>
                <c:pt idx="12">
                  <c:v>民國84年</c:v>
                </c:pt>
                <c:pt idx="13">
                  <c:v>民國85年</c:v>
                </c:pt>
                <c:pt idx="14">
                  <c:v>民國86年</c:v>
                </c:pt>
                <c:pt idx="15">
                  <c:v>民國87年</c:v>
                </c:pt>
                <c:pt idx="16">
                  <c:v>民國88年</c:v>
                </c:pt>
                <c:pt idx="17">
                  <c:v>民國89年</c:v>
                </c:pt>
                <c:pt idx="18">
                  <c:v>民國90年</c:v>
                </c:pt>
                <c:pt idx="19">
                  <c:v>民國91年</c:v>
                </c:pt>
                <c:pt idx="20">
                  <c:v>民國92年</c:v>
                </c:pt>
                <c:pt idx="21">
                  <c:v>民國93年</c:v>
                </c:pt>
                <c:pt idx="22">
                  <c:v>民國94年</c:v>
                </c:pt>
                <c:pt idx="23">
                  <c:v>民國95年</c:v>
                </c:pt>
                <c:pt idx="24">
                  <c:v>民國96年</c:v>
                </c:pt>
                <c:pt idx="25">
                  <c:v>民國97年</c:v>
                </c:pt>
                <c:pt idx="26">
                  <c:v>民國98年</c:v>
                </c:pt>
                <c:pt idx="27">
                  <c:v>民國99年</c:v>
                </c:pt>
                <c:pt idx="28">
                  <c:v>民國100年</c:v>
                </c:pt>
                <c:pt idx="29">
                  <c:v>民國101年</c:v>
                </c:pt>
                <c:pt idx="30">
                  <c:v>民國102年</c:v>
                </c:pt>
                <c:pt idx="31">
                  <c:v>民國103年</c:v>
                </c:pt>
                <c:pt idx="32">
                  <c:v>民國104年</c:v>
                </c:pt>
                <c:pt idx="33">
                  <c:v>民國105年</c:v>
                </c:pt>
              </c:strCache>
            </c:strRef>
          </c:cat>
          <c:val>
            <c:numRef>
              <c:f>臺灣地區!$H$5:$H$38</c:f>
              <c:numCache>
                <c:formatCode>#,##0_ </c:formatCode>
                <c:ptCount val="34"/>
                <c:pt idx="0">
                  <c:v>99080</c:v>
                </c:pt>
                <c:pt idx="1">
                  <c:v>115158</c:v>
                </c:pt>
                <c:pt idx="2">
                  <c:v>112928</c:v>
                </c:pt>
                <c:pt idx="3">
                  <c:v>103102</c:v>
                </c:pt>
                <c:pt idx="4">
                  <c:v>99619</c:v>
                </c:pt>
                <c:pt idx="5">
                  <c:v>108876</c:v>
                </c:pt>
                <c:pt idx="6">
                  <c:v>106460</c:v>
                </c:pt>
                <c:pt idx="7">
                  <c:v>67600</c:v>
                </c:pt>
                <c:pt idx="8" formatCode="#,##0">
                  <c:v>72016</c:v>
                </c:pt>
                <c:pt idx="9" formatCode="#,##0">
                  <c:v>101399</c:v>
                </c:pt>
                <c:pt idx="10" formatCode="#,##0">
                  <c:v>143057</c:v>
                </c:pt>
                <c:pt idx="11" formatCode="#,##0">
                  <c:v>197678</c:v>
                </c:pt>
                <c:pt idx="12" formatCode="#,##0">
                  <c:v>194762</c:v>
                </c:pt>
                <c:pt idx="13" formatCode="#,##0">
                  <c:v>152205</c:v>
                </c:pt>
                <c:pt idx="14">
                  <c:v>113142</c:v>
                </c:pt>
                <c:pt idx="15">
                  <c:v>97849</c:v>
                </c:pt>
                <c:pt idx="16">
                  <c:v>85233</c:v>
                </c:pt>
                <c:pt idx="17" formatCode="#,##0">
                  <c:v>62273</c:v>
                </c:pt>
                <c:pt idx="18" formatCode="#,##0">
                  <c:v>49177</c:v>
                </c:pt>
                <c:pt idx="19" formatCode="#,##0">
                  <c:v>45131</c:v>
                </c:pt>
                <c:pt idx="20" formatCode="#,##0">
                  <c:v>57589</c:v>
                </c:pt>
                <c:pt idx="21" formatCode="#,##0">
                  <c:v>69408</c:v>
                </c:pt>
                <c:pt idx="22" formatCode="#,##0">
                  <c:v>78760</c:v>
                </c:pt>
                <c:pt idx="23" formatCode="#,##0">
                  <c:v>124120</c:v>
                </c:pt>
                <c:pt idx="24" formatCode="#,##0">
                  <c:v>130596</c:v>
                </c:pt>
                <c:pt idx="25" formatCode="#,##0">
                  <c:v>111202</c:v>
                </c:pt>
                <c:pt idx="26" formatCode="#,##0">
                  <c:v>75870</c:v>
                </c:pt>
                <c:pt idx="27" formatCode="#,##0">
                  <c:v>71875</c:v>
                </c:pt>
                <c:pt idx="28">
                  <c:v>71565</c:v>
                </c:pt>
                <c:pt idx="29" formatCode="#,##0">
                  <c:v>80653</c:v>
                </c:pt>
                <c:pt idx="30">
                  <c:v>86438</c:v>
                </c:pt>
                <c:pt idx="31">
                  <c:v>91883</c:v>
                </c:pt>
                <c:pt idx="32">
                  <c:v>99421</c:v>
                </c:pt>
                <c:pt idx="33">
                  <c:v>97620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612288"/>
        <c:axId val="34198016"/>
      </c:lineChart>
      <c:catAx>
        <c:axId val="12961228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標楷體"/>
                <a:ea typeface="標楷體"/>
                <a:cs typeface="標楷體"/>
              </a:defRPr>
            </a:pPr>
            <a:endParaRPr lang="zh-TW"/>
          </a:p>
        </c:txPr>
        <c:crossAx val="34198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198016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#,##0_ " sourceLinked="1"/>
        <c:majorTickMark val="in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/>
              </a:defRPr>
            </a:pPr>
            <a:endParaRPr lang="zh-TW"/>
          </a:p>
        </c:txPr>
        <c:crossAx val="129612288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8.5199481276908209E-3"/>
          <c:y val="1.4778151618047349E-2"/>
          <c:w val="0.11483175910641202"/>
          <c:h val="7.2369187716901914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ysDash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標楷體"/>
              <a:ea typeface="標楷體"/>
              <a:cs typeface="標楷體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75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2011-2017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月全台買賣移轉棟數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549181352330973E-2"/>
          <c:y val="0.11335301837270331"/>
          <c:w val="0.88916791651043614"/>
          <c:h val="0.77966412401574803"/>
        </c:manualLayout>
      </c:layout>
      <c:lineChart>
        <c:grouping val="standard"/>
        <c:varyColors val="0"/>
        <c:ser>
          <c:idx val="0"/>
          <c:order val="0"/>
          <c:tx>
            <c:strRef>
              <c:f>Sheet1!$F$4</c:f>
              <c:strCache>
                <c:ptCount val="1"/>
                <c:pt idx="0">
                  <c:v>買賣移轉棟數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square"/>
            <c:size val="2"/>
          </c:marker>
          <c:dLbls>
            <c:dLbl>
              <c:idx val="0"/>
              <c:layout>
                <c:manualLayout>
                  <c:x val="-1.9841269841269868E-2"/>
                  <c:y val="-2.0833333333333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809523809523812E-2"/>
                  <c:y val="3.3854166666666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904761904761902E-2"/>
                  <c:y val="-1.8229166666666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9761904761904791E-2"/>
                  <c:y val="-2.864583333333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3809523809523812E-2"/>
                  <c:y val="3.1249999999999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6.1507936507936581E-2"/>
                  <c:y val="-2.0833333333333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4.1666666666666664E-2"/>
                  <c:y val="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-4.5634920634920709E-2"/>
                  <c:y val="-2.864583333333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>
                <c:manualLayout>
                  <c:x val="-3.5714285714285712E-2"/>
                  <c:y val="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5"/>
              <c:layout>
                <c:manualLayout>
                  <c:x val="-2.9761904761904791E-2"/>
                  <c:y val="-2.8645833333333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7"/>
              <c:layout>
                <c:manualLayout>
                  <c:x val="-3.1746031746031744E-2"/>
                  <c:y val="3.3854166666666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>
                <c:manualLayout>
                  <c:x val="-2.5793650793650789E-2"/>
                  <c:y val="-2.8645833333333332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b="1">
                        <a:solidFill>
                          <a:srgbClr val="FF0000"/>
                        </a:solidFill>
                      </a:rPr>
                      <a:t>27,579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>
                <c:manualLayout>
                  <c:x val="-4.1666666666666664E-2"/>
                  <c:y val="2.6041666666666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7"/>
              <c:layout>
                <c:manualLayout>
                  <c:x val="-2.7777777777777797E-2"/>
                  <c:y val="-2.34375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9"/>
              <c:layout>
                <c:manualLayout>
                  <c:x val="-2.9761904761904691E-2"/>
                  <c:y val="2.6041666666666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>
                <c:manualLayout>
                  <c:x val="-3.5714285714285712E-2"/>
                  <c:y val="-2.34375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6"/>
              <c:layout>
                <c:manualLayout>
                  <c:x val="-3.5714285714285712E-2"/>
                  <c:y val="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>
                <c:manualLayout>
                  <c:x val="-3.5714285714285712E-2"/>
                  <c:y val="-2.8645833333333332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B0F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1"/>
              <c:layout>
                <c:manualLayout>
                  <c:x val="-3.968253968253968E-2"/>
                  <c:y val="3.1250000000000111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B0F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layout>
                <c:manualLayout>
                  <c:x val="-2.7777777777777853E-2"/>
                  <c:y val="-2.864583333333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1"/>
              <c:layout>
                <c:manualLayout>
                  <c:x val="-2.3809523809523812E-2"/>
                  <c:y val="-2.34375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3"/>
              <c:layout>
                <c:manualLayout>
                  <c:x val="-4.3650793650793704E-2"/>
                  <c:y val="2.34375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>
                <c:manualLayout>
                  <c:x val="-3.9682539682539741E-3"/>
                  <c:y val="-2.864583333333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0"/>
              <c:layout>
                <c:manualLayout>
                  <c:x val="0"/>
                  <c:y val="3.125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B0F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Sheet1!$A$5:$A$85</c:f>
              <c:numCache>
                <c:formatCode>mmm\-yy</c:formatCode>
                <c:ptCount val="81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</c:numCache>
            </c:numRef>
          </c:cat>
          <c:val>
            <c:numRef>
              <c:f>Sheet1!$F$5:$F$85</c:f>
              <c:numCache>
                <c:formatCode>#,##0</c:formatCode>
                <c:ptCount val="81"/>
                <c:pt idx="0">
                  <c:v>41974</c:v>
                </c:pt>
                <c:pt idx="1">
                  <c:v>23227</c:v>
                </c:pt>
                <c:pt idx="2">
                  <c:v>39328</c:v>
                </c:pt>
                <c:pt idx="3">
                  <c:v>30316</c:v>
                </c:pt>
                <c:pt idx="4">
                  <c:v>34545</c:v>
                </c:pt>
                <c:pt idx="5">
                  <c:v>31152</c:v>
                </c:pt>
                <c:pt idx="6">
                  <c:v>28310</c:v>
                </c:pt>
                <c:pt idx="7">
                  <c:v>26992</c:v>
                </c:pt>
                <c:pt idx="8">
                  <c:v>27362</c:v>
                </c:pt>
                <c:pt idx="9">
                  <c:v>24957</c:v>
                </c:pt>
                <c:pt idx="10">
                  <c:v>27403</c:v>
                </c:pt>
                <c:pt idx="11">
                  <c:v>26138</c:v>
                </c:pt>
                <c:pt idx="12">
                  <c:v>18213</c:v>
                </c:pt>
                <c:pt idx="13">
                  <c:v>18102</c:v>
                </c:pt>
                <c:pt idx="14">
                  <c:v>27592</c:v>
                </c:pt>
                <c:pt idx="15">
                  <c:v>28517</c:v>
                </c:pt>
                <c:pt idx="16">
                  <c:v>34345</c:v>
                </c:pt>
                <c:pt idx="17">
                  <c:v>31286</c:v>
                </c:pt>
                <c:pt idx="18">
                  <c:v>34450</c:v>
                </c:pt>
                <c:pt idx="19">
                  <c:v>25470</c:v>
                </c:pt>
                <c:pt idx="20">
                  <c:v>23533</c:v>
                </c:pt>
                <c:pt idx="21">
                  <c:v>28392</c:v>
                </c:pt>
                <c:pt idx="22">
                  <c:v>30103</c:v>
                </c:pt>
                <c:pt idx="23">
                  <c:v>28871</c:v>
                </c:pt>
                <c:pt idx="24">
                  <c:v>31477</c:v>
                </c:pt>
                <c:pt idx="25">
                  <c:v>18340</c:v>
                </c:pt>
                <c:pt idx="26">
                  <c:v>29575</c:v>
                </c:pt>
                <c:pt idx="27">
                  <c:v>31966</c:v>
                </c:pt>
                <c:pt idx="28">
                  <c:v>36788</c:v>
                </c:pt>
                <c:pt idx="29">
                  <c:v>31484</c:v>
                </c:pt>
                <c:pt idx="30">
                  <c:v>37170</c:v>
                </c:pt>
                <c:pt idx="31">
                  <c:v>29176</c:v>
                </c:pt>
                <c:pt idx="32">
                  <c:v>29827</c:v>
                </c:pt>
                <c:pt idx="33">
                  <c:v>30673</c:v>
                </c:pt>
                <c:pt idx="34">
                  <c:v>30188</c:v>
                </c:pt>
                <c:pt idx="35">
                  <c:v>35228</c:v>
                </c:pt>
                <c:pt idx="36">
                  <c:v>32843</c:v>
                </c:pt>
                <c:pt idx="37">
                  <c:v>19356</c:v>
                </c:pt>
                <c:pt idx="38">
                  <c:v>26613</c:v>
                </c:pt>
                <c:pt idx="39">
                  <c:v>28171</c:v>
                </c:pt>
                <c:pt idx="40">
                  <c:v>30151</c:v>
                </c:pt>
                <c:pt idx="41">
                  <c:v>27528</c:v>
                </c:pt>
                <c:pt idx="42">
                  <c:v>27579</c:v>
                </c:pt>
                <c:pt idx="43">
                  <c:v>24000</c:v>
                </c:pt>
                <c:pt idx="44">
                  <c:v>24887</c:v>
                </c:pt>
                <c:pt idx="45">
                  <c:v>25048</c:v>
                </c:pt>
                <c:pt idx="46">
                  <c:v>24282</c:v>
                </c:pt>
                <c:pt idx="47">
                  <c:v>30140</c:v>
                </c:pt>
                <c:pt idx="48">
                  <c:v>25307</c:v>
                </c:pt>
                <c:pt idx="49">
                  <c:v>16122</c:v>
                </c:pt>
                <c:pt idx="50">
                  <c:v>22048</c:v>
                </c:pt>
                <c:pt idx="51">
                  <c:v>23377</c:v>
                </c:pt>
                <c:pt idx="52">
                  <c:v>23254</c:v>
                </c:pt>
                <c:pt idx="53">
                  <c:v>24140</c:v>
                </c:pt>
                <c:pt idx="54">
                  <c:v>24458</c:v>
                </c:pt>
                <c:pt idx="55">
                  <c:v>20658</c:v>
                </c:pt>
                <c:pt idx="56">
                  <c:v>19734</c:v>
                </c:pt>
                <c:pt idx="57">
                  <c:v>21637</c:v>
                </c:pt>
                <c:pt idx="58">
                  <c:v>23932</c:v>
                </c:pt>
                <c:pt idx="59">
                  <c:v>47883</c:v>
                </c:pt>
                <c:pt idx="60">
                  <c:v>15377</c:v>
                </c:pt>
                <c:pt idx="61">
                  <c:v>9875</c:v>
                </c:pt>
                <c:pt idx="62">
                  <c:v>17930</c:v>
                </c:pt>
                <c:pt idx="63">
                  <c:v>18681</c:v>
                </c:pt>
                <c:pt idx="64">
                  <c:v>24095</c:v>
                </c:pt>
                <c:pt idx="65">
                  <c:v>22623</c:v>
                </c:pt>
                <c:pt idx="66">
                  <c:v>24063</c:v>
                </c:pt>
                <c:pt idx="67">
                  <c:v>21651</c:v>
                </c:pt>
                <c:pt idx="68">
                  <c:v>21492</c:v>
                </c:pt>
                <c:pt idx="69">
                  <c:v>21252</c:v>
                </c:pt>
                <c:pt idx="70">
                  <c:v>23299</c:v>
                </c:pt>
                <c:pt idx="71">
                  <c:v>25058</c:v>
                </c:pt>
                <c:pt idx="72">
                  <c:v>20475</c:v>
                </c:pt>
                <c:pt idx="73">
                  <c:v>16402</c:v>
                </c:pt>
                <c:pt idx="74">
                  <c:v>22838</c:v>
                </c:pt>
                <c:pt idx="75">
                  <c:v>19842</c:v>
                </c:pt>
                <c:pt idx="76">
                  <c:v>23024</c:v>
                </c:pt>
                <c:pt idx="77">
                  <c:v>26529</c:v>
                </c:pt>
                <c:pt idx="78">
                  <c:v>22231</c:v>
                </c:pt>
                <c:pt idx="79">
                  <c:v>23383</c:v>
                </c:pt>
                <c:pt idx="80">
                  <c:v>22306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第一次登記棟數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3"/>
            <c:spPr>
              <a:solidFill>
                <a:srgbClr val="FF0000"/>
              </a:solidFill>
            </c:spPr>
          </c:marker>
          <c:dPt>
            <c:idx val="26"/>
            <c:marker>
              <c:spPr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c:spPr>
            </c:marker>
            <c:bubble3D val="0"/>
          </c:dPt>
          <c:dLbls>
            <c:dLbl>
              <c:idx val="15"/>
              <c:layout>
                <c:manualLayout>
                  <c:x val="-3.6714975845410641E-2"/>
                  <c:y val="3.1249999999999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-4.2512077294686069E-2"/>
                  <c:y val="3.3854166666666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layout>
                <c:manualLayout>
                  <c:x val="-4.4444444444444522E-2"/>
                  <c:y val="2.34375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0"/>
              <c:layout>
                <c:manualLayout>
                  <c:x val="0"/>
                  <c:y val="3.3854166666666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Sheet1!$A$5:$A$85</c:f>
              <c:numCache>
                <c:formatCode>mmm\-yy</c:formatCode>
                <c:ptCount val="81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</c:numCache>
            </c:numRef>
          </c:cat>
          <c:val>
            <c:numRef>
              <c:f>Sheet1!$B$5:$B$85</c:f>
              <c:numCache>
                <c:formatCode>#,##0</c:formatCode>
                <c:ptCount val="81"/>
                <c:pt idx="0">
                  <c:v>9671</c:v>
                </c:pt>
                <c:pt idx="1">
                  <c:v>6813</c:v>
                </c:pt>
                <c:pt idx="2">
                  <c:v>8225</c:v>
                </c:pt>
                <c:pt idx="3">
                  <c:v>5469</c:v>
                </c:pt>
                <c:pt idx="4">
                  <c:v>6799</c:v>
                </c:pt>
                <c:pt idx="5">
                  <c:v>8572</c:v>
                </c:pt>
                <c:pt idx="6">
                  <c:v>7292</c:v>
                </c:pt>
                <c:pt idx="7">
                  <c:v>7772</c:v>
                </c:pt>
                <c:pt idx="8">
                  <c:v>7744</c:v>
                </c:pt>
                <c:pt idx="9">
                  <c:v>7498</c:v>
                </c:pt>
                <c:pt idx="10">
                  <c:v>8713</c:v>
                </c:pt>
                <c:pt idx="11">
                  <c:v>9064</c:v>
                </c:pt>
                <c:pt idx="12">
                  <c:v>9786</c:v>
                </c:pt>
                <c:pt idx="13">
                  <c:v>7441</c:v>
                </c:pt>
                <c:pt idx="14">
                  <c:v>6653</c:v>
                </c:pt>
                <c:pt idx="15">
                  <c:v>5308</c:v>
                </c:pt>
                <c:pt idx="16">
                  <c:v>7549</c:v>
                </c:pt>
                <c:pt idx="17">
                  <c:v>7059</c:v>
                </c:pt>
                <c:pt idx="18">
                  <c:v>10097</c:v>
                </c:pt>
                <c:pt idx="19">
                  <c:v>10361</c:v>
                </c:pt>
                <c:pt idx="20">
                  <c:v>7441</c:v>
                </c:pt>
                <c:pt idx="21">
                  <c:v>9664</c:v>
                </c:pt>
                <c:pt idx="22">
                  <c:v>11301</c:v>
                </c:pt>
                <c:pt idx="23">
                  <c:v>9725</c:v>
                </c:pt>
                <c:pt idx="24">
                  <c:v>8398</c:v>
                </c:pt>
                <c:pt idx="25">
                  <c:v>10201</c:v>
                </c:pt>
                <c:pt idx="26">
                  <c:v>7470</c:v>
                </c:pt>
                <c:pt idx="27">
                  <c:v>5763</c:v>
                </c:pt>
                <c:pt idx="28">
                  <c:v>7495</c:v>
                </c:pt>
                <c:pt idx="29">
                  <c:v>7440</c:v>
                </c:pt>
                <c:pt idx="30">
                  <c:v>9380</c:v>
                </c:pt>
                <c:pt idx="31">
                  <c:v>11904</c:v>
                </c:pt>
                <c:pt idx="32">
                  <c:v>8681</c:v>
                </c:pt>
                <c:pt idx="33">
                  <c:v>10173</c:v>
                </c:pt>
                <c:pt idx="34">
                  <c:v>12238</c:v>
                </c:pt>
                <c:pt idx="35">
                  <c:v>11950</c:v>
                </c:pt>
                <c:pt idx="36">
                  <c:v>9893</c:v>
                </c:pt>
                <c:pt idx="37">
                  <c:v>8985</c:v>
                </c:pt>
                <c:pt idx="38">
                  <c:v>8821</c:v>
                </c:pt>
                <c:pt idx="39">
                  <c:v>8341</c:v>
                </c:pt>
                <c:pt idx="40">
                  <c:v>9156</c:v>
                </c:pt>
                <c:pt idx="41">
                  <c:v>7387</c:v>
                </c:pt>
                <c:pt idx="42">
                  <c:v>10963</c:v>
                </c:pt>
                <c:pt idx="43">
                  <c:v>8268</c:v>
                </c:pt>
                <c:pt idx="44">
                  <c:v>8391</c:v>
                </c:pt>
                <c:pt idx="45">
                  <c:v>9599</c:v>
                </c:pt>
                <c:pt idx="46">
                  <c:v>13639</c:v>
                </c:pt>
                <c:pt idx="47">
                  <c:v>12422</c:v>
                </c:pt>
                <c:pt idx="48">
                  <c:v>11007</c:v>
                </c:pt>
                <c:pt idx="49">
                  <c:v>7539</c:v>
                </c:pt>
                <c:pt idx="50">
                  <c:v>9093</c:v>
                </c:pt>
                <c:pt idx="51">
                  <c:v>8095</c:v>
                </c:pt>
                <c:pt idx="52">
                  <c:v>8635</c:v>
                </c:pt>
                <c:pt idx="53">
                  <c:v>9792</c:v>
                </c:pt>
                <c:pt idx="54">
                  <c:v>10886</c:v>
                </c:pt>
                <c:pt idx="55">
                  <c:v>9458</c:v>
                </c:pt>
                <c:pt idx="56">
                  <c:v>8992</c:v>
                </c:pt>
                <c:pt idx="57">
                  <c:v>11116</c:v>
                </c:pt>
                <c:pt idx="58">
                  <c:v>16920</c:v>
                </c:pt>
                <c:pt idx="59">
                  <c:v>15209</c:v>
                </c:pt>
                <c:pt idx="60">
                  <c:v>9173</c:v>
                </c:pt>
                <c:pt idx="61">
                  <c:v>9367</c:v>
                </c:pt>
                <c:pt idx="62">
                  <c:v>12194</c:v>
                </c:pt>
                <c:pt idx="63">
                  <c:v>7489</c:v>
                </c:pt>
                <c:pt idx="64">
                  <c:v>10670</c:v>
                </c:pt>
                <c:pt idx="65">
                  <c:v>10205</c:v>
                </c:pt>
                <c:pt idx="66">
                  <c:v>8061</c:v>
                </c:pt>
                <c:pt idx="67">
                  <c:v>9876</c:v>
                </c:pt>
                <c:pt idx="68">
                  <c:v>12217</c:v>
                </c:pt>
                <c:pt idx="69">
                  <c:v>9688</c:v>
                </c:pt>
                <c:pt idx="70">
                  <c:v>10715</c:v>
                </c:pt>
                <c:pt idx="71">
                  <c:v>12652</c:v>
                </c:pt>
                <c:pt idx="72">
                  <c:v>7692</c:v>
                </c:pt>
                <c:pt idx="73">
                  <c:v>9619</c:v>
                </c:pt>
                <c:pt idx="74">
                  <c:v>10565</c:v>
                </c:pt>
                <c:pt idx="75">
                  <c:v>8209</c:v>
                </c:pt>
                <c:pt idx="76">
                  <c:v>8610</c:v>
                </c:pt>
                <c:pt idx="77">
                  <c:v>8204</c:v>
                </c:pt>
                <c:pt idx="78">
                  <c:v>8483</c:v>
                </c:pt>
                <c:pt idx="79">
                  <c:v>10425</c:v>
                </c:pt>
                <c:pt idx="80">
                  <c:v>9028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892352"/>
        <c:axId val="34199744"/>
      </c:lineChart>
      <c:dateAx>
        <c:axId val="1298923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2700000"/>
          <a:lstStyle/>
          <a:p>
            <a:pPr>
              <a:defRPr sz="800"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34199744"/>
        <c:crosses val="autoZero"/>
        <c:auto val="1"/>
        <c:lblOffset val="100"/>
        <c:baseTimeUnit val="months"/>
        <c:majorUnit val="2"/>
        <c:majorTimeUnit val="months"/>
      </c:dateAx>
      <c:valAx>
        <c:axId val="3419974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129892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9365079365079413E-3"/>
          <c:y val="1.8674540682414701E-2"/>
          <c:w val="0.19323671497584538"/>
          <c:h val="8.2812500000000011E-2"/>
        </c:manualLayout>
      </c:layout>
      <c:overlay val="0"/>
      <c:txPr>
        <a:bodyPr/>
        <a:lstStyle/>
        <a:p>
          <a:pPr>
            <a:defRPr>
              <a:latin typeface="標楷體" pitchFamily="65" charset="-120"/>
              <a:ea typeface="標楷體" pitchFamily="65" charset="-120"/>
            </a:defRPr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2010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年全台空屋調查統計數量對照圖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萬戶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7802683077099033E-2"/>
          <c:y val="0.13768675192196719"/>
          <c:w val="0.89518221348519045"/>
          <c:h val="0.78352394780439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Sheet2!$B$4</c:f>
              <c:strCache>
                <c:ptCount val="1"/>
                <c:pt idx="0">
                  <c:v>空屋數(萬戶)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Sheet2!$A$6:$A$25</c:f>
              <c:strCache>
                <c:ptCount val="20"/>
                <c:pt idx="0">
                  <c:v>臺北市</c:v>
                </c:pt>
                <c:pt idx="1">
                  <c:v>新北市</c:v>
                </c:pt>
                <c:pt idx="2">
                  <c:v>臺中市</c:v>
                </c:pt>
                <c:pt idx="3">
                  <c:v>臺南市</c:v>
                </c:pt>
                <c:pt idx="4">
                  <c:v>高雄市</c:v>
                </c:pt>
                <c:pt idx="5">
                  <c:v>基隆市</c:v>
                </c:pt>
                <c:pt idx="6">
                  <c:v>桃園市</c:v>
                </c:pt>
                <c:pt idx="7">
                  <c:v>新竹市</c:v>
                </c:pt>
                <c:pt idx="8">
                  <c:v>新竹縣</c:v>
                </c:pt>
                <c:pt idx="9">
                  <c:v>苗栗縣</c:v>
                </c:pt>
                <c:pt idx="10">
                  <c:v>彰化縣</c:v>
                </c:pt>
                <c:pt idx="11">
                  <c:v>南投縣</c:v>
                </c:pt>
                <c:pt idx="12">
                  <c:v>雲林縣</c:v>
                </c:pt>
                <c:pt idx="13">
                  <c:v>嘉義市</c:v>
                </c:pt>
                <c:pt idx="14">
                  <c:v>嘉義縣</c:v>
                </c:pt>
                <c:pt idx="15">
                  <c:v>屏東縣</c:v>
                </c:pt>
                <c:pt idx="16">
                  <c:v>宜蘭縣</c:v>
                </c:pt>
                <c:pt idx="17">
                  <c:v>花蓮縣</c:v>
                </c:pt>
                <c:pt idx="18">
                  <c:v>臺東縣</c:v>
                </c:pt>
                <c:pt idx="19">
                  <c:v>澎湖縣</c:v>
                </c:pt>
              </c:strCache>
            </c:strRef>
          </c:cat>
          <c:val>
            <c:numRef>
              <c:f>Sheet2!$B$6:$B$25</c:f>
              <c:numCache>
                <c:formatCode>General</c:formatCode>
                <c:ptCount val="20"/>
                <c:pt idx="0">
                  <c:v>12.29</c:v>
                </c:pt>
                <c:pt idx="1">
                  <c:v>32.870000000000005</c:v>
                </c:pt>
                <c:pt idx="2">
                  <c:v>19.89</c:v>
                </c:pt>
                <c:pt idx="3">
                  <c:v>12.61</c:v>
                </c:pt>
                <c:pt idx="4">
                  <c:v>17.62</c:v>
                </c:pt>
                <c:pt idx="5">
                  <c:v>4.09</c:v>
                </c:pt>
                <c:pt idx="6">
                  <c:v>15.370000000000006</c:v>
                </c:pt>
                <c:pt idx="7">
                  <c:v>3.22</c:v>
                </c:pt>
                <c:pt idx="8">
                  <c:v>2.69</c:v>
                </c:pt>
                <c:pt idx="9">
                  <c:v>2.67</c:v>
                </c:pt>
                <c:pt idx="10">
                  <c:v>7.04</c:v>
                </c:pt>
                <c:pt idx="11">
                  <c:v>2.88</c:v>
                </c:pt>
                <c:pt idx="12">
                  <c:v>4.0599999999999996</c:v>
                </c:pt>
                <c:pt idx="13">
                  <c:v>2</c:v>
                </c:pt>
                <c:pt idx="14">
                  <c:v>3.52</c:v>
                </c:pt>
                <c:pt idx="15">
                  <c:v>4.3</c:v>
                </c:pt>
                <c:pt idx="16">
                  <c:v>3.65</c:v>
                </c:pt>
                <c:pt idx="17">
                  <c:v>2.8</c:v>
                </c:pt>
                <c:pt idx="18">
                  <c:v>1.43</c:v>
                </c:pt>
                <c:pt idx="19">
                  <c:v>0.64000000000000334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351104"/>
        <c:axId val="130032768"/>
      </c:barChart>
      <c:catAx>
        <c:axId val="13035110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 rot="-1800000"/>
          <a:lstStyle/>
          <a:p>
            <a:pPr>
              <a:defRPr sz="900"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130032768"/>
        <c:crosses val="autoZero"/>
        <c:auto val="1"/>
        <c:lblAlgn val="ctr"/>
        <c:lblOffset val="100"/>
        <c:tickLblSkip val="1"/>
        <c:noMultiLvlLbl val="0"/>
      </c:catAx>
      <c:valAx>
        <c:axId val="130032768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130351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5601733636755383E-3"/>
          <c:y val="1.7102510073564749E-2"/>
          <c:w val="0.13568521031207598"/>
          <c:h val="4.2655935613682076E-2"/>
        </c:manualLayout>
      </c:layout>
      <c:overlay val="0"/>
      <c:txPr>
        <a:bodyPr/>
        <a:lstStyle/>
        <a:p>
          <a:pPr>
            <a:defRPr>
              <a:latin typeface="標楷體" pitchFamily="65" charset="-120"/>
              <a:ea typeface="標楷體" pitchFamily="65" charset="-120"/>
            </a:defRPr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929207670882445E-2"/>
          <c:y val="0.11841926353124962"/>
          <c:w val="0.93131915654595887"/>
          <c:h val="0.791000834069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倍數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</c:spPr>
          <c:invertIfNegative val="0"/>
          <c:dLbls>
            <c:dLbl>
              <c:idx val="0"/>
              <c:layout>
                <c:manualLayout>
                  <c:x val="-4.3010752688171965E-3"/>
                  <c:y val="7.9365079365078892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7445482866043624E-2"/>
                  <c:y val="1.5873015873015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Sheet1!$A$3:$A$20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Sheet1!$B$3:$B$20</c:f>
              <c:numCache>
                <c:formatCode>General</c:formatCode>
                <c:ptCount val="18"/>
                <c:pt idx="0">
                  <c:v>32.74</c:v>
                </c:pt>
                <c:pt idx="1">
                  <c:v>37.270000000000003</c:v>
                </c:pt>
                <c:pt idx="2">
                  <c:v>40.480000000000004</c:v>
                </c:pt>
                <c:pt idx="3">
                  <c:v>42.96</c:v>
                </c:pt>
                <c:pt idx="4">
                  <c:v>46.21</c:v>
                </c:pt>
                <c:pt idx="5">
                  <c:v>51.33</c:v>
                </c:pt>
                <c:pt idx="6">
                  <c:v>53.07</c:v>
                </c:pt>
                <c:pt idx="7">
                  <c:v>55.13</c:v>
                </c:pt>
                <c:pt idx="8">
                  <c:v>58.260000000000012</c:v>
                </c:pt>
                <c:pt idx="9">
                  <c:v>60.38</c:v>
                </c:pt>
                <c:pt idx="10">
                  <c:v>65.319999999999993</c:v>
                </c:pt>
                <c:pt idx="11">
                  <c:v>75.08</c:v>
                </c:pt>
                <c:pt idx="12">
                  <c:v>93.86999999999999</c:v>
                </c:pt>
                <c:pt idx="13">
                  <c:v>94.84</c:v>
                </c:pt>
                <c:pt idx="14">
                  <c:v>83.910000000000025</c:v>
                </c:pt>
                <c:pt idx="15">
                  <c:v>97.73</c:v>
                </c:pt>
                <c:pt idx="16">
                  <c:v>109.69</c:v>
                </c:pt>
                <c:pt idx="17">
                  <c:v>100.32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968512"/>
        <c:axId val="56533568"/>
      </c:barChart>
      <c:catAx>
        <c:axId val="13196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900" baseline="0"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56533568"/>
        <c:crosses val="autoZero"/>
        <c:auto val="1"/>
        <c:lblAlgn val="ctr"/>
        <c:lblOffset val="100"/>
        <c:tickLblSkip val="1"/>
        <c:noMultiLvlLbl val="0"/>
      </c:catAx>
      <c:valAx>
        <c:axId val="56533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aseline="0"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131968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9487532808398891E-2"/>
          <c:y val="2.3939924176144649E-2"/>
          <c:w val="0.10168224299065511"/>
          <c:h val="7.095238095238178E-2"/>
        </c:manualLayout>
      </c:layout>
      <c:overlay val="0"/>
      <c:txPr>
        <a:bodyPr/>
        <a:lstStyle/>
        <a:p>
          <a:pPr>
            <a:defRPr sz="1200">
              <a:latin typeface="標楷體" pitchFamily="65" charset="-120"/>
              <a:ea typeface="標楷體" pitchFamily="65" charset="-120"/>
            </a:defRPr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1998-2017Q1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實質經常性薪資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元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c:rich>
      </c:tx>
      <c:layout>
        <c:manualLayout>
          <c:xMode val="edge"/>
          <c:yMode val="edge"/>
          <c:x val="0.25188680941799491"/>
          <c:y val="9.237875288683602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592875645396132E-2"/>
          <c:y val="0.13824488988972408"/>
          <c:w val="0.87735609786047175"/>
          <c:h val="0.844550035441670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Sheet2!$H$2</c:f>
              <c:strCache>
                <c:ptCount val="1"/>
                <c:pt idx="0">
                  <c:v>實質經常性薪資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Sheet2!$A$4:$A$23</c:f>
              <c:strCache>
                <c:ptCount val="2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2017Q1</c:v>
                </c:pt>
              </c:strCache>
            </c:strRef>
          </c:cat>
          <c:val>
            <c:numRef>
              <c:f>Sheet2!$H$4:$H$23</c:f>
              <c:numCache>
                <c:formatCode>#,##0_ </c:formatCode>
                <c:ptCount val="20"/>
                <c:pt idx="0">
                  <c:v>35964</c:v>
                </c:pt>
                <c:pt idx="1">
                  <c:v>36688</c:v>
                </c:pt>
                <c:pt idx="2">
                  <c:v>37740</c:v>
                </c:pt>
                <c:pt idx="3">
                  <c:v>38188</c:v>
                </c:pt>
                <c:pt idx="4">
                  <c:v>38644</c:v>
                </c:pt>
                <c:pt idx="5">
                  <c:v>38751</c:v>
                </c:pt>
                <c:pt idx="6">
                  <c:v>38951</c:v>
                </c:pt>
                <c:pt idx="7">
                  <c:v>38559</c:v>
                </c:pt>
                <c:pt idx="8">
                  <c:v>38440</c:v>
                </c:pt>
                <c:pt idx="9">
                  <c:v>38558</c:v>
                </c:pt>
                <c:pt idx="10">
                  <c:v>37782</c:v>
                </c:pt>
                <c:pt idx="11">
                  <c:v>36394</c:v>
                </c:pt>
                <c:pt idx="12">
                  <c:v>36717</c:v>
                </c:pt>
                <c:pt idx="13">
                  <c:v>36702</c:v>
                </c:pt>
                <c:pt idx="14">
                  <c:v>36866</c:v>
                </c:pt>
                <c:pt idx="15">
                  <c:v>36500</c:v>
                </c:pt>
                <c:pt idx="16">
                  <c:v>36685</c:v>
                </c:pt>
                <c:pt idx="17">
                  <c:v>37488</c:v>
                </c:pt>
                <c:pt idx="18">
                  <c:v>37409</c:v>
                </c:pt>
                <c:pt idx="19">
                  <c:v>37703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103168"/>
        <c:axId val="56536448"/>
      </c:barChart>
      <c:catAx>
        <c:axId val="1321031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56536448"/>
        <c:crosses val="autoZero"/>
        <c:auto val="1"/>
        <c:lblAlgn val="ctr"/>
        <c:lblOffset val="100"/>
        <c:tickLblSkip val="1"/>
        <c:noMultiLvlLbl val="0"/>
      </c:catAx>
      <c:valAx>
        <c:axId val="56536448"/>
        <c:scaling>
          <c:orientation val="minMax"/>
        </c:scaling>
        <c:delete val="0"/>
        <c:axPos val="t"/>
        <c:majorGridlines/>
        <c:numFmt formatCode="#,##0_ 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132103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3088363954446528E-5"/>
          <c:y val="3.1676144648585605E-2"/>
          <c:w val="0.15121288812428094"/>
          <c:h val="7.9445727482678988E-2"/>
        </c:manualLayout>
      </c:layout>
      <c:overlay val="0"/>
      <c:txPr>
        <a:bodyPr/>
        <a:lstStyle/>
        <a:p>
          <a:pPr>
            <a:defRPr sz="900">
              <a:latin typeface="標楷體" pitchFamily="65" charset="-120"/>
              <a:ea typeface="標楷體" pitchFamily="65" charset="-120"/>
            </a:defRPr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1999-2017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年海外生產比例％</a:t>
            </a:r>
          </a:p>
        </c:rich>
      </c:tx>
      <c:layout>
        <c:manualLayout>
          <c:xMode val="edge"/>
          <c:yMode val="edge"/>
          <c:x val="0.25939669397800103"/>
          <c:y val="3.434816549570648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2342366613193552E-2"/>
          <c:y val="0.20151647710703188"/>
          <c:w val="0.88981586477429042"/>
          <c:h val="0.65662111908143805"/>
        </c:manualLayout>
      </c:layout>
      <c:lineChart>
        <c:grouping val="standard"/>
        <c:varyColors val="0"/>
        <c:ser>
          <c:idx val="0"/>
          <c:order val="0"/>
          <c:tx>
            <c:strRef>
              <c:f>Sheet4!$B$2</c:f>
              <c:strCache>
                <c:ptCount val="1"/>
                <c:pt idx="0">
                  <c:v>海外生產比例％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square"/>
            <c:size val="4"/>
            <c:spPr>
              <a:solidFill>
                <a:srgbClr val="00B0F0"/>
              </a:solidFill>
            </c:spPr>
          </c:marker>
          <c:dLbls>
            <c:dLbl>
              <c:idx val="0"/>
              <c:layout>
                <c:manualLayout>
                  <c:x val="-2.6070763500931241E-2"/>
                  <c:y val="3.7470725995316242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554934823092024E-2"/>
                  <c:y val="-3.1225604996096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897579143389433E-2"/>
                  <c:y val="3.7470725995316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2141527001862226E-2"/>
                  <c:y val="-3.7470725995316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621973929236696E-3"/>
                  <c:y val="1.5612802498048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1452513966480472E-2"/>
                  <c:y val="-1.249024199843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6759776536312863E-2"/>
                  <c:y val="4.3715846994535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6554934823092024E-2"/>
                  <c:y val="-3.4348165495706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4208566108007448E-2"/>
                  <c:y val="3.7470725995316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0968342644320296E-2"/>
                  <c:y val="-4.3715846994535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9795158286778402E-2"/>
                  <c:y val="4.3715846994535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7243947858474208E-2"/>
                  <c:y val="-3.7470725995316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0968342644320296E-2"/>
                  <c:y val="3.7470725995316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5.2141527001862177E-2"/>
                  <c:y val="-3.1225604996096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7932960893854816E-2"/>
                  <c:y val="4.6838407494145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4.9288636112373933E-2"/>
                  <c:y val="-2.4980483996877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7195572862284569E-2"/>
                  <c:y val="-4.0593286494925912E-2"/>
                </c:manualLayout>
              </c:layout>
              <c:spPr/>
              <c:txPr>
                <a:bodyPr/>
                <a:lstStyle/>
                <a:p>
                  <a:pPr>
                    <a:defRPr sz="1200" b="0">
                      <a:solidFill>
                        <a:sysClr val="windowText" lastClr="00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0"/>
                  <c:y val="3.7470725995316242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latin typeface="標楷體" pitchFamily="65" charset="-120"/>
                        <a:ea typeface="標楷體" pitchFamily="65" charset="-120"/>
                      </a:defRPr>
                    </a:pPr>
                    <a:r>
                      <a:rPr lang="en-US" altLang="en-US" sz="1600" b="1">
                        <a:solidFill>
                          <a:srgbClr val="FF0000"/>
                        </a:solidFill>
                      </a:rPr>
                      <a:t>54.2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標楷體" pitchFamily="65" charset="-120"/>
                    <a:ea typeface="標楷體" pitchFamily="65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Sheet4!$A$3:$A$20</c:f>
              <c:strCache>
                <c:ptCount val="18"/>
                <c:pt idx="0">
                  <c:v>1999年</c:v>
                </c:pt>
                <c:pt idx="1">
                  <c:v>2000年</c:v>
                </c:pt>
                <c:pt idx="2">
                  <c:v>2001年</c:v>
                </c:pt>
                <c:pt idx="3">
                  <c:v>2002年</c:v>
                </c:pt>
                <c:pt idx="4">
                  <c:v>2003年</c:v>
                </c:pt>
                <c:pt idx="5">
                  <c:v>2004年</c:v>
                </c:pt>
                <c:pt idx="6">
                  <c:v>2005年</c:v>
                </c:pt>
                <c:pt idx="7">
                  <c:v>2006年</c:v>
                </c:pt>
                <c:pt idx="8">
                  <c:v>2007年</c:v>
                </c:pt>
                <c:pt idx="9">
                  <c:v>2008年</c:v>
                </c:pt>
                <c:pt idx="10">
                  <c:v>2009年</c:v>
                </c:pt>
                <c:pt idx="11">
                  <c:v>2010年</c:v>
                </c:pt>
                <c:pt idx="12">
                  <c:v>2011年</c:v>
                </c:pt>
                <c:pt idx="13">
                  <c:v>2012年</c:v>
                </c:pt>
                <c:pt idx="14">
                  <c:v>2013年</c:v>
                </c:pt>
                <c:pt idx="15">
                  <c:v>2014年</c:v>
                </c:pt>
                <c:pt idx="16">
                  <c:v>2015年</c:v>
                </c:pt>
                <c:pt idx="17">
                  <c:v>2016年</c:v>
                </c:pt>
              </c:strCache>
            </c:strRef>
          </c:cat>
          <c:val>
            <c:numRef>
              <c:f>Sheet4!$B$3:$B$20</c:f>
              <c:numCache>
                <c:formatCode>#,##0.00\ </c:formatCode>
                <c:ptCount val="18"/>
                <c:pt idx="0">
                  <c:v>12.19</c:v>
                </c:pt>
                <c:pt idx="1">
                  <c:v>13.15</c:v>
                </c:pt>
                <c:pt idx="2">
                  <c:v>18.779999999999987</c:v>
                </c:pt>
                <c:pt idx="3">
                  <c:v>21.419999999999987</c:v>
                </c:pt>
                <c:pt idx="4">
                  <c:v>26.8</c:v>
                </c:pt>
                <c:pt idx="5">
                  <c:v>37.49</c:v>
                </c:pt>
                <c:pt idx="6">
                  <c:v>42.349999999999994</c:v>
                </c:pt>
                <c:pt idx="7">
                  <c:v>44.839999999999996</c:v>
                </c:pt>
                <c:pt idx="8">
                  <c:v>47.05</c:v>
                </c:pt>
                <c:pt idx="9">
                  <c:v>46.49</c:v>
                </c:pt>
                <c:pt idx="10">
                  <c:v>49.33</c:v>
                </c:pt>
                <c:pt idx="11">
                  <c:v>50.849999999999994</c:v>
                </c:pt>
                <c:pt idx="12">
                  <c:v>50.620000000000012</c:v>
                </c:pt>
                <c:pt idx="13">
                  <c:v>51.96</c:v>
                </c:pt>
                <c:pt idx="14">
                  <c:v>54.08</c:v>
                </c:pt>
                <c:pt idx="15" formatCode="General">
                  <c:v>57.52</c:v>
                </c:pt>
                <c:pt idx="16" formatCode="General">
                  <c:v>55.1</c:v>
                </c:pt>
                <c:pt idx="17" formatCode="General">
                  <c:v>54.2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782080"/>
        <c:axId val="132396672"/>
      </c:lineChart>
      <c:catAx>
        <c:axId val="132782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132396672"/>
        <c:crosses val="autoZero"/>
        <c:auto val="1"/>
        <c:lblAlgn val="ctr"/>
        <c:lblOffset val="100"/>
        <c:tickLblSkip val="1"/>
        <c:noMultiLvlLbl val="0"/>
      </c:catAx>
      <c:valAx>
        <c:axId val="132396672"/>
        <c:scaling>
          <c:orientation val="minMax"/>
        </c:scaling>
        <c:delete val="0"/>
        <c:axPos val="l"/>
        <c:majorGridlines/>
        <c:numFmt formatCode="#,##0.00\ 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132782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1111111111111125E-2"/>
          <c:y val="1.9310294546515241E-2"/>
          <c:w val="0.20800832033281341"/>
          <c:h val="4.9648711943794013E-2"/>
        </c:manualLayout>
      </c:layout>
      <c:overlay val="0"/>
      <c:txPr>
        <a:bodyPr/>
        <a:lstStyle/>
        <a:p>
          <a:pPr>
            <a:defRPr>
              <a:latin typeface="標楷體" pitchFamily="65" charset="-120"/>
              <a:ea typeface="標楷體" pitchFamily="65" charset="-120"/>
            </a:defRPr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557335505475615E-2"/>
          <c:y val="6.2350371671167006E-2"/>
          <c:w val="0.8925191126810087"/>
          <c:h val="0.79650358871017857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7027027027027136E-2"/>
                  <c:y val="-2.8776978417266365E-2"/>
                </c:manualLayout>
              </c:layout>
              <c:spPr/>
              <c:txPr>
                <a:bodyPr/>
                <a:lstStyle/>
                <a:p>
                  <a:pPr>
                    <a:defRPr sz="90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522522522522542E-2"/>
                  <c:y val="4.1566746602717815E-2"/>
                </c:manualLayout>
              </c:layout>
              <c:spPr/>
              <c:txPr>
                <a:bodyPr/>
                <a:lstStyle/>
                <a:p>
                  <a:pPr>
                    <a:defRPr sz="90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522522522522542E-2"/>
                  <c:y val="-2.8776978417266261E-2"/>
                </c:manualLayout>
              </c:layout>
              <c:spPr/>
              <c:txPr>
                <a:bodyPr/>
                <a:lstStyle/>
                <a:p>
                  <a:pPr>
                    <a:defRPr sz="90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519519519519583E-2"/>
                  <c:y val="3.8369304556354941E-2"/>
                </c:manualLayout>
              </c:layout>
              <c:spPr/>
              <c:txPr>
                <a:bodyPr/>
                <a:lstStyle/>
                <a:p>
                  <a:pPr>
                    <a:defRPr sz="90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90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0540540540540543E-2"/>
                  <c:y val="-1.5987210231814548E-2"/>
                </c:manualLayout>
              </c:layout>
              <c:spPr/>
              <c:txPr>
                <a:bodyPr/>
                <a:lstStyle/>
                <a:p>
                  <a:pPr>
                    <a:defRPr sz="90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903903903903904E-2"/>
                  <c:y val="-1.2789768185451638E-2"/>
                </c:manualLayout>
              </c:layout>
              <c:spPr/>
              <c:txPr>
                <a:bodyPr/>
                <a:lstStyle/>
                <a:p>
                  <a:pPr>
                    <a:defRPr sz="90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5525525525525602E-2"/>
                  <c:y val="-2.5579536370903291E-2"/>
                </c:manualLayout>
              </c:layout>
              <c:spPr/>
              <c:txPr>
                <a:bodyPr/>
                <a:lstStyle/>
                <a:p>
                  <a:pPr>
                    <a:defRPr sz="90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5525525525525602E-2"/>
                  <c:y val="-2.877697841726631E-2"/>
                </c:manualLayout>
              </c:layout>
              <c:spPr/>
              <c:txPr>
                <a:bodyPr/>
                <a:lstStyle/>
                <a:p>
                  <a:pPr>
                    <a:defRPr sz="90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8018018018018021E-2"/>
                  <c:y val="4.796163069544384E-2"/>
                </c:manualLayout>
              </c:layout>
              <c:spPr/>
              <c:txPr>
                <a:bodyPr/>
                <a:lstStyle/>
                <a:p>
                  <a:pPr>
                    <a:defRPr sz="90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9519519519519583E-2"/>
                  <c:y val="-2.5579536370903291E-2"/>
                </c:manualLayout>
              </c:layout>
              <c:spPr/>
              <c:txPr>
                <a:bodyPr/>
                <a:lstStyle/>
                <a:p>
                  <a:pPr>
                    <a:defRPr sz="90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2.4024024024024031E-2"/>
                  <c:y val="3.8369304556354941E-2"/>
                </c:manualLayout>
              </c:layout>
              <c:spPr/>
              <c:txPr>
                <a:bodyPr/>
                <a:lstStyle/>
                <a:p>
                  <a:pPr>
                    <a:defRPr sz="90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2.1021021021021082E-2"/>
                  <c:y val="3.5171862509992012E-2"/>
                </c:manualLayout>
              </c:layout>
              <c:spPr/>
              <c:txPr>
                <a:bodyPr/>
                <a:lstStyle/>
                <a:p>
                  <a:pPr>
                    <a:defRPr sz="90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-1.8018018018017983E-2"/>
                  <c:y val="-2.2382094324540379E-2"/>
                </c:manualLayout>
              </c:layout>
              <c:spPr/>
              <c:txPr>
                <a:bodyPr/>
                <a:lstStyle/>
                <a:p>
                  <a:pPr>
                    <a:defRPr sz="90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-2.1021021021021082E-2"/>
                  <c:y val="-3.5171862509992012E-2"/>
                </c:manualLayout>
              </c:layout>
              <c:spPr/>
              <c:txPr>
                <a:bodyPr/>
                <a:lstStyle/>
                <a:p>
                  <a:pPr>
                    <a:defRPr sz="90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2"/>
              <c:layout>
                <c:manualLayout>
                  <c:x val="-9.0090090090090662E-3"/>
                  <c:y val="4.1566746602717815E-2"/>
                </c:manualLayout>
              </c:layout>
              <c:spPr/>
              <c:txPr>
                <a:bodyPr/>
                <a:lstStyle/>
                <a:p>
                  <a:pPr>
                    <a:defRPr sz="90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layout>
                <c:manualLayout>
                  <c:x val="-1.3513513513513521E-2"/>
                  <c:y val="-2.8776978417266317E-2"/>
                </c:manualLayout>
              </c:layout>
              <c:spPr/>
              <c:txPr>
                <a:bodyPr/>
                <a:lstStyle/>
                <a:p>
                  <a:pPr>
                    <a:defRPr sz="90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7"/>
              <c:layout>
                <c:manualLayout>
                  <c:x val="-1.5015015015015057E-2"/>
                  <c:y val="-2.877697841726631E-2"/>
                </c:manualLayout>
              </c:layout>
              <c:spPr/>
              <c:txPr>
                <a:bodyPr/>
                <a:lstStyle/>
                <a:p>
                  <a:pPr>
                    <a:defRPr sz="90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layout>
                <c:manualLayout>
                  <c:x val="-1.8018018018018021E-2"/>
                  <c:y val="4.7961630695443902E-2"/>
                </c:manualLayout>
              </c:layout>
              <c:spPr/>
              <c:txPr>
                <a:bodyPr/>
                <a:lstStyle/>
                <a:p>
                  <a:pPr>
                    <a:defRPr sz="90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>
                <c:manualLayout>
                  <c:x val="-1.8018018018018021E-2"/>
                  <c:y val="-2.877697841726631E-2"/>
                </c:manualLayout>
              </c:layout>
              <c:spPr/>
              <c:txPr>
                <a:bodyPr/>
                <a:lstStyle/>
                <a:p>
                  <a:pPr>
                    <a:defRPr sz="90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4"/>
              <c:layout>
                <c:manualLayout>
                  <c:x val="-2.1021021021021036E-2"/>
                  <c:y val="4.4764188649080813E-2"/>
                </c:manualLayout>
              </c:layout>
              <c:spPr/>
              <c:txPr>
                <a:bodyPr/>
                <a:lstStyle/>
                <a:p>
                  <a:pPr>
                    <a:defRPr sz="90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7"/>
              <c:layout>
                <c:manualLayout>
                  <c:x val="-2.2522522522522542E-2"/>
                  <c:y val="-3.1974420463629222E-2"/>
                </c:manualLayout>
              </c:layout>
              <c:spPr/>
              <c:txPr>
                <a:bodyPr/>
                <a:lstStyle/>
                <a:p>
                  <a:pPr>
                    <a:defRPr sz="90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0"/>
              <c:layout>
                <c:manualLayout>
                  <c:x val="-1.8018018018018021E-2"/>
                  <c:y val="4.7961630695443902E-2"/>
                </c:manualLayout>
              </c:layout>
              <c:spPr/>
              <c:txPr>
                <a:bodyPr/>
                <a:lstStyle/>
                <a:p>
                  <a:pPr>
                    <a:defRPr sz="90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2"/>
              <c:layout>
                <c:manualLayout>
                  <c:x val="-9.0090090090090662E-3"/>
                  <c:y val="3.5171862509992012E-2"/>
                </c:manualLayout>
              </c:layout>
              <c:spPr/>
              <c:txPr>
                <a:bodyPr/>
                <a:lstStyle/>
                <a:p>
                  <a:pPr>
                    <a:defRPr sz="90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>
                <c:manualLayout>
                  <c:x val="-2.2522522522522542E-2"/>
                  <c:y val="-2.877697841726631E-2"/>
                </c:manualLayout>
              </c:layout>
              <c:spPr/>
              <c:txPr>
                <a:bodyPr/>
                <a:lstStyle/>
                <a:p>
                  <a:pPr>
                    <a:defRPr sz="1800" b="1" baseline="0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6"/>
              <c:layout>
                <c:manualLayout>
                  <c:x val="0"/>
                  <c:y val="-2.5579536370903291E-2"/>
                </c:manualLayout>
              </c:layout>
              <c:spPr/>
              <c:txPr>
                <a:bodyPr/>
                <a:lstStyle/>
                <a:p>
                  <a:pPr>
                    <a:defRPr sz="90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>
                <c:manualLayout>
                  <c:x val="-2.1021021021020984E-2"/>
                  <c:y val="3.8369304556354941E-2"/>
                </c:manualLayout>
              </c:layout>
              <c:spPr/>
              <c:txPr>
                <a:bodyPr/>
                <a:lstStyle/>
                <a:p>
                  <a:pPr>
                    <a:defRPr sz="90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3"/>
              <c:layout>
                <c:manualLayout>
                  <c:x val="-2.7027027027027251E-2"/>
                  <c:y val="5.7553956834532571E-2"/>
                </c:manualLayout>
              </c:layout>
              <c:spPr/>
              <c:txPr>
                <a:bodyPr/>
                <a:lstStyle/>
                <a:p>
                  <a:pPr>
                    <a:defRPr sz="90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spPr/>
              <c:txPr>
                <a:bodyPr/>
                <a:lstStyle/>
                <a:p>
                  <a:pPr>
                    <a:defRPr sz="90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0"/>
              <c:layout>
                <c:manualLayout>
                  <c:x val="-3.1493857385474062E-2"/>
                  <c:y val="3.8369304556354941E-2"/>
                </c:manualLayout>
              </c:layout>
              <c:spPr/>
              <c:txPr>
                <a:bodyPr/>
                <a:lstStyle/>
                <a:p>
                  <a:pPr>
                    <a:defRPr sz="90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1"/>
              <c:layout>
                <c:manualLayout>
                  <c:x val="-3.2957350919370416E-2"/>
                  <c:y val="-3.1974420463629222E-2"/>
                </c:manualLayout>
              </c:layout>
              <c:spPr/>
              <c:txPr>
                <a:bodyPr/>
                <a:lstStyle/>
                <a:p>
                  <a:pPr>
                    <a:defRPr sz="90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3"/>
              <c:layout>
                <c:manualLayout>
                  <c:x val="-4.4666192426881399E-2"/>
                  <c:y val="5.3161093993685592E-2"/>
                </c:manualLayout>
              </c:layout>
              <c:spPr/>
              <c:txPr>
                <a:bodyPr/>
                <a:lstStyle/>
                <a:p>
                  <a:pPr>
                    <a:defRPr sz="90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4"/>
              <c:layout>
                <c:manualLayout>
                  <c:x val="-2.9075804776739451E-2"/>
                  <c:y val="-3.5839172277378532E-2"/>
                </c:manualLayout>
              </c:layout>
              <c:spPr/>
              <c:txPr>
                <a:bodyPr/>
                <a:lstStyle/>
                <a:p>
                  <a:pPr>
                    <a:defRPr sz="900" baseline="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>
                <c:manualLayout>
                  <c:x val="-2.4922118380062312E-2"/>
                  <c:y val="5.0241545893719652E-2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>
                <c:manualLayout>
                  <c:x val="-1.4537902388369679E-2"/>
                  <c:y val="-3.9352415071338825E-2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solidFill>
                          <a:sysClr val="windowText" lastClr="000000"/>
                        </a:solidFill>
                        <a:latin typeface="標楷體" pitchFamily="65" charset="-120"/>
                        <a:ea typeface="標楷體" pitchFamily="65" charset="-120"/>
                      </a:defRPr>
                    </a:pPr>
                    <a:r>
                      <a:rPr lang="en-US" altLang="en-US" sz="1000" b="1">
                        <a:solidFill>
                          <a:sysClr val="windowText" lastClr="000000"/>
                        </a:solidFill>
                      </a:rPr>
                      <a:t>33.8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2"/>
              <c:layout>
                <c:manualLayout>
                  <c:x val="-3.9460020768431983E-2"/>
                  <c:y val="3.1041751224396001E-2"/>
                </c:manualLayout>
              </c:layout>
              <c:tx>
                <c:rich>
                  <a:bodyPr/>
                  <a:lstStyle/>
                  <a:p>
                    <a:pPr>
                      <a:defRPr sz="900" b="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altLang="en-US" sz="900" b="0">
                        <a:solidFill>
                          <a:sysClr val="windowText" lastClr="000000"/>
                        </a:solidFill>
                        <a:latin typeface="標楷體" pitchFamily="65" charset="-120"/>
                        <a:ea typeface="標楷體" pitchFamily="65" charset="-120"/>
                      </a:rPr>
                      <a:t>27.1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4"/>
              <c:layout>
                <c:manualLayout>
                  <c:x val="-1.8691588785046741E-2"/>
                  <c:y val="-2.749140893470791E-2"/>
                </c:manualLayout>
              </c:layout>
              <c:spPr/>
              <c:txPr>
                <a:bodyPr/>
                <a:lstStyle/>
                <a:p>
                  <a:pPr>
                    <a:defRPr sz="1000" b="0">
                      <a:solidFill>
                        <a:schemeClr val="tx1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8"/>
              <c:layout>
                <c:manualLayout>
                  <c:x val="-3.5416666666666666E-2"/>
                  <c:y val="5.5000438569857417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0"/>
              <c:layout>
                <c:manualLayout>
                  <c:x val="-0.05"/>
                  <c:y val="-4.3715774198919963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1"/>
              <c:layout>
                <c:manualLayout>
                  <c:x val="-1.8749999999999999E-2"/>
                  <c:y val="4.3715774198920122E-2"/>
                </c:manualLayout>
              </c:layout>
              <c:spPr/>
              <c:txPr>
                <a:bodyPr/>
                <a:lstStyle/>
                <a:p>
                  <a:pPr>
                    <a:defRPr sz="900" b="0">
                      <a:solidFill>
                        <a:sysClr val="windowText" lastClr="00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8"/>
              <c:layout>
                <c:manualLayout>
                  <c:x val="-6.25E-2"/>
                  <c:y val="-3.2599837000815118E-2"/>
                </c:manualLayout>
              </c:layout>
              <c:spPr/>
              <c:txPr>
                <a:bodyPr/>
                <a:lstStyle/>
                <a:p>
                  <a:pPr>
                    <a:defRPr sz="1000" b="0">
                      <a:solidFill>
                        <a:sysClr val="windowText" lastClr="00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9"/>
              <c:layout>
                <c:manualLayout>
                  <c:x val="-4.1666666666666664E-2"/>
                  <c:y val="4.5639603532848912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1"/>
              <c:layout>
                <c:manualLayout>
                  <c:x val="-3.5416666666666666E-2"/>
                  <c:y val="-4.2379882463278208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4"/>
              <c:layout>
                <c:manualLayout>
                  <c:x val="0"/>
                  <c:y val="-2.742073693230505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7"/>
              <c:layout>
                <c:manualLayout>
                  <c:x val="-1.5336460200074387E-3"/>
                  <c:y val="3.1052898884251032E-2"/>
                </c:manualLayout>
              </c:layout>
              <c:spPr/>
              <c:txPr>
                <a:bodyPr/>
                <a:lstStyle/>
                <a:p>
                  <a:pPr>
                    <a:defRPr sz="1300" b="1">
                      <a:solidFill>
                        <a:srgbClr val="FF0000"/>
                      </a:solidFill>
                      <a:latin typeface="標楷體" pitchFamily="65" charset="-120"/>
                      <a:ea typeface="標楷體" pitchFamily="65" charset="-120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Sheet1!$A$4:$A$111</c:f>
              <c:strCache>
                <c:ptCount val="108"/>
                <c:pt idx="0">
                  <c:v>97年10月</c:v>
                </c:pt>
                <c:pt idx="1">
                  <c:v>97年11月</c:v>
                </c:pt>
                <c:pt idx="2">
                  <c:v>97年12月</c:v>
                </c:pt>
                <c:pt idx="3">
                  <c:v>98年1月</c:v>
                </c:pt>
                <c:pt idx="4">
                  <c:v>98年2月</c:v>
                </c:pt>
                <c:pt idx="5">
                  <c:v>98年3月</c:v>
                </c:pt>
                <c:pt idx="6">
                  <c:v>98年4月</c:v>
                </c:pt>
                <c:pt idx="7">
                  <c:v>98年5月</c:v>
                </c:pt>
                <c:pt idx="8">
                  <c:v>98年6月</c:v>
                </c:pt>
                <c:pt idx="9">
                  <c:v>98年7月</c:v>
                </c:pt>
                <c:pt idx="10">
                  <c:v>98年8月</c:v>
                </c:pt>
                <c:pt idx="11">
                  <c:v>98年9月</c:v>
                </c:pt>
                <c:pt idx="12">
                  <c:v>98年10月</c:v>
                </c:pt>
                <c:pt idx="13">
                  <c:v>98年11月</c:v>
                </c:pt>
                <c:pt idx="14">
                  <c:v>98年12月</c:v>
                </c:pt>
                <c:pt idx="15">
                  <c:v>99年1月</c:v>
                </c:pt>
                <c:pt idx="16">
                  <c:v>99年2月</c:v>
                </c:pt>
                <c:pt idx="17">
                  <c:v>99年3月</c:v>
                </c:pt>
                <c:pt idx="18">
                  <c:v>99年4月</c:v>
                </c:pt>
                <c:pt idx="19">
                  <c:v>99年5月</c:v>
                </c:pt>
                <c:pt idx="20">
                  <c:v>99年6月</c:v>
                </c:pt>
                <c:pt idx="21">
                  <c:v>99年7月</c:v>
                </c:pt>
                <c:pt idx="22">
                  <c:v>99年8月</c:v>
                </c:pt>
                <c:pt idx="23">
                  <c:v>99年9月</c:v>
                </c:pt>
                <c:pt idx="24">
                  <c:v>99年10月</c:v>
                </c:pt>
                <c:pt idx="25">
                  <c:v>99年11月</c:v>
                </c:pt>
                <c:pt idx="26">
                  <c:v>99年12月</c:v>
                </c:pt>
                <c:pt idx="27">
                  <c:v>100年1月</c:v>
                </c:pt>
                <c:pt idx="28">
                  <c:v>100年2月</c:v>
                </c:pt>
                <c:pt idx="29">
                  <c:v>100年3月</c:v>
                </c:pt>
                <c:pt idx="30">
                  <c:v>100年4月</c:v>
                </c:pt>
                <c:pt idx="31">
                  <c:v>100年5月</c:v>
                </c:pt>
                <c:pt idx="32">
                  <c:v>100年6月</c:v>
                </c:pt>
                <c:pt idx="33">
                  <c:v>100年7月</c:v>
                </c:pt>
                <c:pt idx="34">
                  <c:v>100年8月</c:v>
                </c:pt>
                <c:pt idx="35">
                  <c:v>100年9月</c:v>
                </c:pt>
                <c:pt idx="36">
                  <c:v>100年10月</c:v>
                </c:pt>
                <c:pt idx="37">
                  <c:v>100年11月</c:v>
                </c:pt>
                <c:pt idx="38">
                  <c:v>100年12月</c:v>
                </c:pt>
                <c:pt idx="39">
                  <c:v>101年1月</c:v>
                </c:pt>
                <c:pt idx="40">
                  <c:v>101年2月</c:v>
                </c:pt>
                <c:pt idx="41">
                  <c:v>101年3月</c:v>
                </c:pt>
                <c:pt idx="42">
                  <c:v>101年4月</c:v>
                </c:pt>
                <c:pt idx="43">
                  <c:v>101年5月</c:v>
                </c:pt>
                <c:pt idx="44">
                  <c:v>101年6月</c:v>
                </c:pt>
                <c:pt idx="45">
                  <c:v>101年7月</c:v>
                </c:pt>
                <c:pt idx="46">
                  <c:v>101年8月</c:v>
                </c:pt>
                <c:pt idx="47">
                  <c:v>101年9月</c:v>
                </c:pt>
                <c:pt idx="48">
                  <c:v>101年10月</c:v>
                </c:pt>
                <c:pt idx="49">
                  <c:v>101年11月</c:v>
                </c:pt>
                <c:pt idx="50">
                  <c:v>101年12月</c:v>
                </c:pt>
                <c:pt idx="51">
                  <c:v>102年1月</c:v>
                </c:pt>
                <c:pt idx="52">
                  <c:v>102年2月</c:v>
                </c:pt>
                <c:pt idx="53">
                  <c:v>102年3月</c:v>
                </c:pt>
                <c:pt idx="54">
                  <c:v>102年4月</c:v>
                </c:pt>
                <c:pt idx="55">
                  <c:v>102年5月</c:v>
                </c:pt>
                <c:pt idx="56">
                  <c:v>102年6月</c:v>
                </c:pt>
                <c:pt idx="57">
                  <c:v>102年7月</c:v>
                </c:pt>
                <c:pt idx="58">
                  <c:v>102年8月</c:v>
                </c:pt>
                <c:pt idx="59">
                  <c:v>102年9月</c:v>
                </c:pt>
                <c:pt idx="60">
                  <c:v>102年10月</c:v>
                </c:pt>
                <c:pt idx="61">
                  <c:v>102年11月</c:v>
                </c:pt>
                <c:pt idx="62">
                  <c:v>102年12月</c:v>
                </c:pt>
                <c:pt idx="63">
                  <c:v>103年1月</c:v>
                </c:pt>
                <c:pt idx="64">
                  <c:v>103年2月</c:v>
                </c:pt>
                <c:pt idx="65">
                  <c:v>103年3月</c:v>
                </c:pt>
                <c:pt idx="66">
                  <c:v>103年4月</c:v>
                </c:pt>
                <c:pt idx="67">
                  <c:v>103年5月</c:v>
                </c:pt>
                <c:pt idx="68">
                  <c:v>103年6月</c:v>
                </c:pt>
                <c:pt idx="69">
                  <c:v>103年7月</c:v>
                </c:pt>
                <c:pt idx="70">
                  <c:v>103年8月</c:v>
                </c:pt>
                <c:pt idx="71">
                  <c:v>103年9月</c:v>
                </c:pt>
                <c:pt idx="72">
                  <c:v>103年10月</c:v>
                </c:pt>
                <c:pt idx="73">
                  <c:v>103年11月</c:v>
                </c:pt>
                <c:pt idx="74">
                  <c:v>103年12月</c:v>
                </c:pt>
                <c:pt idx="75">
                  <c:v>104年1月</c:v>
                </c:pt>
                <c:pt idx="76">
                  <c:v>104年2月</c:v>
                </c:pt>
                <c:pt idx="77">
                  <c:v>104年3月</c:v>
                </c:pt>
                <c:pt idx="78">
                  <c:v>104年4月</c:v>
                </c:pt>
                <c:pt idx="79">
                  <c:v>104年5月</c:v>
                </c:pt>
                <c:pt idx="80">
                  <c:v>104年6月</c:v>
                </c:pt>
                <c:pt idx="81">
                  <c:v>104年7月</c:v>
                </c:pt>
                <c:pt idx="82">
                  <c:v>104年8月</c:v>
                </c:pt>
                <c:pt idx="83">
                  <c:v>104年9月</c:v>
                </c:pt>
                <c:pt idx="84">
                  <c:v>104年10月</c:v>
                </c:pt>
                <c:pt idx="85">
                  <c:v>104年11月</c:v>
                </c:pt>
                <c:pt idx="86">
                  <c:v>104年12月</c:v>
                </c:pt>
                <c:pt idx="87">
                  <c:v>105年1月</c:v>
                </c:pt>
                <c:pt idx="88">
                  <c:v>105年2月</c:v>
                </c:pt>
                <c:pt idx="89">
                  <c:v>105年3月</c:v>
                </c:pt>
                <c:pt idx="90">
                  <c:v>105年4月</c:v>
                </c:pt>
                <c:pt idx="91">
                  <c:v>105年5月</c:v>
                </c:pt>
                <c:pt idx="92">
                  <c:v>105年6月</c:v>
                </c:pt>
                <c:pt idx="93">
                  <c:v>105年7月</c:v>
                </c:pt>
                <c:pt idx="94">
                  <c:v>105年8月</c:v>
                </c:pt>
                <c:pt idx="95">
                  <c:v>105年9月</c:v>
                </c:pt>
                <c:pt idx="96">
                  <c:v>105年10月</c:v>
                </c:pt>
                <c:pt idx="97">
                  <c:v>105年11月</c:v>
                </c:pt>
                <c:pt idx="98">
                  <c:v>105年12月</c:v>
                </c:pt>
                <c:pt idx="99">
                  <c:v>106年1月</c:v>
                </c:pt>
                <c:pt idx="100">
                  <c:v>106年2月</c:v>
                </c:pt>
                <c:pt idx="101">
                  <c:v>106年3月</c:v>
                </c:pt>
                <c:pt idx="102">
                  <c:v>106年4月</c:v>
                </c:pt>
                <c:pt idx="103">
                  <c:v>106年5月</c:v>
                </c:pt>
                <c:pt idx="104">
                  <c:v>106年6月</c:v>
                </c:pt>
                <c:pt idx="105">
                  <c:v>106年7月</c:v>
                </c:pt>
                <c:pt idx="106">
                  <c:v>106年8月</c:v>
                </c:pt>
                <c:pt idx="107">
                  <c:v>106年9月</c:v>
                </c:pt>
              </c:strCache>
            </c:strRef>
          </c:cat>
          <c:val>
            <c:numRef>
              <c:f>Sheet1!$H$4:$H$111</c:f>
              <c:numCache>
                <c:formatCode>General</c:formatCode>
                <c:ptCount val="108"/>
                <c:pt idx="0">
                  <c:v>28</c:v>
                </c:pt>
                <c:pt idx="1">
                  <c:v>26</c:v>
                </c:pt>
                <c:pt idx="2">
                  <c:v>29</c:v>
                </c:pt>
                <c:pt idx="3">
                  <c:v>22</c:v>
                </c:pt>
                <c:pt idx="4">
                  <c:v>25</c:v>
                </c:pt>
                <c:pt idx="5">
                  <c:v>35</c:v>
                </c:pt>
                <c:pt idx="6">
                  <c:v>38</c:v>
                </c:pt>
                <c:pt idx="7">
                  <c:v>41</c:v>
                </c:pt>
                <c:pt idx="8">
                  <c:v>38</c:v>
                </c:pt>
                <c:pt idx="9">
                  <c:v>41</c:v>
                </c:pt>
                <c:pt idx="10">
                  <c:v>39</c:v>
                </c:pt>
                <c:pt idx="11">
                  <c:v>41</c:v>
                </c:pt>
                <c:pt idx="12">
                  <c:v>42</c:v>
                </c:pt>
                <c:pt idx="13">
                  <c:v>39</c:v>
                </c:pt>
                <c:pt idx="14">
                  <c:v>43</c:v>
                </c:pt>
                <c:pt idx="15">
                  <c:v>32</c:v>
                </c:pt>
                <c:pt idx="16">
                  <c:v>35</c:v>
                </c:pt>
                <c:pt idx="17">
                  <c:v>46</c:v>
                </c:pt>
                <c:pt idx="18">
                  <c:v>44</c:v>
                </c:pt>
                <c:pt idx="19">
                  <c:v>44</c:v>
                </c:pt>
                <c:pt idx="20">
                  <c:v>44</c:v>
                </c:pt>
                <c:pt idx="21">
                  <c:v>40</c:v>
                </c:pt>
                <c:pt idx="22">
                  <c:v>42</c:v>
                </c:pt>
                <c:pt idx="23">
                  <c:v>41</c:v>
                </c:pt>
                <c:pt idx="24">
                  <c:v>44</c:v>
                </c:pt>
                <c:pt idx="25">
                  <c:v>39</c:v>
                </c:pt>
                <c:pt idx="26">
                  <c:v>45</c:v>
                </c:pt>
                <c:pt idx="27">
                  <c:v>40</c:v>
                </c:pt>
                <c:pt idx="28">
                  <c:v>42</c:v>
                </c:pt>
                <c:pt idx="29">
                  <c:v>38</c:v>
                </c:pt>
                <c:pt idx="30">
                  <c:v>37</c:v>
                </c:pt>
                <c:pt idx="31">
                  <c:v>37</c:v>
                </c:pt>
                <c:pt idx="32">
                  <c:v>37</c:v>
                </c:pt>
                <c:pt idx="33">
                  <c:v>45</c:v>
                </c:pt>
                <c:pt idx="34">
                  <c:v>43</c:v>
                </c:pt>
                <c:pt idx="35">
                  <c:v>41</c:v>
                </c:pt>
                <c:pt idx="36">
                  <c:v>40</c:v>
                </c:pt>
                <c:pt idx="37">
                  <c:v>42</c:v>
                </c:pt>
                <c:pt idx="38">
                  <c:v>34</c:v>
                </c:pt>
                <c:pt idx="39">
                  <c:v>35</c:v>
                </c:pt>
                <c:pt idx="40">
                  <c:v>40</c:v>
                </c:pt>
                <c:pt idx="41">
                  <c:v>43</c:v>
                </c:pt>
                <c:pt idx="42">
                  <c:v>44</c:v>
                </c:pt>
                <c:pt idx="43">
                  <c:v>42</c:v>
                </c:pt>
                <c:pt idx="44">
                  <c:v>40</c:v>
                </c:pt>
                <c:pt idx="45">
                  <c:v>42</c:v>
                </c:pt>
                <c:pt idx="46">
                  <c:v>41</c:v>
                </c:pt>
                <c:pt idx="47">
                  <c:v>46</c:v>
                </c:pt>
                <c:pt idx="48">
                  <c:v>42</c:v>
                </c:pt>
                <c:pt idx="49">
                  <c:v>41</c:v>
                </c:pt>
                <c:pt idx="50">
                  <c:v>39</c:v>
                </c:pt>
                <c:pt idx="51">
                  <c:v>44</c:v>
                </c:pt>
                <c:pt idx="52">
                  <c:v>43</c:v>
                </c:pt>
                <c:pt idx="53">
                  <c:v>47</c:v>
                </c:pt>
                <c:pt idx="54">
                  <c:v>48</c:v>
                </c:pt>
                <c:pt idx="55">
                  <c:v>45</c:v>
                </c:pt>
                <c:pt idx="56">
                  <c:v>42</c:v>
                </c:pt>
                <c:pt idx="57">
                  <c:v>42</c:v>
                </c:pt>
                <c:pt idx="58">
                  <c:v>39</c:v>
                </c:pt>
                <c:pt idx="59">
                  <c:v>41</c:v>
                </c:pt>
                <c:pt idx="60">
                  <c:v>39</c:v>
                </c:pt>
                <c:pt idx="61">
                  <c:v>37</c:v>
                </c:pt>
                <c:pt idx="62">
                  <c:v>36</c:v>
                </c:pt>
                <c:pt idx="63">
                  <c:v>31.6</c:v>
                </c:pt>
                <c:pt idx="64">
                  <c:v>35.300000000000004</c:v>
                </c:pt>
                <c:pt idx="65">
                  <c:v>38.6</c:v>
                </c:pt>
                <c:pt idx="66">
                  <c:v>36.700000000000003</c:v>
                </c:pt>
                <c:pt idx="67">
                  <c:v>36.200000000000003</c:v>
                </c:pt>
                <c:pt idx="68">
                  <c:v>35.9</c:v>
                </c:pt>
                <c:pt idx="69">
                  <c:v>34</c:v>
                </c:pt>
                <c:pt idx="70">
                  <c:v>33.700000000000003</c:v>
                </c:pt>
                <c:pt idx="71">
                  <c:v>34.800000000000004</c:v>
                </c:pt>
                <c:pt idx="72">
                  <c:v>33.200000000000003</c:v>
                </c:pt>
                <c:pt idx="73">
                  <c:v>29.12</c:v>
                </c:pt>
                <c:pt idx="74">
                  <c:v>33.300000000000004</c:v>
                </c:pt>
                <c:pt idx="75">
                  <c:v>31.8</c:v>
                </c:pt>
                <c:pt idx="76">
                  <c:v>28.6</c:v>
                </c:pt>
                <c:pt idx="77">
                  <c:v>33.200000000000003</c:v>
                </c:pt>
                <c:pt idx="78">
                  <c:v>32.5</c:v>
                </c:pt>
                <c:pt idx="79">
                  <c:v>33.6</c:v>
                </c:pt>
                <c:pt idx="80">
                  <c:v>32.5</c:v>
                </c:pt>
                <c:pt idx="81">
                  <c:v>33.5</c:v>
                </c:pt>
                <c:pt idx="82">
                  <c:v>27.1</c:v>
                </c:pt>
                <c:pt idx="83">
                  <c:v>28.6</c:v>
                </c:pt>
                <c:pt idx="84">
                  <c:v>32</c:v>
                </c:pt>
                <c:pt idx="85">
                  <c:v>29.4</c:v>
                </c:pt>
                <c:pt idx="86">
                  <c:v>27.7</c:v>
                </c:pt>
                <c:pt idx="87">
                  <c:v>25.4</c:v>
                </c:pt>
                <c:pt idx="88">
                  <c:v>25.8</c:v>
                </c:pt>
                <c:pt idx="89">
                  <c:v>29</c:v>
                </c:pt>
                <c:pt idx="90">
                  <c:v>33.700000000000003</c:v>
                </c:pt>
                <c:pt idx="91">
                  <c:v>31.1</c:v>
                </c:pt>
                <c:pt idx="92">
                  <c:v>31.7</c:v>
                </c:pt>
                <c:pt idx="93">
                  <c:v>32.300000000000004</c:v>
                </c:pt>
                <c:pt idx="94">
                  <c:v>31.3</c:v>
                </c:pt>
                <c:pt idx="95">
                  <c:v>32.1</c:v>
                </c:pt>
                <c:pt idx="96">
                  <c:v>32.200000000000003</c:v>
                </c:pt>
                <c:pt idx="97">
                  <c:v>31.2</c:v>
                </c:pt>
                <c:pt idx="98">
                  <c:v>32.9</c:v>
                </c:pt>
                <c:pt idx="99">
                  <c:v>25.6</c:v>
                </c:pt>
                <c:pt idx="100">
                  <c:v>28.2</c:v>
                </c:pt>
                <c:pt idx="101">
                  <c:v>33.6</c:v>
                </c:pt>
                <c:pt idx="102">
                  <c:v>32.200000000000003</c:v>
                </c:pt>
                <c:pt idx="103">
                  <c:v>32.1</c:v>
                </c:pt>
                <c:pt idx="104">
                  <c:v>32.5</c:v>
                </c:pt>
                <c:pt idx="105">
                  <c:v>30.2</c:v>
                </c:pt>
                <c:pt idx="106">
                  <c:v>30.5</c:v>
                </c:pt>
                <c:pt idx="107">
                  <c:v>29.7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542208"/>
        <c:axId val="132647744"/>
      </c:lineChart>
      <c:catAx>
        <c:axId val="13654220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630" b="0" i="0" u="none" strike="noStrike" baseline="0">
                <a:solidFill>
                  <a:srgbClr val="000000"/>
                </a:solidFill>
                <a:latin typeface="標楷體"/>
                <a:ea typeface="標楷體"/>
                <a:cs typeface="標楷體"/>
              </a:defRPr>
            </a:pPr>
            <a:endParaRPr lang="zh-TW"/>
          </a:p>
        </c:txPr>
        <c:crossAx val="13264774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32647744"/>
        <c:scaling>
          <c:orientation val="minMax"/>
          <c:min val="10"/>
        </c:scaling>
        <c:delete val="0"/>
        <c:axPos val="l"/>
        <c:majorGridlines>
          <c:spPr>
            <a:ln w="3175">
              <a:solidFill>
                <a:srgbClr val="FF660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新細明體"/>
              </a:defRPr>
            </a:pPr>
            <a:endParaRPr lang="zh-TW"/>
          </a:p>
        </c:txPr>
        <c:crossAx val="136542208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0.30279</cdr:x>
      <cdr:y>0.12202</cdr:y>
    </cdr:from>
    <cdr:to>
      <cdr:x>0.49402</cdr:x>
      <cdr:y>0.40774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1447800" y="3905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/>
        </a:p>
      </cdr:txBody>
    </cdr:sp>
  </cdr:relSizeAnchor>
  <cdr:relSizeAnchor xmlns:cdr="http://schemas.openxmlformats.org/drawingml/2006/chartDrawing">
    <cdr:from>
      <cdr:x>0.14912</cdr:x>
      <cdr:y>0.01493</cdr:y>
    </cdr:from>
    <cdr:to>
      <cdr:x>0.95589</cdr:x>
      <cdr:y>0.08955</cdr:y>
    </cdr:to>
    <cdr:sp macro="" textlink="">
      <cdr:nvSpPr>
        <cdr:cNvPr id="3" name="文字方塊 2"/>
        <cdr:cNvSpPr txBox="1"/>
      </cdr:nvSpPr>
      <cdr:spPr>
        <a:xfrm xmlns:a="http://schemas.openxmlformats.org/drawingml/2006/main">
          <a:off x="1224136" y="72008"/>
          <a:ext cx="66227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1998-2015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zh-TW" altLang="en-US" sz="1800" b="1" dirty="0">
              <a:latin typeface="標楷體" pitchFamily="65" charset="-120"/>
              <a:ea typeface="標楷體" pitchFamily="65" charset="-120"/>
            </a:rPr>
            <a:t>最高</a:t>
          </a:r>
          <a:r>
            <a:rPr lang="en-US" altLang="zh-TW" sz="1800" b="1" dirty="0">
              <a:latin typeface="標楷體" pitchFamily="65" charset="-120"/>
              <a:ea typeface="標楷體" pitchFamily="65" charset="-120"/>
            </a:rPr>
            <a:t>5</a:t>
          </a:r>
          <a:r>
            <a:rPr lang="zh-TW" altLang="en-US" sz="1800" b="1" dirty="0">
              <a:latin typeface="標楷體" pitchFamily="65" charset="-120"/>
              <a:ea typeface="標楷體" pitchFamily="65" charset="-120"/>
            </a:rPr>
            <a:t>％與最低</a:t>
          </a:r>
          <a:r>
            <a:rPr lang="en-US" altLang="zh-TW" sz="1800" b="1" dirty="0">
              <a:latin typeface="標楷體" pitchFamily="65" charset="-120"/>
              <a:ea typeface="標楷體" pitchFamily="65" charset="-120"/>
            </a:rPr>
            <a:t>5</a:t>
          </a:r>
          <a:r>
            <a:rPr lang="zh-TW" altLang="en-US" sz="1800" b="1" dirty="0">
              <a:latin typeface="標楷體" pitchFamily="65" charset="-120"/>
              <a:ea typeface="標楷體" pitchFamily="65" charset="-120"/>
            </a:rPr>
            <a:t>％所得倍數變化趨勢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0.18433</cdr:x>
      <cdr:y>0.00228</cdr:y>
    </cdr:from>
    <cdr:to>
      <cdr:x>0.32366</cdr:x>
      <cdr:y>0.22096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1209675" y="95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TW" sz="1800" b="1">
              <a:latin typeface="標楷體" pitchFamily="65" charset="-120"/>
              <a:ea typeface="標楷體" pitchFamily="65" charset="-120"/>
            </a:rPr>
            <a:t>1999-2016</a:t>
          </a:r>
          <a:r>
            <a:rPr lang="zh-TW" altLang="en-US" sz="1800" b="1">
              <a:latin typeface="標楷體" pitchFamily="65" charset="-120"/>
              <a:ea typeface="標楷體" pitchFamily="65" charset="-120"/>
            </a:rPr>
            <a:t>年信義房屋最高與最低股價對照圖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0.27891</cdr:x>
      <cdr:y>0.66475</cdr:y>
    </cdr:from>
    <cdr:to>
      <cdr:x>0.43205</cdr:x>
      <cdr:y>0.71732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53865" y="2794429"/>
          <a:ext cx="961258" cy="2188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zh-TW" altLang="en-US" sz="1200" b="0" i="0" u="none" strike="noStrike" baseline="0">
              <a:solidFill>
                <a:srgbClr val="FF0000"/>
              </a:solidFill>
              <a:latin typeface="標楷體"/>
              <a:ea typeface="標楷體"/>
            </a:rPr>
            <a:t>長期趨勢線</a:t>
          </a:r>
        </a:p>
      </cdr:txBody>
    </cdr:sp>
  </cdr:relSizeAnchor>
  <cdr:relSizeAnchor xmlns:cdr="http://schemas.openxmlformats.org/drawingml/2006/chartDrawing">
    <cdr:from>
      <cdr:x>0.37719</cdr:x>
      <cdr:y>0.71205</cdr:y>
    </cdr:from>
    <cdr:to>
      <cdr:x>0.44737</cdr:x>
      <cdr:y>0.7878</cdr:y>
    </cdr:to>
    <cdr:sp macro="" textlink="">
      <cdr:nvSpPr>
        <cdr:cNvPr id="2050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096345" y="3384376"/>
          <a:ext cx="576063" cy="36004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FF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zh-TW" altLang="en-US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0.00885</cdr:x>
      <cdr:y>0.03081</cdr:y>
    </cdr:from>
    <cdr:to>
      <cdr:x>0.11504</cdr:x>
      <cdr:y>0.07295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009" y="157957"/>
          <a:ext cx="864095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zh-TW" altLang="en-US" sz="800" b="0" i="0" u="none" strike="noStrike" baseline="0">
              <a:solidFill>
                <a:srgbClr val="000000"/>
              </a:solidFill>
              <a:latin typeface="標楷體"/>
              <a:ea typeface="標楷體"/>
            </a:rPr>
            <a:t>單位：萬元</a:t>
          </a:r>
          <a:r>
            <a:rPr lang="en-US" altLang="zh-TW" sz="800" b="0" i="0" u="none" strike="noStrike" baseline="0">
              <a:solidFill>
                <a:srgbClr val="000000"/>
              </a:solidFill>
              <a:latin typeface="標楷體"/>
              <a:ea typeface="標楷體"/>
            </a:rPr>
            <a:t>/</a:t>
          </a:r>
          <a:r>
            <a:rPr lang="zh-TW" altLang="en-US" sz="800" b="0" i="0" u="none" strike="noStrike" baseline="0">
              <a:solidFill>
                <a:srgbClr val="000000"/>
              </a:solidFill>
              <a:latin typeface="標楷體"/>
              <a:ea typeface="標楷體"/>
            </a:rPr>
            <a:t>坪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0.20513</cdr:x>
      <cdr:y>0.09589</cdr:y>
    </cdr:from>
    <cdr:to>
      <cdr:x>0.22267</cdr:x>
      <cdr:y>0.80366</cdr:y>
    </cdr:to>
    <cdr:sp macro="" textlink="">
      <cdr:nvSpPr>
        <cdr:cNvPr id="2" name="矩形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28192" y="504056"/>
          <a:ext cx="147773" cy="3720431"/>
        </a:xfrm>
        <a:prstGeom xmlns:a="http://schemas.openxmlformats.org/drawingml/2006/main" prst="rect">
          <a:avLst/>
        </a:prstGeom>
        <a:solidFill xmlns:a="http://schemas.openxmlformats.org/drawingml/2006/main">
          <a:srgbClr val="FF3300">
            <a:alpha val="3137"/>
          </a:srgbClr>
        </a:solidFill>
        <a:ln xmlns:a="http://schemas.openxmlformats.org/drawingml/2006/main" w="19050" algn="ctr">
          <a:solidFill>
            <a:srgbClr val="FF3300"/>
          </a:solidFill>
          <a:prstDash val="sys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Arial"/>
              <a:ea typeface="新細明體"/>
            </a:defRPr>
          </a:lvl1pPr>
          <a:lvl2pPr marL="457200" indent="0">
            <a:defRPr sz="1100">
              <a:latin typeface="Arial"/>
              <a:ea typeface="新細明體"/>
            </a:defRPr>
          </a:lvl2pPr>
          <a:lvl3pPr marL="914400" indent="0">
            <a:defRPr sz="1100">
              <a:latin typeface="Arial"/>
              <a:ea typeface="新細明體"/>
            </a:defRPr>
          </a:lvl3pPr>
          <a:lvl4pPr marL="1371600" indent="0">
            <a:defRPr sz="1100">
              <a:latin typeface="Arial"/>
              <a:ea typeface="新細明體"/>
            </a:defRPr>
          </a:lvl4pPr>
          <a:lvl5pPr marL="1828800" indent="0">
            <a:defRPr sz="1100">
              <a:latin typeface="Arial"/>
              <a:ea typeface="新細明體"/>
            </a:defRPr>
          </a:lvl5pPr>
          <a:lvl6pPr marL="2286000" indent="0">
            <a:defRPr sz="1100">
              <a:latin typeface="Arial"/>
              <a:ea typeface="新細明體"/>
            </a:defRPr>
          </a:lvl6pPr>
          <a:lvl7pPr marL="2743200" indent="0">
            <a:defRPr sz="1100">
              <a:latin typeface="Arial"/>
              <a:ea typeface="新細明體"/>
            </a:defRPr>
          </a:lvl7pPr>
          <a:lvl8pPr marL="3200400" indent="0">
            <a:defRPr sz="1100">
              <a:latin typeface="Arial"/>
              <a:ea typeface="新細明體"/>
            </a:defRPr>
          </a:lvl8pPr>
          <a:lvl9pPr marL="3657600" indent="0">
            <a:defRPr sz="1100">
              <a:latin typeface="Arial"/>
              <a:ea typeface="新細明體"/>
            </a:defRPr>
          </a:lvl9pPr>
        </a:lstStyle>
        <a:p xmlns:a="http://schemas.openxmlformats.org/drawingml/2006/main">
          <a:endParaRPr lang="zh-TW" altLang="en-US"/>
        </a:p>
      </cdr:txBody>
    </cdr:sp>
  </cdr:relSizeAnchor>
  <cdr:relSizeAnchor xmlns:cdr="http://schemas.openxmlformats.org/drawingml/2006/chartDrawing">
    <cdr:from>
      <cdr:x>0.2906</cdr:x>
      <cdr:y>0.09589</cdr:y>
    </cdr:from>
    <cdr:to>
      <cdr:x>0.33423</cdr:x>
      <cdr:y>0.81735</cdr:y>
    </cdr:to>
    <cdr:sp macro="" textlink="">
      <cdr:nvSpPr>
        <cdr:cNvPr id="3" name="矩形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48272" y="504056"/>
          <a:ext cx="367584" cy="3792422"/>
        </a:xfrm>
        <a:prstGeom xmlns:a="http://schemas.openxmlformats.org/drawingml/2006/main" prst="rect">
          <a:avLst/>
        </a:prstGeom>
        <a:solidFill xmlns:a="http://schemas.openxmlformats.org/drawingml/2006/main">
          <a:srgbClr val="FF3300">
            <a:alpha val="3137"/>
          </a:srgbClr>
        </a:solidFill>
        <a:ln xmlns:a="http://schemas.openxmlformats.org/drawingml/2006/main" w="19050" algn="ctr">
          <a:solidFill>
            <a:srgbClr val="FF3300"/>
          </a:solidFill>
          <a:prstDash val="sys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Arial"/>
              <a:ea typeface="新細明體"/>
            </a:defRPr>
          </a:lvl1pPr>
          <a:lvl2pPr marL="457200" indent="0">
            <a:defRPr sz="1100">
              <a:latin typeface="Arial"/>
              <a:ea typeface="新細明體"/>
            </a:defRPr>
          </a:lvl2pPr>
          <a:lvl3pPr marL="914400" indent="0">
            <a:defRPr sz="1100">
              <a:latin typeface="Arial"/>
              <a:ea typeface="新細明體"/>
            </a:defRPr>
          </a:lvl3pPr>
          <a:lvl4pPr marL="1371600" indent="0">
            <a:defRPr sz="1100">
              <a:latin typeface="Arial"/>
              <a:ea typeface="新細明體"/>
            </a:defRPr>
          </a:lvl4pPr>
          <a:lvl5pPr marL="1828800" indent="0">
            <a:defRPr sz="1100">
              <a:latin typeface="Arial"/>
              <a:ea typeface="新細明體"/>
            </a:defRPr>
          </a:lvl5pPr>
          <a:lvl6pPr marL="2286000" indent="0">
            <a:defRPr sz="1100">
              <a:latin typeface="Arial"/>
              <a:ea typeface="新細明體"/>
            </a:defRPr>
          </a:lvl6pPr>
          <a:lvl7pPr marL="2743200" indent="0">
            <a:defRPr sz="1100">
              <a:latin typeface="Arial"/>
              <a:ea typeface="新細明體"/>
            </a:defRPr>
          </a:lvl7pPr>
          <a:lvl8pPr marL="3200400" indent="0">
            <a:defRPr sz="1100">
              <a:latin typeface="Arial"/>
              <a:ea typeface="新細明體"/>
            </a:defRPr>
          </a:lvl8pPr>
          <a:lvl9pPr marL="3657600" indent="0">
            <a:defRPr sz="1100">
              <a:latin typeface="Arial"/>
              <a:ea typeface="新細明體"/>
            </a:defRPr>
          </a:lvl9pPr>
        </a:lstStyle>
        <a:p xmlns:a="http://schemas.openxmlformats.org/drawingml/2006/main">
          <a:endParaRPr lang="zh-TW" altLang="en-US"/>
        </a:p>
      </cdr:txBody>
    </cdr:sp>
  </cdr:relSizeAnchor>
  <cdr:relSizeAnchor xmlns:cdr="http://schemas.openxmlformats.org/drawingml/2006/chartDrawing">
    <cdr:from>
      <cdr:x>0.45299</cdr:x>
      <cdr:y>0.09589</cdr:y>
    </cdr:from>
    <cdr:to>
      <cdr:x>0.49663</cdr:x>
      <cdr:y>0.81735</cdr:y>
    </cdr:to>
    <cdr:sp macro="" textlink="">
      <cdr:nvSpPr>
        <cdr:cNvPr id="4" name="矩形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16424" y="504056"/>
          <a:ext cx="367668" cy="3792422"/>
        </a:xfrm>
        <a:prstGeom xmlns:a="http://schemas.openxmlformats.org/drawingml/2006/main" prst="rect">
          <a:avLst/>
        </a:prstGeom>
        <a:solidFill xmlns:a="http://schemas.openxmlformats.org/drawingml/2006/main">
          <a:srgbClr val="FF3300">
            <a:alpha val="3137"/>
          </a:srgbClr>
        </a:solidFill>
        <a:ln xmlns:a="http://schemas.openxmlformats.org/drawingml/2006/main" w="19050" algn="ctr">
          <a:solidFill>
            <a:srgbClr val="FF3300"/>
          </a:solidFill>
          <a:prstDash val="sys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Arial"/>
              <a:ea typeface="新細明體"/>
            </a:defRPr>
          </a:lvl1pPr>
          <a:lvl2pPr marL="457200" indent="0">
            <a:defRPr sz="1100">
              <a:latin typeface="Arial"/>
              <a:ea typeface="新細明體"/>
            </a:defRPr>
          </a:lvl2pPr>
          <a:lvl3pPr marL="914400" indent="0">
            <a:defRPr sz="1100">
              <a:latin typeface="Arial"/>
              <a:ea typeface="新細明體"/>
            </a:defRPr>
          </a:lvl3pPr>
          <a:lvl4pPr marL="1371600" indent="0">
            <a:defRPr sz="1100">
              <a:latin typeface="Arial"/>
              <a:ea typeface="新細明體"/>
            </a:defRPr>
          </a:lvl4pPr>
          <a:lvl5pPr marL="1828800" indent="0">
            <a:defRPr sz="1100">
              <a:latin typeface="Arial"/>
              <a:ea typeface="新細明體"/>
            </a:defRPr>
          </a:lvl5pPr>
          <a:lvl6pPr marL="2286000" indent="0">
            <a:defRPr sz="1100">
              <a:latin typeface="Arial"/>
              <a:ea typeface="新細明體"/>
            </a:defRPr>
          </a:lvl6pPr>
          <a:lvl7pPr marL="2743200" indent="0">
            <a:defRPr sz="1100">
              <a:latin typeface="Arial"/>
              <a:ea typeface="新細明體"/>
            </a:defRPr>
          </a:lvl7pPr>
          <a:lvl8pPr marL="3200400" indent="0">
            <a:defRPr sz="1100">
              <a:latin typeface="Arial"/>
              <a:ea typeface="新細明體"/>
            </a:defRPr>
          </a:lvl8pPr>
          <a:lvl9pPr marL="3657600" indent="0">
            <a:defRPr sz="1100">
              <a:latin typeface="Arial"/>
              <a:ea typeface="新細明體"/>
            </a:defRPr>
          </a:lvl9pPr>
        </a:lstStyle>
        <a:p xmlns:a="http://schemas.openxmlformats.org/drawingml/2006/main">
          <a:endParaRPr lang="zh-TW" altLang="en-US"/>
        </a:p>
      </cdr:txBody>
    </cdr:sp>
  </cdr:relSizeAnchor>
  <cdr:relSizeAnchor xmlns:cdr="http://schemas.openxmlformats.org/drawingml/2006/chartDrawing">
    <cdr:from>
      <cdr:x>0.74561</cdr:x>
      <cdr:y>0.09589</cdr:y>
    </cdr:from>
    <cdr:to>
      <cdr:x>0.94736</cdr:x>
      <cdr:y>0.81735</cdr:y>
    </cdr:to>
    <cdr:sp macro="" textlink="">
      <cdr:nvSpPr>
        <cdr:cNvPr id="5" name="矩形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281751" y="504056"/>
          <a:ext cx="1699709" cy="3792422"/>
        </a:xfrm>
        <a:prstGeom xmlns:a="http://schemas.openxmlformats.org/drawingml/2006/main" prst="rect">
          <a:avLst/>
        </a:prstGeom>
        <a:solidFill xmlns:a="http://schemas.openxmlformats.org/drawingml/2006/main">
          <a:srgbClr val="FF3300">
            <a:alpha val="3137"/>
          </a:srgbClr>
        </a:solidFill>
        <a:ln xmlns:a="http://schemas.openxmlformats.org/drawingml/2006/main" w="19050" algn="ctr">
          <a:solidFill>
            <a:srgbClr val="FF3300"/>
          </a:solidFill>
          <a:prstDash val="sys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Arial"/>
              <a:ea typeface="新細明體"/>
            </a:defRPr>
          </a:lvl1pPr>
          <a:lvl2pPr marL="457200" indent="0">
            <a:defRPr sz="1100">
              <a:latin typeface="Arial"/>
              <a:ea typeface="新細明體"/>
            </a:defRPr>
          </a:lvl2pPr>
          <a:lvl3pPr marL="914400" indent="0">
            <a:defRPr sz="1100">
              <a:latin typeface="Arial"/>
              <a:ea typeface="新細明體"/>
            </a:defRPr>
          </a:lvl3pPr>
          <a:lvl4pPr marL="1371600" indent="0">
            <a:defRPr sz="1100">
              <a:latin typeface="Arial"/>
              <a:ea typeface="新細明體"/>
            </a:defRPr>
          </a:lvl4pPr>
          <a:lvl5pPr marL="1828800" indent="0">
            <a:defRPr sz="1100">
              <a:latin typeface="Arial"/>
              <a:ea typeface="新細明體"/>
            </a:defRPr>
          </a:lvl5pPr>
          <a:lvl6pPr marL="2286000" indent="0">
            <a:defRPr sz="1100">
              <a:latin typeface="Arial"/>
              <a:ea typeface="新細明體"/>
            </a:defRPr>
          </a:lvl6pPr>
          <a:lvl7pPr marL="2743200" indent="0">
            <a:defRPr sz="1100">
              <a:latin typeface="Arial"/>
              <a:ea typeface="新細明體"/>
            </a:defRPr>
          </a:lvl7pPr>
          <a:lvl8pPr marL="3200400" indent="0">
            <a:defRPr sz="1100">
              <a:latin typeface="Arial"/>
              <a:ea typeface="新細明體"/>
            </a:defRPr>
          </a:lvl8pPr>
          <a:lvl9pPr marL="3657600" indent="0">
            <a:defRPr sz="1100">
              <a:latin typeface="Arial"/>
              <a:ea typeface="新細明體"/>
            </a:defRPr>
          </a:lvl9pPr>
        </a:lstStyle>
        <a:p xmlns:a="http://schemas.openxmlformats.org/drawingml/2006/main">
          <a:endParaRPr lang="zh-TW" altLang="en-US"/>
        </a:p>
      </cdr:txBody>
    </cdr:sp>
  </cdr:relSizeAnchor>
  <cdr:relSizeAnchor xmlns:cdr="http://schemas.openxmlformats.org/drawingml/2006/chartDrawing">
    <cdr:from>
      <cdr:x>0.06838</cdr:x>
      <cdr:y>0.93151</cdr:y>
    </cdr:from>
    <cdr:to>
      <cdr:x>0.97368</cdr:x>
      <cdr:y>0.9439</cdr:y>
    </cdr:to>
    <cdr:sp macro="" textlink="">
      <cdr:nvSpPr>
        <cdr:cNvPr id="6" name="向右箭號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6064" y="4896543"/>
          <a:ext cx="7627105" cy="65137"/>
        </a:xfrm>
        <a:prstGeom xmlns:a="http://schemas.openxmlformats.org/drawingml/2006/main" prst="rightArrow">
          <a:avLst>
            <a:gd name="adj1" fmla="val 50000"/>
            <a:gd name="adj2" fmla="val 33805"/>
          </a:avLst>
        </a:prstGeom>
        <a:solidFill xmlns:a="http://schemas.openxmlformats.org/drawingml/2006/main">
          <a:srgbClr val="CC9900"/>
        </a:solidFill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Arial"/>
              <a:ea typeface="新細明體"/>
            </a:defRPr>
          </a:lvl1pPr>
          <a:lvl2pPr marL="457200" indent="0">
            <a:defRPr sz="1100">
              <a:latin typeface="Arial"/>
              <a:ea typeface="新細明體"/>
            </a:defRPr>
          </a:lvl2pPr>
          <a:lvl3pPr marL="914400" indent="0">
            <a:defRPr sz="1100">
              <a:latin typeface="Arial"/>
              <a:ea typeface="新細明體"/>
            </a:defRPr>
          </a:lvl3pPr>
          <a:lvl4pPr marL="1371600" indent="0">
            <a:defRPr sz="1100">
              <a:latin typeface="Arial"/>
              <a:ea typeface="新細明體"/>
            </a:defRPr>
          </a:lvl4pPr>
          <a:lvl5pPr marL="1828800" indent="0">
            <a:defRPr sz="1100">
              <a:latin typeface="Arial"/>
              <a:ea typeface="新細明體"/>
            </a:defRPr>
          </a:lvl5pPr>
          <a:lvl6pPr marL="2286000" indent="0">
            <a:defRPr sz="1100">
              <a:latin typeface="Arial"/>
              <a:ea typeface="新細明體"/>
            </a:defRPr>
          </a:lvl6pPr>
          <a:lvl7pPr marL="2743200" indent="0">
            <a:defRPr sz="1100">
              <a:latin typeface="Arial"/>
              <a:ea typeface="新細明體"/>
            </a:defRPr>
          </a:lvl7pPr>
          <a:lvl8pPr marL="3200400" indent="0">
            <a:defRPr sz="1100">
              <a:latin typeface="Arial"/>
              <a:ea typeface="新細明體"/>
            </a:defRPr>
          </a:lvl8pPr>
          <a:lvl9pPr marL="3657600" indent="0">
            <a:defRPr sz="1100">
              <a:latin typeface="Arial"/>
              <a:ea typeface="新細明體"/>
            </a:defRPr>
          </a:lvl9pPr>
        </a:lstStyle>
        <a:p xmlns:a="http://schemas.openxmlformats.org/drawingml/2006/main">
          <a:endParaRPr lang="zh-TW" altLang="en-US"/>
        </a:p>
      </cdr:txBody>
    </cdr:sp>
  </cdr:relSizeAnchor>
  <cdr:relSizeAnchor xmlns:cdr="http://schemas.openxmlformats.org/drawingml/2006/chartDrawing">
    <cdr:from>
      <cdr:x>0.20513</cdr:x>
      <cdr:y>0.87671</cdr:y>
    </cdr:from>
    <cdr:to>
      <cdr:x>0.20513</cdr:x>
      <cdr:y>0.96147</cdr:y>
    </cdr:to>
    <cdr:cxnSp macro="">
      <cdr:nvCxnSpPr>
        <cdr:cNvPr id="8" name="直線接點 7"/>
        <cdr:cNvCxnSpPr>
          <a:cxnSpLocks xmlns:a="http://schemas.openxmlformats.org/drawingml/2006/main" noChangeShapeType="1"/>
        </cdr:cNvCxnSpPr>
      </cdr:nvCxnSpPr>
      <cdr:spPr bwMode="auto">
        <a:xfrm xmlns:a="http://schemas.openxmlformats.org/drawingml/2006/main" flipH="1">
          <a:off x="1728192" y="4608512"/>
          <a:ext cx="0" cy="44555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</cdr:cxnSp>
  </cdr:relSizeAnchor>
  <cdr:relSizeAnchor xmlns:cdr="http://schemas.openxmlformats.org/drawingml/2006/chartDrawing">
    <cdr:from>
      <cdr:x>0.22222</cdr:x>
      <cdr:y>0.87671</cdr:y>
    </cdr:from>
    <cdr:to>
      <cdr:x>0.22222</cdr:x>
      <cdr:y>0.96147</cdr:y>
    </cdr:to>
    <cdr:cxnSp macro="">
      <cdr:nvCxnSpPr>
        <cdr:cNvPr id="9" name="直線接點 8"/>
        <cdr:cNvCxnSpPr>
          <a:cxnSpLocks xmlns:a="http://schemas.openxmlformats.org/drawingml/2006/main" noChangeShapeType="1"/>
        </cdr:cNvCxnSpPr>
      </cdr:nvCxnSpPr>
      <cdr:spPr bwMode="auto">
        <a:xfrm xmlns:a="http://schemas.openxmlformats.org/drawingml/2006/main" flipH="1">
          <a:off x="1872208" y="4608512"/>
          <a:ext cx="0" cy="44555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</cdr:cxnSp>
  </cdr:relSizeAnchor>
  <cdr:relSizeAnchor xmlns:cdr="http://schemas.openxmlformats.org/drawingml/2006/chartDrawing">
    <cdr:from>
      <cdr:x>0.2906</cdr:x>
      <cdr:y>0.87671</cdr:y>
    </cdr:from>
    <cdr:to>
      <cdr:x>0.2906</cdr:x>
      <cdr:y>0.96147</cdr:y>
    </cdr:to>
    <cdr:cxnSp macro="">
      <cdr:nvCxnSpPr>
        <cdr:cNvPr id="10" name="直線接點 9"/>
        <cdr:cNvCxnSpPr>
          <a:cxnSpLocks xmlns:a="http://schemas.openxmlformats.org/drawingml/2006/main" noChangeShapeType="1"/>
        </cdr:cNvCxnSpPr>
      </cdr:nvCxnSpPr>
      <cdr:spPr bwMode="auto">
        <a:xfrm xmlns:a="http://schemas.openxmlformats.org/drawingml/2006/main" flipH="1">
          <a:off x="2448272" y="4608512"/>
          <a:ext cx="0" cy="44555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</cdr:cxnSp>
  </cdr:relSizeAnchor>
  <cdr:relSizeAnchor xmlns:cdr="http://schemas.openxmlformats.org/drawingml/2006/chartDrawing">
    <cdr:from>
      <cdr:x>0.33333</cdr:x>
      <cdr:y>0.87671</cdr:y>
    </cdr:from>
    <cdr:to>
      <cdr:x>0.33333</cdr:x>
      <cdr:y>0.96147</cdr:y>
    </cdr:to>
    <cdr:cxnSp macro="">
      <cdr:nvCxnSpPr>
        <cdr:cNvPr id="12" name="直線接點 11"/>
        <cdr:cNvCxnSpPr>
          <a:cxnSpLocks xmlns:a="http://schemas.openxmlformats.org/drawingml/2006/main" noChangeShapeType="1"/>
        </cdr:cNvCxnSpPr>
      </cdr:nvCxnSpPr>
      <cdr:spPr bwMode="auto">
        <a:xfrm xmlns:a="http://schemas.openxmlformats.org/drawingml/2006/main" flipH="1">
          <a:off x="2808312" y="4608512"/>
          <a:ext cx="0" cy="44555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</cdr:cxnSp>
  </cdr:relSizeAnchor>
  <cdr:relSizeAnchor xmlns:cdr="http://schemas.openxmlformats.org/drawingml/2006/chartDrawing">
    <cdr:from>
      <cdr:x>0.45299</cdr:x>
      <cdr:y>0.87671</cdr:y>
    </cdr:from>
    <cdr:to>
      <cdr:x>0.45299</cdr:x>
      <cdr:y>0.96147</cdr:y>
    </cdr:to>
    <cdr:cxnSp macro="">
      <cdr:nvCxnSpPr>
        <cdr:cNvPr id="13" name="直線接點 12"/>
        <cdr:cNvCxnSpPr>
          <a:cxnSpLocks xmlns:a="http://schemas.openxmlformats.org/drawingml/2006/main" noChangeShapeType="1"/>
        </cdr:cNvCxnSpPr>
      </cdr:nvCxnSpPr>
      <cdr:spPr bwMode="auto">
        <a:xfrm xmlns:a="http://schemas.openxmlformats.org/drawingml/2006/main" flipH="1">
          <a:off x="3816424" y="4608512"/>
          <a:ext cx="0" cy="44555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</cdr:cxnSp>
  </cdr:relSizeAnchor>
  <cdr:relSizeAnchor xmlns:cdr="http://schemas.openxmlformats.org/drawingml/2006/chartDrawing">
    <cdr:from>
      <cdr:x>0.49573</cdr:x>
      <cdr:y>0.87671</cdr:y>
    </cdr:from>
    <cdr:to>
      <cdr:x>0.49573</cdr:x>
      <cdr:y>0.96147</cdr:y>
    </cdr:to>
    <cdr:cxnSp macro="">
      <cdr:nvCxnSpPr>
        <cdr:cNvPr id="14" name="直線接點 13"/>
        <cdr:cNvCxnSpPr>
          <a:cxnSpLocks xmlns:a="http://schemas.openxmlformats.org/drawingml/2006/main" noChangeShapeType="1"/>
        </cdr:cNvCxnSpPr>
      </cdr:nvCxnSpPr>
      <cdr:spPr bwMode="auto">
        <a:xfrm xmlns:a="http://schemas.openxmlformats.org/drawingml/2006/main" flipH="1">
          <a:off x="4176464" y="4608512"/>
          <a:ext cx="0" cy="44555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</cdr:cxnSp>
  </cdr:relSizeAnchor>
  <cdr:relSizeAnchor xmlns:cdr="http://schemas.openxmlformats.org/drawingml/2006/chartDrawing">
    <cdr:from>
      <cdr:x>0.74561</cdr:x>
      <cdr:y>0.88889</cdr:y>
    </cdr:from>
    <cdr:to>
      <cdr:x>0.74561</cdr:x>
      <cdr:y>0.97365</cdr:y>
    </cdr:to>
    <cdr:cxnSp macro="">
      <cdr:nvCxnSpPr>
        <cdr:cNvPr id="15" name="直線接點 14"/>
        <cdr:cNvCxnSpPr>
          <a:cxnSpLocks xmlns:a="http://schemas.openxmlformats.org/drawingml/2006/main" noChangeShapeType="1"/>
        </cdr:cNvCxnSpPr>
      </cdr:nvCxnSpPr>
      <cdr:spPr bwMode="auto">
        <a:xfrm xmlns:a="http://schemas.openxmlformats.org/drawingml/2006/main" flipH="1">
          <a:off x="6120680" y="4608512"/>
          <a:ext cx="0" cy="43945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</cdr:cxnSp>
  </cdr:relSizeAnchor>
  <cdr:relSizeAnchor xmlns:cdr="http://schemas.openxmlformats.org/drawingml/2006/chartDrawing">
    <cdr:from>
      <cdr:x>0.06838</cdr:x>
      <cdr:y>0.89041</cdr:y>
    </cdr:from>
    <cdr:to>
      <cdr:x>0.06838</cdr:x>
      <cdr:y>0.97517</cdr:y>
    </cdr:to>
    <cdr:cxnSp macro="">
      <cdr:nvCxnSpPr>
        <cdr:cNvPr id="17" name="直線接點 16"/>
        <cdr:cNvCxnSpPr>
          <a:cxnSpLocks xmlns:a="http://schemas.openxmlformats.org/drawingml/2006/main" noChangeShapeType="1"/>
        </cdr:cNvCxnSpPr>
      </cdr:nvCxnSpPr>
      <cdr:spPr bwMode="auto">
        <a:xfrm xmlns:a="http://schemas.openxmlformats.org/drawingml/2006/main" flipH="1">
          <a:off x="576064" y="4680520"/>
          <a:ext cx="0" cy="44555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</cdr:cxnSp>
  </cdr:relSizeAnchor>
  <cdr:relSizeAnchor xmlns:cdr="http://schemas.openxmlformats.org/drawingml/2006/chartDrawing">
    <cdr:from>
      <cdr:x>0.94737</cdr:x>
      <cdr:y>0.88889</cdr:y>
    </cdr:from>
    <cdr:to>
      <cdr:x>0.94737</cdr:x>
      <cdr:y>0.97365</cdr:y>
    </cdr:to>
    <cdr:cxnSp macro="">
      <cdr:nvCxnSpPr>
        <cdr:cNvPr id="18" name="直線接點 17"/>
        <cdr:cNvCxnSpPr>
          <a:cxnSpLocks xmlns:a="http://schemas.openxmlformats.org/drawingml/2006/main" noChangeShapeType="1"/>
        </cdr:cNvCxnSpPr>
      </cdr:nvCxnSpPr>
      <cdr:spPr bwMode="auto">
        <a:xfrm xmlns:a="http://schemas.openxmlformats.org/drawingml/2006/main" flipH="1">
          <a:off x="7776864" y="4608512"/>
          <a:ext cx="0" cy="43945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</cdr:cxnSp>
  </cdr:relSizeAnchor>
  <cdr:relSizeAnchor xmlns:cdr="http://schemas.openxmlformats.org/drawingml/2006/chartDrawing">
    <cdr:from>
      <cdr:x>0.09402</cdr:x>
      <cdr:y>0.87671</cdr:y>
    </cdr:from>
    <cdr:to>
      <cdr:x>0.19658</cdr:x>
      <cdr:y>0.92355</cdr:y>
    </cdr:to>
    <cdr:sp macro="" textlink="">
      <cdr:nvSpPr>
        <cdr:cNvPr id="19" name="文字方塊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2088" y="4608513"/>
          <a:ext cx="864097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Arial"/>
              <a:ea typeface="新細明體"/>
            </a:defRPr>
          </a:lvl1pPr>
          <a:lvl2pPr marL="457200" indent="0">
            <a:defRPr sz="1100">
              <a:latin typeface="Arial"/>
              <a:ea typeface="新細明體"/>
            </a:defRPr>
          </a:lvl2pPr>
          <a:lvl3pPr marL="914400" indent="0">
            <a:defRPr sz="1100">
              <a:latin typeface="Arial"/>
              <a:ea typeface="新細明體"/>
            </a:defRPr>
          </a:lvl3pPr>
          <a:lvl4pPr marL="1371600" indent="0">
            <a:defRPr sz="1100">
              <a:latin typeface="Arial"/>
              <a:ea typeface="新細明體"/>
            </a:defRPr>
          </a:lvl4pPr>
          <a:lvl5pPr marL="1828800" indent="0">
            <a:defRPr sz="1100">
              <a:latin typeface="Arial"/>
              <a:ea typeface="新細明體"/>
            </a:defRPr>
          </a:lvl5pPr>
          <a:lvl6pPr marL="2286000" indent="0">
            <a:defRPr sz="1100">
              <a:latin typeface="Arial"/>
              <a:ea typeface="新細明體"/>
            </a:defRPr>
          </a:lvl6pPr>
          <a:lvl7pPr marL="2743200" indent="0">
            <a:defRPr sz="1100">
              <a:latin typeface="Arial"/>
              <a:ea typeface="新細明體"/>
            </a:defRPr>
          </a:lvl7pPr>
          <a:lvl8pPr marL="3200400" indent="0">
            <a:defRPr sz="1100">
              <a:latin typeface="Arial"/>
              <a:ea typeface="新細明體"/>
            </a:defRPr>
          </a:lvl8pPr>
          <a:lvl9pPr marL="3657600" indent="0">
            <a:defRPr sz="1100">
              <a:latin typeface="Arial"/>
              <a:ea typeface="新細明體"/>
            </a:defRPr>
          </a:lvl9pPr>
        </a:lstStyle>
        <a:p xmlns:a="http://schemas.openxmlformats.org/drawingml/2006/main">
          <a:r>
            <a:rPr lang="en-US" altLang="zh-TW" sz="1000" dirty="0" smtClean="0"/>
            <a:t>1966~1972</a:t>
          </a:r>
          <a:endParaRPr lang="zh-TW" altLang="en-US" sz="1000" dirty="0"/>
        </a:p>
      </cdr:txBody>
    </cdr:sp>
  </cdr:relSizeAnchor>
  <cdr:relSizeAnchor xmlns:cdr="http://schemas.openxmlformats.org/drawingml/2006/chartDrawing">
    <cdr:from>
      <cdr:x>0.18421</cdr:x>
      <cdr:y>0.95833</cdr:y>
    </cdr:from>
    <cdr:to>
      <cdr:x>0.27192</cdr:x>
      <cdr:y>0.99824</cdr:y>
    </cdr:to>
    <cdr:sp macro="" textlink="">
      <cdr:nvSpPr>
        <cdr:cNvPr id="20" name="文字方塊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12168" y="4968552"/>
          <a:ext cx="720033" cy="2068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Arial"/>
              <a:ea typeface="新細明體"/>
            </a:defRPr>
          </a:lvl1pPr>
          <a:lvl2pPr marL="457200" indent="0">
            <a:defRPr sz="1100">
              <a:latin typeface="Arial"/>
              <a:ea typeface="新細明體"/>
            </a:defRPr>
          </a:lvl2pPr>
          <a:lvl3pPr marL="914400" indent="0">
            <a:defRPr sz="1100">
              <a:latin typeface="Arial"/>
              <a:ea typeface="新細明體"/>
            </a:defRPr>
          </a:lvl3pPr>
          <a:lvl4pPr marL="1371600" indent="0">
            <a:defRPr sz="1100">
              <a:latin typeface="Arial"/>
              <a:ea typeface="新細明體"/>
            </a:defRPr>
          </a:lvl4pPr>
          <a:lvl5pPr marL="1828800" indent="0">
            <a:defRPr sz="1100">
              <a:latin typeface="Arial"/>
              <a:ea typeface="新細明體"/>
            </a:defRPr>
          </a:lvl5pPr>
          <a:lvl6pPr marL="2286000" indent="0">
            <a:defRPr sz="1100">
              <a:latin typeface="Arial"/>
              <a:ea typeface="新細明體"/>
            </a:defRPr>
          </a:lvl6pPr>
          <a:lvl7pPr marL="2743200" indent="0">
            <a:defRPr sz="1100">
              <a:latin typeface="Arial"/>
              <a:ea typeface="新細明體"/>
            </a:defRPr>
          </a:lvl7pPr>
          <a:lvl8pPr marL="3200400" indent="0">
            <a:defRPr sz="1100">
              <a:latin typeface="Arial"/>
              <a:ea typeface="新細明體"/>
            </a:defRPr>
          </a:lvl8pPr>
          <a:lvl9pPr marL="3657600" indent="0">
            <a:defRPr sz="1100">
              <a:latin typeface="Arial"/>
              <a:ea typeface="新細明體"/>
            </a:defRPr>
          </a:lvl9pPr>
        </a:lstStyle>
        <a:p xmlns:a="http://schemas.openxmlformats.org/drawingml/2006/main">
          <a:r>
            <a:rPr lang="en-US" altLang="zh-TW" sz="800" dirty="0"/>
            <a:t>1973~1974</a:t>
          </a:r>
          <a:endParaRPr lang="zh-TW" altLang="en-US" sz="800" dirty="0"/>
        </a:p>
      </cdr:txBody>
    </cdr:sp>
  </cdr:relSizeAnchor>
  <cdr:relSizeAnchor xmlns:cdr="http://schemas.openxmlformats.org/drawingml/2006/chartDrawing">
    <cdr:from>
      <cdr:x>0.2807</cdr:x>
      <cdr:y>0.95833</cdr:y>
    </cdr:from>
    <cdr:to>
      <cdr:x>0.36854</cdr:x>
      <cdr:y>0.99824</cdr:y>
    </cdr:to>
    <cdr:sp macro="" textlink="">
      <cdr:nvSpPr>
        <cdr:cNvPr id="21" name="文字方塊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04256" y="4968552"/>
          <a:ext cx="721082" cy="2068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Arial"/>
              <a:ea typeface="新細明體"/>
            </a:defRPr>
          </a:lvl1pPr>
          <a:lvl2pPr marL="457200" indent="0">
            <a:defRPr sz="1100">
              <a:latin typeface="Arial"/>
              <a:ea typeface="新細明體"/>
            </a:defRPr>
          </a:lvl2pPr>
          <a:lvl3pPr marL="914400" indent="0">
            <a:defRPr sz="1100">
              <a:latin typeface="Arial"/>
              <a:ea typeface="新細明體"/>
            </a:defRPr>
          </a:lvl3pPr>
          <a:lvl4pPr marL="1371600" indent="0">
            <a:defRPr sz="1100">
              <a:latin typeface="Arial"/>
              <a:ea typeface="新細明體"/>
            </a:defRPr>
          </a:lvl4pPr>
          <a:lvl5pPr marL="1828800" indent="0">
            <a:defRPr sz="1100">
              <a:latin typeface="Arial"/>
              <a:ea typeface="新細明體"/>
            </a:defRPr>
          </a:lvl5pPr>
          <a:lvl6pPr marL="2286000" indent="0">
            <a:defRPr sz="1100">
              <a:latin typeface="Arial"/>
              <a:ea typeface="新細明體"/>
            </a:defRPr>
          </a:lvl6pPr>
          <a:lvl7pPr marL="2743200" indent="0">
            <a:defRPr sz="1100">
              <a:latin typeface="Arial"/>
              <a:ea typeface="新細明體"/>
            </a:defRPr>
          </a:lvl7pPr>
          <a:lvl8pPr marL="3200400" indent="0">
            <a:defRPr sz="1100">
              <a:latin typeface="Arial"/>
              <a:ea typeface="新細明體"/>
            </a:defRPr>
          </a:lvl8pPr>
          <a:lvl9pPr marL="3657600" indent="0">
            <a:defRPr sz="1100">
              <a:latin typeface="Arial"/>
              <a:ea typeface="新細明體"/>
            </a:defRPr>
          </a:lvl9pPr>
        </a:lstStyle>
        <a:p xmlns:a="http://schemas.openxmlformats.org/drawingml/2006/main">
          <a:r>
            <a:rPr lang="en-US" altLang="zh-TW" sz="800" dirty="0" smtClean="0"/>
            <a:t>1978~1980</a:t>
          </a:r>
          <a:endParaRPr lang="zh-TW" altLang="en-US" sz="800" dirty="0"/>
        </a:p>
      </cdr:txBody>
    </cdr:sp>
  </cdr:relSizeAnchor>
  <cdr:relSizeAnchor xmlns:cdr="http://schemas.openxmlformats.org/drawingml/2006/chartDrawing">
    <cdr:from>
      <cdr:x>0.35043</cdr:x>
      <cdr:y>0.89041</cdr:y>
    </cdr:from>
    <cdr:to>
      <cdr:x>0.46459</cdr:x>
      <cdr:y>0.93887</cdr:y>
    </cdr:to>
    <cdr:sp macro="" textlink="">
      <cdr:nvSpPr>
        <cdr:cNvPr id="22" name="文字方塊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52328" y="4680520"/>
          <a:ext cx="961803" cy="2547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Arial"/>
              <a:ea typeface="新細明體"/>
            </a:defRPr>
          </a:lvl1pPr>
          <a:lvl2pPr marL="457200" indent="0">
            <a:defRPr sz="1100">
              <a:latin typeface="Arial"/>
              <a:ea typeface="新細明體"/>
            </a:defRPr>
          </a:lvl2pPr>
          <a:lvl3pPr marL="914400" indent="0">
            <a:defRPr sz="1100">
              <a:latin typeface="Arial"/>
              <a:ea typeface="新細明體"/>
            </a:defRPr>
          </a:lvl3pPr>
          <a:lvl4pPr marL="1371600" indent="0">
            <a:defRPr sz="1100">
              <a:latin typeface="Arial"/>
              <a:ea typeface="新細明體"/>
            </a:defRPr>
          </a:lvl4pPr>
          <a:lvl5pPr marL="1828800" indent="0">
            <a:defRPr sz="1100">
              <a:latin typeface="Arial"/>
              <a:ea typeface="新細明體"/>
            </a:defRPr>
          </a:lvl5pPr>
          <a:lvl6pPr marL="2286000" indent="0">
            <a:defRPr sz="1100">
              <a:latin typeface="Arial"/>
              <a:ea typeface="新細明體"/>
            </a:defRPr>
          </a:lvl6pPr>
          <a:lvl7pPr marL="2743200" indent="0">
            <a:defRPr sz="1100">
              <a:latin typeface="Arial"/>
              <a:ea typeface="新細明體"/>
            </a:defRPr>
          </a:lvl7pPr>
          <a:lvl8pPr marL="3200400" indent="0">
            <a:defRPr sz="1100">
              <a:latin typeface="Arial"/>
              <a:ea typeface="新細明體"/>
            </a:defRPr>
          </a:lvl8pPr>
          <a:lvl9pPr marL="3657600" indent="0">
            <a:defRPr sz="1100">
              <a:latin typeface="Arial"/>
              <a:ea typeface="新細明體"/>
            </a:defRPr>
          </a:lvl9pPr>
        </a:lstStyle>
        <a:p xmlns:a="http://schemas.openxmlformats.org/drawingml/2006/main">
          <a:r>
            <a:rPr lang="en-US" altLang="zh-TW" b="1" dirty="0" smtClean="0"/>
            <a:t>1981~1986</a:t>
          </a:r>
          <a:endParaRPr lang="zh-TW" altLang="en-US" b="1" dirty="0"/>
        </a:p>
      </cdr:txBody>
    </cdr:sp>
  </cdr:relSizeAnchor>
  <cdr:relSizeAnchor xmlns:cdr="http://schemas.openxmlformats.org/drawingml/2006/chartDrawing">
    <cdr:from>
      <cdr:x>0.42735</cdr:x>
      <cdr:y>0.9589</cdr:y>
    </cdr:from>
    <cdr:to>
      <cdr:x>0.51519</cdr:x>
      <cdr:y>0.99989</cdr:y>
    </cdr:to>
    <cdr:sp macro="" textlink="">
      <cdr:nvSpPr>
        <cdr:cNvPr id="23" name="文字方塊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00400" y="5040560"/>
          <a:ext cx="740058" cy="2154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Arial"/>
              <a:ea typeface="新細明體"/>
            </a:defRPr>
          </a:lvl1pPr>
          <a:lvl2pPr marL="457200" indent="0">
            <a:defRPr sz="1100">
              <a:latin typeface="Arial"/>
              <a:ea typeface="新細明體"/>
            </a:defRPr>
          </a:lvl2pPr>
          <a:lvl3pPr marL="914400" indent="0">
            <a:defRPr sz="1100">
              <a:latin typeface="Arial"/>
              <a:ea typeface="新細明體"/>
            </a:defRPr>
          </a:lvl3pPr>
          <a:lvl4pPr marL="1371600" indent="0">
            <a:defRPr sz="1100">
              <a:latin typeface="Arial"/>
              <a:ea typeface="新細明體"/>
            </a:defRPr>
          </a:lvl4pPr>
          <a:lvl5pPr marL="1828800" indent="0">
            <a:defRPr sz="1100">
              <a:latin typeface="Arial"/>
              <a:ea typeface="新細明體"/>
            </a:defRPr>
          </a:lvl5pPr>
          <a:lvl6pPr marL="2286000" indent="0">
            <a:defRPr sz="1100">
              <a:latin typeface="Arial"/>
              <a:ea typeface="新細明體"/>
            </a:defRPr>
          </a:lvl6pPr>
          <a:lvl7pPr marL="2743200" indent="0">
            <a:defRPr sz="1100">
              <a:latin typeface="Arial"/>
              <a:ea typeface="新細明體"/>
            </a:defRPr>
          </a:lvl7pPr>
          <a:lvl8pPr marL="3200400" indent="0">
            <a:defRPr sz="1100">
              <a:latin typeface="Arial"/>
              <a:ea typeface="新細明體"/>
            </a:defRPr>
          </a:lvl8pPr>
          <a:lvl9pPr marL="3657600" indent="0">
            <a:defRPr sz="1100">
              <a:latin typeface="Arial"/>
              <a:ea typeface="新細明體"/>
            </a:defRPr>
          </a:lvl9pPr>
        </a:lstStyle>
        <a:p xmlns:a="http://schemas.openxmlformats.org/drawingml/2006/main">
          <a:r>
            <a:rPr lang="en-US" altLang="zh-TW" sz="800" dirty="0" smtClean="0"/>
            <a:t>1987~1989</a:t>
          </a:r>
          <a:endParaRPr lang="zh-TW" altLang="en-US" sz="800" dirty="0"/>
        </a:p>
      </cdr:txBody>
    </cdr:sp>
  </cdr:relSizeAnchor>
  <cdr:relSizeAnchor xmlns:cdr="http://schemas.openxmlformats.org/drawingml/2006/chartDrawing">
    <cdr:from>
      <cdr:x>0.55263</cdr:x>
      <cdr:y>0.87671</cdr:y>
    </cdr:from>
    <cdr:to>
      <cdr:x>0.67544</cdr:x>
      <cdr:y>0.92648</cdr:y>
    </cdr:to>
    <cdr:sp macro="" textlink="">
      <cdr:nvSpPr>
        <cdr:cNvPr id="24" name="文字方塊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36504" y="4608512"/>
          <a:ext cx="1008124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Arial"/>
              <a:ea typeface="新細明體"/>
            </a:defRPr>
          </a:lvl1pPr>
          <a:lvl2pPr marL="457200" indent="0">
            <a:defRPr sz="1100">
              <a:latin typeface="Arial"/>
              <a:ea typeface="新細明體"/>
            </a:defRPr>
          </a:lvl2pPr>
          <a:lvl3pPr marL="914400" indent="0">
            <a:defRPr sz="1100">
              <a:latin typeface="Arial"/>
              <a:ea typeface="新細明體"/>
            </a:defRPr>
          </a:lvl3pPr>
          <a:lvl4pPr marL="1371600" indent="0">
            <a:defRPr sz="1100">
              <a:latin typeface="Arial"/>
              <a:ea typeface="新細明體"/>
            </a:defRPr>
          </a:lvl4pPr>
          <a:lvl5pPr marL="1828800" indent="0">
            <a:defRPr sz="1100">
              <a:latin typeface="Arial"/>
              <a:ea typeface="新細明體"/>
            </a:defRPr>
          </a:lvl5pPr>
          <a:lvl6pPr marL="2286000" indent="0">
            <a:defRPr sz="1100">
              <a:latin typeface="Arial"/>
              <a:ea typeface="新細明體"/>
            </a:defRPr>
          </a:lvl6pPr>
          <a:lvl7pPr marL="2743200" indent="0">
            <a:defRPr sz="1100">
              <a:latin typeface="Arial"/>
              <a:ea typeface="新細明體"/>
            </a:defRPr>
          </a:lvl7pPr>
          <a:lvl8pPr marL="3200400" indent="0">
            <a:defRPr sz="1100">
              <a:latin typeface="Arial"/>
              <a:ea typeface="新細明體"/>
            </a:defRPr>
          </a:lvl8pPr>
          <a:lvl9pPr marL="3657600" indent="0">
            <a:defRPr sz="1100">
              <a:latin typeface="Arial"/>
              <a:ea typeface="新細明體"/>
            </a:defRPr>
          </a:lvl9pPr>
        </a:lstStyle>
        <a:p xmlns:a="http://schemas.openxmlformats.org/drawingml/2006/main">
          <a:r>
            <a:rPr lang="en-US" altLang="zh-TW" b="1" dirty="0" smtClean="0"/>
            <a:t>1990~2002</a:t>
          </a:r>
          <a:endParaRPr lang="zh-TW" altLang="en-US" b="1" dirty="0"/>
        </a:p>
      </cdr:txBody>
    </cdr:sp>
  </cdr:relSizeAnchor>
  <cdr:relSizeAnchor xmlns:cdr="http://schemas.openxmlformats.org/drawingml/2006/chartDrawing">
    <cdr:from>
      <cdr:x>0.7807</cdr:x>
      <cdr:y>0.87671</cdr:y>
    </cdr:from>
    <cdr:to>
      <cdr:x>0.89486</cdr:x>
      <cdr:y>0.92648</cdr:y>
    </cdr:to>
    <cdr:sp macro="" textlink="">
      <cdr:nvSpPr>
        <cdr:cNvPr id="25" name="文字方塊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77363" y="4608512"/>
          <a:ext cx="961803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Arial"/>
              <a:ea typeface="新細明體"/>
            </a:defRPr>
          </a:lvl1pPr>
          <a:lvl2pPr marL="457200" indent="0">
            <a:defRPr sz="1100">
              <a:latin typeface="Arial"/>
              <a:ea typeface="新細明體"/>
            </a:defRPr>
          </a:lvl2pPr>
          <a:lvl3pPr marL="914400" indent="0">
            <a:defRPr sz="1100">
              <a:latin typeface="Arial"/>
              <a:ea typeface="新細明體"/>
            </a:defRPr>
          </a:lvl3pPr>
          <a:lvl4pPr marL="1371600" indent="0">
            <a:defRPr sz="1100">
              <a:latin typeface="Arial"/>
              <a:ea typeface="新細明體"/>
            </a:defRPr>
          </a:lvl4pPr>
          <a:lvl5pPr marL="1828800" indent="0">
            <a:defRPr sz="1100">
              <a:latin typeface="Arial"/>
              <a:ea typeface="新細明體"/>
            </a:defRPr>
          </a:lvl5pPr>
          <a:lvl6pPr marL="2286000" indent="0">
            <a:defRPr sz="1100">
              <a:latin typeface="Arial"/>
              <a:ea typeface="新細明體"/>
            </a:defRPr>
          </a:lvl6pPr>
          <a:lvl7pPr marL="2743200" indent="0">
            <a:defRPr sz="1100">
              <a:latin typeface="Arial"/>
              <a:ea typeface="新細明體"/>
            </a:defRPr>
          </a:lvl7pPr>
          <a:lvl8pPr marL="3200400" indent="0">
            <a:defRPr sz="1100">
              <a:latin typeface="Arial"/>
              <a:ea typeface="新細明體"/>
            </a:defRPr>
          </a:lvl8pPr>
          <a:lvl9pPr marL="3657600" indent="0">
            <a:defRPr sz="1100">
              <a:latin typeface="Arial"/>
              <a:ea typeface="新細明體"/>
            </a:defRPr>
          </a:lvl9pPr>
        </a:lstStyle>
        <a:p xmlns:a="http://schemas.openxmlformats.org/drawingml/2006/main">
          <a:r>
            <a:rPr lang="en-US" altLang="zh-TW" b="1" dirty="0" smtClean="0"/>
            <a:t>2003~2014</a:t>
          </a:r>
          <a:endParaRPr lang="zh-TW" altLang="en-US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0.24138</cdr:x>
      <cdr:y>0.18056</cdr:y>
    </cdr:from>
    <cdr:to>
      <cdr:x>0.48276</cdr:x>
      <cdr:y>0.48611</cdr:y>
    </cdr:to>
    <cdr:sp macro="" textlink="">
      <cdr:nvSpPr>
        <cdr:cNvPr id="3" name="直線單箭頭接點 2"/>
        <cdr:cNvSpPr/>
      </cdr:nvSpPr>
      <cdr:spPr>
        <a:xfrm xmlns:a="http://schemas.openxmlformats.org/drawingml/2006/main">
          <a:off x="2016224" y="936104"/>
          <a:ext cx="2016224" cy="1584176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00B050"/>
          </a:solidFill>
          <a:prstDash val="sys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TW"/>
        </a:p>
      </cdr:txBody>
    </cdr:sp>
  </cdr:relSizeAnchor>
  <cdr:relSizeAnchor xmlns:cdr="http://schemas.openxmlformats.org/drawingml/2006/chartDrawing">
    <cdr:from>
      <cdr:x>0.49138</cdr:x>
      <cdr:y>0.23611</cdr:y>
    </cdr:from>
    <cdr:to>
      <cdr:x>0.59483</cdr:x>
      <cdr:y>0.48101</cdr:y>
    </cdr:to>
    <cdr:sp macro="" textlink="">
      <cdr:nvSpPr>
        <cdr:cNvPr id="4" name="直線單箭頭接點 3"/>
        <cdr:cNvSpPr/>
      </cdr:nvSpPr>
      <cdr:spPr>
        <a:xfrm xmlns:a="http://schemas.openxmlformats.org/drawingml/2006/main" flipV="1">
          <a:off x="4104456" y="1224135"/>
          <a:ext cx="864096" cy="1269703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00B050"/>
          </a:solidFill>
          <a:prstDash val="sysDash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zh-TW"/>
        </a:p>
      </cdr:txBody>
    </cdr:sp>
  </cdr:relSizeAnchor>
  <cdr:relSizeAnchor xmlns:cdr="http://schemas.openxmlformats.org/drawingml/2006/chartDrawing">
    <cdr:from>
      <cdr:x>0.77586</cdr:x>
      <cdr:y>0.20833</cdr:y>
    </cdr:from>
    <cdr:to>
      <cdr:x>0.93809</cdr:x>
      <cdr:y>0.6114</cdr:y>
    </cdr:to>
    <cdr:sp macro="" textlink="">
      <cdr:nvSpPr>
        <cdr:cNvPr id="5" name="直線單箭頭接點 4"/>
        <cdr:cNvSpPr/>
      </cdr:nvSpPr>
      <cdr:spPr>
        <a:xfrm xmlns:a="http://schemas.openxmlformats.org/drawingml/2006/main">
          <a:off x="6480720" y="1080120"/>
          <a:ext cx="1355119" cy="2089707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00B050"/>
          </a:solidFill>
          <a:prstDash val="sysDash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zh-TW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0.17156</cdr:x>
      <cdr:y>0.02045</cdr:y>
    </cdr:from>
    <cdr:to>
      <cdr:x>0.87326</cdr:x>
      <cdr:y>0.13409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1057275" y="85725"/>
          <a:ext cx="4324350" cy="476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TW" sz="1800" b="1">
              <a:latin typeface="標楷體" pitchFamily="65" charset="-120"/>
              <a:ea typeface="標楷體" pitchFamily="65" charset="-120"/>
            </a:rPr>
            <a:t>2009-2016</a:t>
          </a:r>
          <a:r>
            <a:rPr lang="zh-TW" altLang="en-US" sz="1800" b="1">
              <a:latin typeface="標楷體" pitchFamily="65" charset="-120"/>
              <a:ea typeface="標楷體" pitchFamily="65" charset="-120"/>
            </a:rPr>
            <a:t>年開工</a:t>
          </a:r>
          <a:r>
            <a:rPr lang="zh-TW" altLang="zh-TW" sz="1800" b="1">
              <a:latin typeface="標楷體" pitchFamily="65" charset="-120"/>
              <a:ea typeface="標楷體" pitchFamily="65" charset="-120"/>
              <a:cs typeface="+mn-cs"/>
            </a:rPr>
            <a:t>、</a:t>
          </a:r>
          <a:r>
            <a:rPr lang="zh-TW" altLang="en-US" sz="1800" b="1">
              <a:latin typeface="標楷體" pitchFamily="65" charset="-120"/>
              <a:ea typeface="標楷體" pitchFamily="65" charset="-120"/>
              <a:cs typeface="+mn-cs"/>
            </a:rPr>
            <a:t>建照與使照戶數對照圖</a:t>
          </a:r>
          <a:endParaRPr lang="zh-TW" altLang="en-US" sz="1800" b="1">
            <a:latin typeface="標楷體" pitchFamily="65" charset="-120"/>
            <a:ea typeface="標楷體" pitchFamily="65" charset="-120"/>
          </a:endParaRPr>
        </a:p>
      </cdr:txBody>
    </cdr:sp>
  </cdr:relSizeAnchor>
  <cdr:relSizeAnchor xmlns:cdr="http://schemas.openxmlformats.org/drawingml/2006/chartDrawing">
    <cdr:from>
      <cdr:x>0.26893</cdr:x>
      <cdr:y>0.14318</cdr:y>
    </cdr:from>
    <cdr:to>
      <cdr:x>0.27203</cdr:x>
      <cdr:y>0.975</cdr:y>
    </cdr:to>
    <cdr:cxnSp macro="">
      <cdr:nvCxnSpPr>
        <cdr:cNvPr id="12" name="直線接點 11"/>
        <cdr:cNvCxnSpPr/>
      </cdr:nvCxnSpPr>
      <cdr:spPr bwMode="auto">
        <a:xfrm xmlns:a="http://schemas.openxmlformats.org/drawingml/2006/main" flipH="1">
          <a:off x="1657336" y="600079"/>
          <a:ext cx="19104" cy="3486157"/>
        </a:xfrm>
        <a:prstGeom xmlns:a="http://schemas.openxmlformats.org/drawingml/2006/main" prst="line">
          <a:avLst/>
        </a:prstGeom>
        <a:solidFill xmlns:a="http://schemas.openxmlformats.org/drawingml/2006/main">
          <a:srgbClr val="CC9900"/>
        </a:solidFill>
        <a:ln xmlns:a="http://schemas.openxmlformats.org/drawingml/2006/main" w="28575" cap="flat" cmpd="sng" algn="ctr">
          <a:solidFill>
            <a:srgbClr val="FF0000"/>
          </a:solidFill>
          <a:prstDash val="sysDot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</cdr:cxnSp>
  </cdr:relSizeAnchor>
  <cdr:relSizeAnchor xmlns:cdr="http://schemas.openxmlformats.org/drawingml/2006/chartDrawing">
    <cdr:from>
      <cdr:x>0.48686</cdr:x>
      <cdr:y>0.14091</cdr:y>
    </cdr:from>
    <cdr:to>
      <cdr:x>0.48996</cdr:x>
      <cdr:y>0.97273</cdr:y>
    </cdr:to>
    <cdr:cxnSp macro="">
      <cdr:nvCxnSpPr>
        <cdr:cNvPr id="13" name="直線接點 12"/>
        <cdr:cNvCxnSpPr/>
      </cdr:nvCxnSpPr>
      <cdr:spPr bwMode="auto">
        <a:xfrm xmlns:a="http://schemas.openxmlformats.org/drawingml/2006/main" flipH="1">
          <a:off x="3000375" y="590550"/>
          <a:ext cx="19074" cy="3486150"/>
        </a:xfrm>
        <a:prstGeom xmlns:a="http://schemas.openxmlformats.org/drawingml/2006/main" prst="line">
          <a:avLst/>
        </a:prstGeom>
        <a:solidFill xmlns:a="http://schemas.openxmlformats.org/drawingml/2006/main">
          <a:srgbClr val="CC9900"/>
        </a:solidFill>
        <a:ln xmlns:a="http://schemas.openxmlformats.org/drawingml/2006/main" w="28575" cap="flat" cmpd="sng" algn="ctr">
          <a:solidFill>
            <a:srgbClr val="FF0000"/>
          </a:solidFill>
          <a:prstDash val="sysDot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</cdr:cxnSp>
  </cdr:relSizeAnchor>
  <cdr:relSizeAnchor xmlns:cdr="http://schemas.openxmlformats.org/drawingml/2006/chartDrawing">
    <cdr:from>
      <cdr:x>0.82071</cdr:x>
      <cdr:y>0.14545</cdr:y>
    </cdr:from>
    <cdr:to>
      <cdr:x>0.82381</cdr:x>
      <cdr:y>0.97727</cdr:y>
    </cdr:to>
    <cdr:cxnSp macro="">
      <cdr:nvCxnSpPr>
        <cdr:cNvPr id="14" name="直線接點 13"/>
        <cdr:cNvCxnSpPr/>
      </cdr:nvCxnSpPr>
      <cdr:spPr bwMode="auto">
        <a:xfrm xmlns:a="http://schemas.openxmlformats.org/drawingml/2006/main" flipH="1">
          <a:off x="5057775" y="609600"/>
          <a:ext cx="19074" cy="3486150"/>
        </a:xfrm>
        <a:prstGeom xmlns:a="http://schemas.openxmlformats.org/drawingml/2006/main" prst="line">
          <a:avLst/>
        </a:prstGeom>
        <a:solidFill xmlns:a="http://schemas.openxmlformats.org/drawingml/2006/main">
          <a:srgbClr val="CC9900"/>
        </a:solidFill>
        <a:ln xmlns:a="http://schemas.openxmlformats.org/drawingml/2006/main" w="28575" cap="flat" cmpd="sng" algn="ctr">
          <a:solidFill>
            <a:srgbClr val="FF0000"/>
          </a:solidFill>
          <a:prstDash val="sysDot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</cdr:cxnSp>
  </cdr:relSizeAnchor>
  <cdr:relSizeAnchor xmlns:cdr="http://schemas.openxmlformats.org/drawingml/2006/chartDrawing">
    <cdr:from>
      <cdr:x>0.9292</cdr:x>
      <cdr:y>0.14286</cdr:y>
    </cdr:from>
    <cdr:to>
      <cdr:x>0.9323</cdr:x>
      <cdr:y>0.97468</cdr:y>
    </cdr:to>
    <cdr:cxnSp macro="">
      <cdr:nvCxnSpPr>
        <cdr:cNvPr id="6" name="直線接點 5"/>
        <cdr:cNvCxnSpPr/>
      </cdr:nvCxnSpPr>
      <cdr:spPr bwMode="auto">
        <a:xfrm xmlns:a="http://schemas.openxmlformats.org/drawingml/2006/main" flipH="1">
          <a:off x="7560840" y="720080"/>
          <a:ext cx="25225" cy="4192839"/>
        </a:xfrm>
        <a:prstGeom xmlns:a="http://schemas.openxmlformats.org/drawingml/2006/main" prst="line">
          <a:avLst/>
        </a:prstGeom>
        <a:solidFill xmlns:a="http://schemas.openxmlformats.org/drawingml/2006/main">
          <a:srgbClr val="CC9900"/>
        </a:solidFill>
        <a:ln xmlns:a="http://schemas.openxmlformats.org/drawingml/2006/main" w="28575" cap="flat" cmpd="sng" algn="ctr">
          <a:solidFill>
            <a:srgbClr val="FF0000"/>
          </a:solidFill>
          <a:prstDash val="sysDot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0.1994</cdr:x>
      <cdr:y>0.01891</cdr:y>
    </cdr:from>
    <cdr:to>
      <cdr:x>0.94543</cdr:x>
      <cdr:y>0.12293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1276351" y="86817"/>
          <a:ext cx="4775158" cy="477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TW" sz="1600" b="1">
              <a:latin typeface="標楷體" pitchFamily="65" charset="-120"/>
              <a:ea typeface="標楷體" pitchFamily="65" charset="-120"/>
            </a:rPr>
            <a:t>2015</a:t>
          </a:r>
          <a:r>
            <a:rPr lang="zh-TW" altLang="en-US" sz="1600" b="1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600" b="1">
              <a:latin typeface="標楷體" pitchFamily="65" charset="-120"/>
              <a:ea typeface="標楷體" pitchFamily="65" charset="-120"/>
            </a:rPr>
            <a:t>-2017</a:t>
          </a:r>
          <a:r>
            <a:rPr lang="zh-TW" altLang="en-US" sz="1600" b="1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600" b="1">
              <a:latin typeface="標楷體" pitchFamily="65" charset="-120"/>
              <a:ea typeface="標楷體" pitchFamily="65" charset="-120"/>
            </a:rPr>
            <a:t>5</a:t>
          </a:r>
          <a:r>
            <a:rPr lang="zh-TW" altLang="en-US" sz="1600" b="1">
              <a:latin typeface="標楷體" pitchFamily="65" charset="-120"/>
              <a:ea typeface="標楷體" pitchFamily="65" charset="-120"/>
            </a:rPr>
            <a:t>月月第一次登記與買賣移轉棟數對照圖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0.21896</cdr:x>
      <cdr:y>0.01389</cdr:y>
    </cdr:from>
    <cdr:to>
      <cdr:x>0.84957</cdr:x>
      <cdr:y>0.11111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1800200" y="72009"/>
          <a:ext cx="518457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TW" sz="1800" b="1" dirty="0">
              <a:latin typeface="標楷體" pitchFamily="65" charset="-120"/>
              <a:ea typeface="標楷體" pitchFamily="65" charset="-120"/>
            </a:rPr>
            <a:t>2000-2017</a:t>
          </a:r>
          <a:r>
            <a:rPr lang="zh-TW" altLang="en-US" sz="1800" b="1" dirty="0">
              <a:latin typeface="標楷體" pitchFamily="65" charset="-120"/>
              <a:ea typeface="標楷體" pitchFamily="65" charset="-120"/>
            </a:rPr>
            <a:t>年華固建設最高與最低股價對照圖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0.19254</cdr:x>
      <cdr:y>0.03058</cdr:y>
    </cdr:from>
    <cdr:to>
      <cdr:x>0.81468</cdr:x>
      <cdr:y>0.10612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1524001" y="161926"/>
          <a:ext cx="4924425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TW" sz="1800" b="1">
              <a:latin typeface="標楷體" pitchFamily="65" charset="-120"/>
              <a:ea typeface="標楷體" pitchFamily="65" charset="-120"/>
            </a:rPr>
            <a:t>1999-2017</a:t>
          </a:r>
          <a:r>
            <a:rPr lang="zh-TW" altLang="en-US" sz="1800" b="1">
              <a:latin typeface="標楷體" pitchFamily="65" charset="-120"/>
              <a:ea typeface="標楷體" pitchFamily="65" charset="-120"/>
            </a:rPr>
            <a:t>年遠雄建設最高與最低股價對照圖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0.22059</cdr:x>
      <cdr:y>0.01066</cdr:y>
    </cdr:from>
    <cdr:to>
      <cdr:x>0.85963</cdr:x>
      <cdr:y>0.10448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1571625" y="47626"/>
          <a:ext cx="4552949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TW" sz="1800" b="1">
              <a:latin typeface="標楷體" pitchFamily="65" charset="-120"/>
              <a:ea typeface="標楷體" pitchFamily="65" charset="-120"/>
            </a:rPr>
            <a:t>2002-2017</a:t>
          </a:r>
          <a:r>
            <a:rPr lang="zh-TW" altLang="en-US" sz="1800" b="1">
              <a:latin typeface="標楷體" pitchFamily="65" charset="-120"/>
              <a:ea typeface="標楷體" pitchFamily="65" charset="-120"/>
            </a:rPr>
            <a:t>年長虹建設最高與最低股價對照圖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0.17285</cdr:x>
      <cdr:y>0.01443</cdr:y>
    </cdr:from>
    <cdr:to>
      <cdr:x>0.92014</cdr:x>
      <cdr:y>0.09812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1368152" y="72008"/>
          <a:ext cx="5915006" cy="417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TW" sz="1800" b="1" dirty="0">
              <a:latin typeface="標楷體" pitchFamily="65" charset="-120"/>
              <a:ea typeface="標楷體" pitchFamily="65" charset="-120"/>
            </a:rPr>
            <a:t>1999-2017</a:t>
          </a:r>
          <a:r>
            <a:rPr lang="zh-TW" altLang="en-US" sz="1800" b="1" dirty="0">
              <a:latin typeface="標楷體" pitchFamily="65" charset="-120"/>
              <a:ea typeface="標楷體" pitchFamily="65" charset="-120"/>
            </a:rPr>
            <a:t>年興富發建設最高與最低股價對照圖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0.18312</cdr:x>
      <cdr:y>0.00798</cdr:y>
    </cdr:from>
    <cdr:to>
      <cdr:x>0.86981</cdr:x>
      <cdr:y>0.10379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1219201" y="38101"/>
          <a:ext cx="4572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TW" sz="1800" b="1">
              <a:latin typeface="標楷體" pitchFamily="65" charset="-120"/>
              <a:ea typeface="標楷體" pitchFamily="65" charset="-120"/>
            </a:rPr>
            <a:t>2001-2017</a:t>
          </a:r>
          <a:r>
            <a:rPr lang="zh-TW" altLang="en-US" sz="1800" b="1">
              <a:latin typeface="標楷體" pitchFamily="65" charset="-120"/>
              <a:ea typeface="標楷體" pitchFamily="65" charset="-120"/>
            </a:rPr>
            <a:t>年鄉林建設最高與最低股價對照圖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6888" cy="339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9275" y="2"/>
            <a:ext cx="4308475" cy="339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1DFBE-23F5-4073-BA1E-61D5E38B3126}" type="datetimeFigureOut">
              <a:rPr lang="zh-TW" altLang="en-US" smtClean="0"/>
              <a:pPr/>
              <a:t>2017/11/9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65808"/>
            <a:ext cx="4306888" cy="339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9275" y="6465808"/>
            <a:ext cx="4308475" cy="339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FEE49-6BCB-4809-80FF-F530418C46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764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7046" cy="340360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3" y="2"/>
            <a:ext cx="4307046" cy="340360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314036D1-8EF8-4540-9E6A-C96810252A47}" type="datetimeFigureOut">
              <a:rPr lang="zh-TW" altLang="en-US" smtClean="0"/>
              <a:pPr/>
              <a:t>2017/11/9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09588"/>
            <a:ext cx="3402012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5" y="3233421"/>
            <a:ext cx="7951470" cy="3063240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6465659"/>
            <a:ext cx="4307046" cy="340360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3" y="6465659"/>
            <a:ext cx="4307046" cy="340360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927773B-8DA9-4927-88FA-EB9431BB94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735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07778D-290D-4020-B7F3-4971BB38CF91}" type="slidenum">
              <a:rPr lang="en-US" altLang="zh-TW" smtClean="0">
                <a:ea typeface="新細明體" charset="-120"/>
              </a:rPr>
              <a:pPr/>
              <a:t>1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653363-73D6-47EB-9B35-579332BBBFB7}" type="slidenum">
              <a:rPr lang="en-US" altLang="zh-TW" smtClean="0"/>
              <a:pPr/>
              <a:t>58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653363-73D6-47EB-9B35-579332BBBFB7}" type="slidenum">
              <a:rPr lang="en-US" altLang="zh-TW" smtClean="0"/>
              <a:pPr/>
              <a:t>59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dirty="0" smtClean="0">
              <a:ea typeface="新細明體" charset="-120"/>
            </a:endParaRPr>
          </a:p>
        </p:txBody>
      </p:sp>
      <p:sp>
        <p:nvSpPr>
          <p:cNvPr id="819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B3D6818-F4FA-4CA0-BA00-A78DEC59D0EB}" type="slidenum">
              <a:rPr lang="en-US" altLang="zh-TW" smtClean="0">
                <a:ea typeface="新細明體" charset="-120"/>
              </a:rPr>
              <a:pPr/>
              <a:t>60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7773B-8DA9-4927-88FA-EB9431BB94F1}" type="slidenum">
              <a:rPr lang="zh-TW" altLang="en-US" smtClean="0"/>
              <a:pPr/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0090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68663" y="509707"/>
            <a:ext cx="3402012" cy="2553295"/>
          </a:xfrm>
          <a:ln/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788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E7F95C-2497-4E91-9AAF-67592B71B334}" type="slidenum">
              <a:rPr lang="en-US" altLang="zh-TW" smtClean="0">
                <a:ea typeface="新細明體" charset="-120"/>
              </a:rPr>
              <a:pPr/>
              <a:t>41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7838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653363-73D6-47EB-9B35-579332BBBFB7}" type="slidenum">
              <a:rPr lang="en-US" altLang="zh-TW" smtClean="0"/>
              <a:pPr/>
              <a:t>48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653363-73D6-47EB-9B35-579332BBBFB7}" type="slidenum">
              <a:rPr lang="en-US" altLang="zh-TW" smtClean="0"/>
              <a:pPr/>
              <a:t>49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653363-73D6-47EB-9B35-579332BBBFB7}" type="slidenum">
              <a:rPr lang="en-US" altLang="zh-TW" smtClean="0"/>
              <a:pPr/>
              <a:t>53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653363-73D6-47EB-9B35-579332BBBFB7}" type="slidenum">
              <a:rPr lang="en-US" altLang="zh-TW" smtClean="0"/>
              <a:pPr/>
              <a:t>54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653363-73D6-47EB-9B35-579332BBBFB7}" type="slidenum">
              <a:rPr lang="en-US" altLang="zh-TW" smtClean="0"/>
              <a:pPr/>
              <a:t>55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653363-73D6-47EB-9B35-579332BBBFB7}" type="slidenum">
              <a:rPr lang="en-US" altLang="zh-TW" smtClean="0"/>
              <a:pPr/>
              <a:t>56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653363-73D6-47EB-9B35-579332BBBFB7}" type="slidenum">
              <a:rPr lang="en-US" altLang="zh-TW" smtClean="0"/>
              <a:pPr/>
              <a:t>57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2017/11/9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2017/11/9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2017/11/9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2017/11/9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2017/11/9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2017/11/9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2017/11/9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2017/11/9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2017/11/9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2017/11/9</a:t>
            </a:fld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2017/11/9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2017/11/9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b="0">
                <a:latin typeface="Garamond" pitchFamily="18" charset="0"/>
                <a:ea typeface="新細明體" pitchFamily="18" charset="-120"/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2017/11/9</a:t>
            </a:fld>
            <a:endParaRPr lang="zh-TW" alt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 b="0">
                <a:latin typeface="Garamond" pitchFamily="18" charset="0"/>
                <a:ea typeface="新細明體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latin typeface="+mj-lt"/>
                <a:ea typeface="新細明體" pitchFamily="18" charset="-12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kumimoji="1"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kumimoji="1"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0791A-314B-4ED4-87BB-9BE4FB30EFE4}" type="slidenum">
              <a:rPr lang="en-US" altLang="zh-TW"/>
              <a:pPr>
                <a:defRPr/>
              </a:pPr>
              <a:t>1</a:t>
            </a:fld>
            <a:endParaRPr lang="en-US" altLang="zh-TW" dirty="0"/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B8585580-90C0-4239-912D-2D476E0B20C3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1</a:t>
            </a:fld>
            <a:endParaRPr kumimoji="0" lang="en-US" altLang="zh-TW" sz="1200" b="0">
              <a:latin typeface="+mj-lt"/>
              <a:ea typeface="新細明體" pitchFamily="18" charset="-12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2656"/>
            <a:ext cx="8183562" cy="1151657"/>
          </a:xfrm>
        </p:spPr>
        <p:txBody>
          <a:bodyPr/>
          <a:lstStyle/>
          <a:p>
            <a:pPr marL="361950" indent="-361950" algn="ctr" latinLnBrk="1">
              <a:defRPr/>
            </a:pP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		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當前房市景氣與都更遠景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兼論房地產稅制改革對市場景氣之影響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 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 </a:t>
            </a:r>
            <a:r>
              <a:rPr lang="zh-TW" altLang="en-US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br>
              <a:rPr lang="zh-TW" alt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36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lang="zh-TW" altLang="en-US" sz="3600" b="1" dirty="0" smtClean="0"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-900113" y="4111957"/>
            <a:ext cx="9217026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09950" indent="-3409950" algn="ctr">
              <a:defRPr/>
            </a:pPr>
            <a:r>
              <a:rPr lang="zh-TW" altLang="en-US" sz="2400" b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en-US" sz="2400" b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主 </a:t>
            </a:r>
            <a:r>
              <a:rPr lang="zh-TW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辦 單 位</a:t>
            </a:r>
            <a:r>
              <a:rPr lang="zh-TW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：花蓮不動產開發公會</a:t>
            </a:r>
            <a:endParaRPr lang="zh-TW" altLang="zh-TW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2686050" indent="-2686050" algn="ctr"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            報  告   </a:t>
            </a:r>
            <a:r>
              <a:rPr lang="zh-TW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人：莊 </a:t>
            </a:r>
            <a:r>
              <a:rPr lang="zh-TW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孟      </a:t>
            </a:r>
            <a:r>
              <a:rPr lang="zh-TW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翰</a:t>
            </a:r>
            <a:endParaRPr lang="en-US" altLang="zh-TW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2686050" indent="-2686050" algn="ctr">
              <a:lnSpc>
                <a:spcPct val="90000"/>
              </a:lnSpc>
              <a:defRPr/>
            </a:pPr>
            <a:r>
              <a:rPr lang="zh-TW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            日       </a:t>
            </a:r>
            <a:r>
              <a:rPr lang="zh-TW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期：</a:t>
            </a:r>
            <a:r>
              <a:rPr lang="en-US" altLang="zh-TW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2017</a:t>
            </a:r>
            <a:r>
              <a:rPr lang="zh-TW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年 </a:t>
            </a:r>
            <a:r>
              <a:rPr lang="en-US" altLang="zh-TW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月 </a:t>
            </a:r>
            <a:r>
              <a:rPr lang="en-US" altLang="zh-TW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日</a:t>
            </a:r>
            <a:endParaRPr lang="zh-TW" altLang="en-US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844675"/>
            <a:ext cx="72009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06489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91BC30B4-A7CB-4DE5-8579-7DF1F24C3D99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10</a:t>
            </a:fld>
            <a:endParaRPr kumimoji="0" lang="en-US" altLang="zh-TW" sz="1200" b="0" dirty="0">
              <a:latin typeface="+mj-lt"/>
              <a:ea typeface="新細明體" pitchFamily="18" charset="-120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FCC04B6C-C2A0-44C2-BEBB-086CA71129D2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10</a:t>
            </a:fld>
            <a:endParaRPr kumimoji="0" lang="en-US" altLang="zh-TW" sz="1200" b="0">
              <a:latin typeface="+mj-lt"/>
              <a:ea typeface="新細明體" pitchFamily="18" charset="-120"/>
            </a:endParaRP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640" y="260350"/>
            <a:ext cx="7344816" cy="1008410"/>
          </a:xfrm>
        </p:spPr>
        <p:txBody>
          <a:bodyPr/>
          <a:lstStyle/>
          <a:p>
            <a:pPr algn="ctr">
              <a:defRPr/>
            </a:pPr>
            <a:r>
              <a:rPr lang="en-US" altLang="zh-TW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Asia: Gross rental yields (%).</a:t>
            </a:r>
            <a:b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Source</a:t>
            </a:r>
            <a:r>
              <a:rPr lang="zh-TW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：整理自</a:t>
            </a:r>
            <a:r>
              <a:rPr lang="en-US" altLang="zh-TW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Global Property Guide</a:t>
            </a:r>
            <a:r>
              <a:rPr lang="zh-TW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Date:20171103</a:t>
            </a:r>
            <a:r>
              <a:rPr lang="en-US" altLang="zh-TW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zh-TW" alt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7921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3"/>
          <p:cNvSpPr>
            <a:spLocks noChangeArrowheads="1"/>
          </p:cNvSpPr>
          <p:nvPr/>
        </p:nvSpPr>
        <p:spPr bwMode="auto">
          <a:xfrm>
            <a:off x="7812360" y="1268760"/>
            <a:ext cx="792088" cy="57606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13" name="Oval 113"/>
          <p:cNvSpPr>
            <a:spLocks noChangeArrowheads="1"/>
          </p:cNvSpPr>
          <p:nvPr/>
        </p:nvSpPr>
        <p:spPr bwMode="auto">
          <a:xfrm>
            <a:off x="3923928" y="3933056"/>
            <a:ext cx="792088" cy="57606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14" name="Oval 113"/>
          <p:cNvSpPr>
            <a:spLocks noChangeArrowheads="1"/>
          </p:cNvSpPr>
          <p:nvPr/>
        </p:nvSpPr>
        <p:spPr bwMode="auto">
          <a:xfrm>
            <a:off x="3851920" y="4509120"/>
            <a:ext cx="792088" cy="504056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11" name="Oval 113"/>
          <p:cNvSpPr>
            <a:spLocks noChangeArrowheads="1"/>
          </p:cNvSpPr>
          <p:nvPr/>
        </p:nvSpPr>
        <p:spPr bwMode="auto">
          <a:xfrm>
            <a:off x="3203848" y="5589240"/>
            <a:ext cx="792088" cy="504056"/>
          </a:xfrm>
          <a:prstGeom prst="ellipse">
            <a:avLst/>
          </a:prstGeom>
          <a:noFill/>
          <a:ln w="31750">
            <a:solidFill>
              <a:srgbClr val="00B0F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91BC30B4-A7CB-4DE5-8579-7DF1F24C3D99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11</a:t>
            </a:fld>
            <a:endParaRPr kumimoji="0" lang="en-US" altLang="zh-TW" sz="1200" b="0" dirty="0">
              <a:latin typeface="+mj-lt"/>
              <a:ea typeface="新細明體" pitchFamily="18" charset="-120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FCC04B6C-C2A0-44C2-BEBB-086CA71129D2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11</a:t>
            </a:fld>
            <a:endParaRPr kumimoji="0" lang="en-US" altLang="zh-TW" sz="1200" b="0">
              <a:latin typeface="+mj-lt"/>
              <a:ea typeface="新細明體" pitchFamily="18" charset="-120"/>
            </a:endParaRP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640" y="260350"/>
            <a:ext cx="7344816" cy="576362"/>
          </a:xfrm>
        </p:spPr>
        <p:txBody>
          <a:bodyPr/>
          <a:lstStyle/>
          <a:p>
            <a:pPr algn="ctr">
              <a:defRPr/>
            </a:pPr>
            <a:r>
              <a:rPr lang="en-US" altLang="zh-TW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民國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76-104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年住宅自有率變動趨勢圖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zh-TW" alt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7921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2"/>
          <p:cNvGraphicFramePr>
            <a:graphicFrameLocks/>
          </p:cNvGraphicFramePr>
          <p:nvPr/>
        </p:nvGraphicFramePr>
        <p:xfrm>
          <a:off x="395536" y="1052736"/>
          <a:ext cx="820891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113"/>
          <p:cNvSpPr>
            <a:spLocks noChangeArrowheads="1"/>
          </p:cNvSpPr>
          <p:nvPr/>
        </p:nvSpPr>
        <p:spPr bwMode="auto">
          <a:xfrm>
            <a:off x="755576" y="4509120"/>
            <a:ext cx="792088" cy="57606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9" name="Oval 113"/>
          <p:cNvSpPr>
            <a:spLocks noChangeArrowheads="1"/>
          </p:cNvSpPr>
          <p:nvPr/>
        </p:nvSpPr>
        <p:spPr bwMode="auto">
          <a:xfrm>
            <a:off x="5796136" y="1844824"/>
            <a:ext cx="792088" cy="57606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10" name="Oval 113"/>
          <p:cNvSpPr>
            <a:spLocks noChangeArrowheads="1"/>
          </p:cNvSpPr>
          <p:nvPr/>
        </p:nvSpPr>
        <p:spPr bwMode="auto">
          <a:xfrm>
            <a:off x="7812360" y="2996952"/>
            <a:ext cx="792088" cy="57606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91BC30B4-A7CB-4DE5-8579-7DF1F24C3D99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12</a:t>
            </a:fld>
            <a:endParaRPr kumimoji="0" lang="en-US" altLang="zh-TW" sz="1200" b="0" dirty="0">
              <a:latin typeface="+mj-lt"/>
              <a:ea typeface="新細明體" pitchFamily="18" charset="-120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FCC04B6C-C2A0-44C2-BEBB-086CA71129D2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12</a:t>
            </a:fld>
            <a:endParaRPr kumimoji="0" lang="en-US" altLang="zh-TW" sz="1200" b="0">
              <a:latin typeface="+mj-lt"/>
              <a:ea typeface="新細明體" pitchFamily="18" charset="-120"/>
            </a:endParaRP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0350"/>
            <a:ext cx="8229600" cy="864394"/>
          </a:xfrm>
        </p:spPr>
        <p:txBody>
          <a:bodyPr/>
          <a:lstStyle/>
          <a:p>
            <a:pPr algn="ctr">
              <a:defRPr/>
            </a:pPr>
            <a:r>
              <a:rPr lang="en-US" altLang="zh-TW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台灣歷年建造執照</a:t>
            </a:r>
            <a:r>
              <a:rPr lang="zh-TW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使用執照申請量變動趨勢圖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單位</a:t>
            </a:r>
            <a:r>
              <a:rPr lang="zh-TW" altLang="zh-TW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戶</a:t>
            </a:r>
            <a:r>
              <a:rPr lang="zh-TW" altLang="zh-TW" sz="2800" dirty="0" smtClean="0"/>
              <a:t/>
            </a:r>
            <a:br>
              <a:rPr lang="zh-TW" altLang="zh-TW" sz="2800" dirty="0" smtClean="0"/>
            </a:br>
            <a:r>
              <a:rPr lang="zh-TW" altLang="en-US" sz="2800" dirty="0" smtClean="0"/>
              <a:t>互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zh-TW" alt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7921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hart 5"/>
          <p:cNvGraphicFramePr>
            <a:graphicFrameLocks/>
          </p:cNvGraphicFramePr>
          <p:nvPr/>
        </p:nvGraphicFramePr>
        <p:xfrm>
          <a:off x="539552" y="1124744"/>
          <a:ext cx="8136904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直線單箭頭接點 10"/>
          <p:cNvSpPr/>
          <p:nvPr/>
        </p:nvSpPr>
        <p:spPr>
          <a:xfrm>
            <a:off x="3419872" y="2276905"/>
            <a:ext cx="1944216" cy="2592255"/>
          </a:xfrm>
          <a:prstGeom prst="straightConnector1">
            <a:avLst/>
          </a:prstGeom>
          <a:noFill/>
          <a:ln w="31750" cap="flat" cmpd="sng" algn="ctr">
            <a:solidFill>
              <a:srgbClr val="00B050"/>
            </a:solidFill>
            <a:prstDash val="sysDash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/>
          </a:p>
        </p:txBody>
      </p:sp>
      <p:sp>
        <p:nvSpPr>
          <p:cNvPr id="17" name="圓角矩形圖說文字 16"/>
          <p:cNvSpPr/>
          <p:nvPr/>
        </p:nvSpPr>
        <p:spPr bwMode="auto">
          <a:xfrm>
            <a:off x="4644008" y="3068960"/>
            <a:ext cx="864096" cy="288032"/>
          </a:xfrm>
          <a:prstGeom prst="wedgeRoundRectCallout">
            <a:avLst>
              <a:gd name="adj1" fmla="val -91869"/>
              <a:gd name="adj2" fmla="val 50122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景氣重挫</a:t>
            </a:r>
            <a:endParaRPr lang="zh-TW" sz="14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圓角矩形圖說文字 17"/>
          <p:cNvSpPr/>
          <p:nvPr/>
        </p:nvSpPr>
        <p:spPr bwMode="auto">
          <a:xfrm>
            <a:off x="4283968" y="1844824"/>
            <a:ext cx="1152128" cy="504056"/>
          </a:xfrm>
          <a:prstGeom prst="wedgeRoundRectCallout">
            <a:avLst>
              <a:gd name="adj1" fmla="val -91869"/>
              <a:gd name="adj2" fmla="val 50122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80-83</a:t>
            </a:r>
            <a:r>
              <a:rPr lang="zh-TW" altLang="en-US" sz="1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年建照</a:t>
            </a:r>
            <a:endParaRPr lang="en-US" altLang="zh-TW" sz="14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1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高達</a:t>
            </a:r>
            <a:r>
              <a:rPr lang="en-US" altLang="zh-TW" sz="1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1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萬戶</a:t>
            </a:r>
            <a:endParaRPr lang="zh-TW" sz="14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059832" y="1772816"/>
            <a:ext cx="648072" cy="3672408"/>
          </a:xfrm>
          <a:prstGeom prst="rect">
            <a:avLst/>
          </a:prstGeom>
          <a:solidFill>
            <a:srgbClr val="FF3300">
              <a:alpha val="3137"/>
            </a:srgbClr>
          </a:solidFill>
          <a:ln w="19050" algn="ctr">
            <a:solidFill>
              <a:srgbClr val="FF3300"/>
            </a:solidFill>
            <a:prstDash val="sysDash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2" name="Oval 113"/>
          <p:cNvSpPr>
            <a:spLocks noChangeArrowheads="1"/>
          </p:cNvSpPr>
          <p:nvPr/>
        </p:nvSpPr>
        <p:spPr bwMode="auto">
          <a:xfrm>
            <a:off x="7812360" y="3717032"/>
            <a:ext cx="1080120" cy="1224136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cxnSp>
        <p:nvCxnSpPr>
          <p:cNvPr id="13" name="直線接點 12"/>
          <p:cNvCxnSpPr/>
          <p:nvPr/>
        </p:nvCxnSpPr>
        <p:spPr bwMode="auto">
          <a:xfrm>
            <a:off x="5580112" y="1628800"/>
            <a:ext cx="0" cy="45365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圖表 17"/>
          <p:cNvGraphicFramePr/>
          <p:nvPr/>
        </p:nvGraphicFramePr>
        <p:xfrm>
          <a:off x="467544" y="1052736"/>
          <a:ext cx="8208912" cy="5092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91BC30B4-A7CB-4DE5-8579-7DF1F24C3D99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13</a:t>
            </a:fld>
            <a:endParaRPr kumimoji="0" lang="en-US" altLang="zh-TW" sz="1200" b="0" dirty="0">
              <a:latin typeface="+mj-lt"/>
              <a:ea typeface="新細明體" pitchFamily="18" charset="-120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FCC04B6C-C2A0-44C2-BEBB-086CA71129D2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13</a:t>
            </a:fld>
            <a:endParaRPr kumimoji="0" lang="en-US" altLang="zh-TW" sz="1200" b="0">
              <a:latin typeface="+mj-lt"/>
              <a:ea typeface="新細明體" pitchFamily="18" charset="-120"/>
            </a:endParaRP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0350"/>
            <a:ext cx="8229600" cy="792386"/>
          </a:xfrm>
        </p:spPr>
        <p:txBody>
          <a:bodyPr/>
          <a:lstStyle/>
          <a:p>
            <a:pPr algn="ctr">
              <a:defRPr/>
            </a:pP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2015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-2017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月所有權第一次登記與買賣移轉棟數對照圖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單位</a:t>
            </a:r>
            <a:r>
              <a:rPr lang="zh-TW" altLang="zh-TW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戶</a:t>
            </a:r>
            <a:r>
              <a:rPr lang="zh-TW" altLang="zh-TW" sz="2800" dirty="0" smtClean="0"/>
              <a:t/>
            </a:r>
            <a:br>
              <a:rPr lang="zh-TW" altLang="zh-TW" sz="2800" dirty="0" smtClean="0"/>
            </a:b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zh-TW" alt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7921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直線單箭頭接點 10"/>
          <p:cNvSpPr/>
          <p:nvPr/>
        </p:nvSpPr>
        <p:spPr>
          <a:xfrm flipV="1">
            <a:off x="6228184" y="2420888"/>
            <a:ext cx="144016" cy="1728192"/>
          </a:xfrm>
          <a:prstGeom prst="straightConnector1">
            <a:avLst/>
          </a:prstGeom>
          <a:noFill/>
          <a:ln w="31750" cap="flat" cmpd="sng" algn="ctr">
            <a:solidFill>
              <a:srgbClr val="00B050"/>
            </a:solidFill>
            <a:prstDash val="sysDash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/>
          </a:p>
        </p:txBody>
      </p:sp>
      <p:cxnSp>
        <p:nvCxnSpPr>
          <p:cNvPr id="12" name="直線接點 11"/>
          <p:cNvCxnSpPr/>
          <p:nvPr/>
        </p:nvCxnSpPr>
        <p:spPr bwMode="auto">
          <a:xfrm>
            <a:off x="6660232" y="1484784"/>
            <a:ext cx="0" cy="4536486"/>
          </a:xfrm>
          <a:prstGeom prst="line">
            <a:avLst/>
          </a:prstGeom>
          <a:solidFill>
            <a:srgbClr val="CC9900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線接點 12"/>
          <p:cNvCxnSpPr/>
          <p:nvPr/>
        </p:nvCxnSpPr>
        <p:spPr bwMode="auto">
          <a:xfrm>
            <a:off x="8100392" y="1556792"/>
            <a:ext cx="0" cy="4536486"/>
          </a:xfrm>
          <a:prstGeom prst="line">
            <a:avLst/>
          </a:prstGeom>
          <a:solidFill>
            <a:srgbClr val="CC9900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直線單箭頭接點 14"/>
          <p:cNvSpPr/>
          <p:nvPr/>
        </p:nvSpPr>
        <p:spPr>
          <a:xfrm>
            <a:off x="6614512" y="2420888"/>
            <a:ext cx="117728" cy="2304256"/>
          </a:xfrm>
          <a:prstGeom prst="straightConnector1">
            <a:avLst/>
          </a:prstGeom>
          <a:noFill/>
          <a:ln w="31750" cap="flat" cmpd="sng" algn="ctr">
            <a:solidFill>
              <a:srgbClr val="00B050"/>
            </a:solidFill>
            <a:prstDash val="sysDash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/>
          </a:p>
        </p:txBody>
      </p:sp>
      <p:cxnSp>
        <p:nvCxnSpPr>
          <p:cNvPr id="17" name="直線接點 16"/>
          <p:cNvCxnSpPr/>
          <p:nvPr/>
        </p:nvCxnSpPr>
        <p:spPr bwMode="auto">
          <a:xfrm>
            <a:off x="683568" y="4293096"/>
            <a:ext cx="7920880" cy="0"/>
          </a:xfrm>
          <a:prstGeom prst="line">
            <a:avLst/>
          </a:prstGeom>
          <a:solidFill>
            <a:srgbClr val="CC9900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線接點 21"/>
          <p:cNvCxnSpPr/>
          <p:nvPr/>
        </p:nvCxnSpPr>
        <p:spPr bwMode="auto">
          <a:xfrm>
            <a:off x="755576" y="4941168"/>
            <a:ext cx="7848872" cy="0"/>
          </a:xfrm>
          <a:prstGeom prst="line">
            <a:avLst/>
          </a:prstGeom>
          <a:solidFill>
            <a:srgbClr val="CC9900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圓角矩形圖說文字 23"/>
          <p:cNvSpPr/>
          <p:nvPr/>
        </p:nvSpPr>
        <p:spPr bwMode="auto">
          <a:xfrm>
            <a:off x="5292080" y="1484784"/>
            <a:ext cx="864096" cy="792088"/>
          </a:xfrm>
          <a:prstGeom prst="wedgeRoundRectCallout">
            <a:avLst>
              <a:gd name="adj1" fmla="val 102139"/>
              <a:gd name="adj2" fmla="val 28586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2016.1.1</a:t>
            </a:r>
          </a:p>
          <a:p>
            <a:pPr algn="ctr"/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公告地價</a:t>
            </a:r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.</a:t>
            </a:r>
          </a:p>
          <a:p>
            <a:pPr algn="ctr"/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公告現值</a:t>
            </a:r>
            <a:endParaRPr lang="en-US" altLang="zh-TW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房地合一稅</a:t>
            </a:r>
            <a:endParaRPr lang="zh-TW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圓角矩形圖說文字 24"/>
          <p:cNvSpPr/>
          <p:nvPr/>
        </p:nvSpPr>
        <p:spPr bwMode="auto">
          <a:xfrm>
            <a:off x="7092280" y="1772816"/>
            <a:ext cx="792088" cy="432048"/>
          </a:xfrm>
          <a:prstGeom prst="wedgeRoundRectCallout">
            <a:avLst>
              <a:gd name="adj1" fmla="val 70348"/>
              <a:gd name="adj2" fmla="val 171938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2017.5.12</a:t>
            </a:r>
          </a:p>
          <a:p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遺產贈與稅</a:t>
            </a:r>
            <a:endParaRPr lang="zh-TW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91BC30B4-A7CB-4DE5-8579-7DF1F24C3D99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14</a:t>
            </a:fld>
            <a:endParaRPr kumimoji="0" lang="en-US" altLang="zh-TW" sz="1200" b="0" dirty="0">
              <a:latin typeface="+mj-lt"/>
              <a:ea typeface="新細明體" pitchFamily="18" charset="-120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FCC04B6C-C2A0-44C2-BEBB-086CA71129D2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14</a:t>
            </a:fld>
            <a:endParaRPr kumimoji="0" lang="en-US" altLang="zh-TW" sz="1200" b="0">
              <a:latin typeface="+mj-lt"/>
              <a:ea typeface="新細明體" pitchFamily="18" charset="-120"/>
            </a:endParaRP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640" y="260350"/>
            <a:ext cx="7344816" cy="576362"/>
          </a:xfrm>
        </p:spPr>
        <p:txBody>
          <a:bodyPr/>
          <a:lstStyle/>
          <a:p>
            <a:pPr algn="ctr">
              <a:defRPr/>
            </a:pPr>
            <a:r>
              <a:rPr lang="en-US" altLang="zh-TW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2010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年全台空屋調查統計數量對照圖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zh-TW" alt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7921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圖表 6"/>
          <p:cNvGraphicFramePr/>
          <p:nvPr/>
        </p:nvGraphicFramePr>
        <p:xfrm>
          <a:off x="467544" y="1062037"/>
          <a:ext cx="8136903" cy="5031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val 113"/>
          <p:cNvSpPr>
            <a:spLocks noChangeArrowheads="1"/>
          </p:cNvSpPr>
          <p:nvPr/>
        </p:nvSpPr>
        <p:spPr bwMode="auto">
          <a:xfrm>
            <a:off x="3563888" y="1556792"/>
            <a:ext cx="792088" cy="57606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9" name="Oval 113"/>
          <p:cNvSpPr>
            <a:spLocks noChangeArrowheads="1"/>
          </p:cNvSpPr>
          <p:nvPr/>
        </p:nvSpPr>
        <p:spPr bwMode="auto">
          <a:xfrm>
            <a:off x="7812360" y="1700808"/>
            <a:ext cx="792088" cy="57606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76350"/>
            <a:ext cx="8640960" cy="460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91BC30B4-A7CB-4DE5-8579-7DF1F24C3D99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15</a:t>
            </a:fld>
            <a:endParaRPr kumimoji="0" lang="en-US" altLang="zh-TW" sz="1200" b="0" dirty="0">
              <a:latin typeface="+mj-lt"/>
              <a:ea typeface="新細明體" pitchFamily="18" charset="-120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FCC04B6C-C2A0-44C2-BEBB-086CA71129D2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15</a:t>
            </a:fld>
            <a:endParaRPr kumimoji="0" lang="en-US" altLang="zh-TW" sz="1200" b="0">
              <a:latin typeface="+mj-lt"/>
              <a:ea typeface="新細明體" pitchFamily="18" charset="-120"/>
            </a:endParaRP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640" y="260350"/>
            <a:ext cx="7344816" cy="1008410"/>
          </a:xfrm>
        </p:spPr>
        <p:txBody>
          <a:bodyPr/>
          <a:lstStyle/>
          <a:p>
            <a:pPr algn="ctr">
              <a:defRPr/>
            </a:pPr>
            <a:r>
              <a:rPr lang="en-US" altLang="zh-TW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-150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年人口推計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資料來源：國家發展委員會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zh-TW" alt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7921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113"/>
          <p:cNvSpPr>
            <a:spLocks noChangeArrowheads="1"/>
          </p:cNvSpPr>
          <p:nvPr/>
        </p:nvSpPr>
        <p:spPr bwMode="auto">
          <a:xfrm>
            <a:off x="3923928" y="1772816"/>
            <a:ext cx="792088" cy="57606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9" name="Oval 113"/>
          <p:cNvSpPr>
            <a:spLocks noChangeArrowheads="1"/>
          </p:cNvSpPr>
          <p:nvPr/>
        </p:nvSpPr>
        <p:spPr bwMode="auto">
          <a:xfrm>
            <a:off x="7236296" y="3212976"/>
            <a:ext cx="1656184" cy="165618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0891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91BC30B4-A7CB-4DE5-8579-7DF1F24C3D99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16</a:t>
            </a:fld>
            <a:endParaRPr kumimoji="0" lang="en-US" altLang="zh-TW" sz="1200" b="0" dirty="0">
              <a:latin typeface="+mj-lt"/>
              <a:ea typeface="新細明體" pitchFamily="18" charset="-120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FCC04B6C-C2A0-44C2-BEBB-086CA71129D2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16</a:t>
            </a:fld>
            <a:endParaRPr kumimoji="0" lang="en-US" altLang="zh-TW" sz="1200" b="0">
              <a:latin typeface="+mj-lt"/>
              <a:ea typeface="新細明體" pitchFamily="18" charset="-120"/>
            </a:endParaRP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640" y="260350"/>
            <a:ext cx="7344816" cy="1008410"/>
          </a:xfrm>
        </p:spPr>
        <p:txBody>
          <a:bodyPr/>
          <a:lstStyle/>
          <a:p>
            <a:pPr algn="ctr">
              <a:defRPr/>
            </a:pPr>
            <a:r>
              <a:rPr lang="en-US" altLang="zh-TW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-150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年人口推計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資料來源：國家發展委員會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zh-TW" alt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7921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113"/>
          <p:cNvSpPr>
            <a:spLocks noChangeArrowheads="1"/>
          </p:cNvSpPr>
          <p:nvPr/>
        </p:nvSpPr>
        <p:spPr bwMode="auto">
          <a:xfrm>
            <a:off x="3995936" y="3068960"/>
            <a:ext cx="936104" cy="576064"/>
          </a:xfrm>
          <a:prstGeom prst="ellipse">
            <a:avLst/>
          </a:prstGeom>
          <a:noFill/>
          <a:ln w="31750">
            <a:solidFill>
              <a:srgbClr val="00B0F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9" name="Oval 113"/>
          <p:cNvSpPr>
            <a:spLocks noChangeArrowheads="1"/>
          </p:cNvSpPr>
          <p:nvPr/>
        </p:nvSpPr>
        <p:spPr bwMode="auto">
          <a:xfrm>
            <a:off x="7092280" y="1700808"/>
            <a:ext cx="1368152" cy="792088"/>
          </a:xfrm>
          <a:prstGeom prst="ellipse">
            <a:avLst/>
          </a:prstGeom>
          <a:noFill/>
          <a:ln w="31750">
            <a:solidFill>
              <a:srgbClr val="00B0F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10" name="Oval 113"/>
          <p:cNvSpPr>
            <a:spLocks noChangeArrowheads="1"/>
          </p:cNvSpPr>
          <p:nvPr/>
        </p:nvSpPr>
        <p:spPr bwMode="auto">
          <a:xfrm>
            <a:off x="4067944" y="4077072"/>
            <a:ext cx="1368152" cy="1080120"/>
          </a:xfrm>
          <a:prstGeom prst="ellipse">
            <a:avLst/>
          </a:prstGeom>
          <a:noFill/>
          <a:ln w="31750">
            <a:solidFill>
              <a:srgbClr val="00B0F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11" name="Oval 113"/>
          <p:cNvSpPr>
            <a:spLocks noChangeArrowheads="1"/>
          </p:cNvSpPr>
          <p:nvPr/>
        </p:nvSpPr>
        <p:spPr bwMode="auto">
          <a:xfrm>
            <a:off x="6876256" y="4149080"/>
            <a:ext cx="1368152" cy="792088"/>
          </a:xfrm>
          <a:prstGeom prst="ellipse">
            <a:avLst/>
          </a:prstGeom>
          <a:noFill/>
          <a:ln w="31750">
            <a:solidFill>
              <a:srgbClr val="00B0F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208912" cy="466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91BC30B4-A7CB-4DE5-8579-7DF1F24C3D99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17</a:t>
            </a:fld>
            <a:endParaRPr kumimoji="0" lang="en-US" altLang="zh-TW" sz="1200" b="0" dirty="0">
              <a:latin typeface="+mj-lt"/>
              <a:ea typeface="新細明體" pitchFamily="18" charset="-120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FCC04B6C-C2A0-44C2-BEBB-086CA71129D2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17</a:t>
            </a:fld>
            <a:endParaRPr kumimoji="0" lang="en-US" altLang="zh-TW" sz="1200" b="0">
              <a:latin typeface="+mj-lt"/>
              <a:ea typeface="新細明體" pitchFamily="18" charset="-120"/>
            </a:endParaRP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640" y="260350"/>
            <a:ext cx="7344816" cy="1008410"/>
          </a:xfrm>
        </p:spPr>
        <p:txBody>
          <a:bodyPr/>
          <a:lstStyle/>
          <a:p>
            <a:pPr algn="ctr">
              <a:defRPr/>
            </a:pPr>
            <a:r>
              <a:rPr lang="en-US" altLang="zh-TW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-150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年人口推計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資料來源：國家發展委員會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zh-TW" alt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7921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113"/>
          <p:cNvSpPr>
            <a:spLocks noChangeArrowheads="1"/>
          </p:cNvSpPr>
          <p:nvPr/>
        </p:nvSpPr>
        <p:spPr bwMode="auto">
          <a:xfrm>
            <a:off x="1619672" y="1988840"/>
            <a:ext cx="1152128" cy="57606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9" name="Oval 113"/>
          <p:cNvSpPr>
            <a:spLocks noChangeArrowheads="1"/>
          </p:cNvSpPr>
          <p:nvPr/>
        </p:nvSpPr>
        <p:spPr bwMode="auto">
          <a:xfrm>
            <a:off x="3851920" y="2060848"/>
            <a:ext cx="1224136" cy="504056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10" name="Oval 113"/>
          <p:cNvSpPr>
            <a:spLocks noChangeArrowheads="1"/>
          </p:cNvSpPr>
          <p:nvPr/>
        </p:nvSpPr>
        <p:spPr bwMode="auto">
          <a:xfrm>
            <a:off x="6588224" y="2060848"/>
            <a:ext cx="1296144" cy="504056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20891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BFE00-BC46-42C9-9AE8-46745A406BBF}" type="slidenum">
              <a:rPr lang="en-US" altLang="zh-TW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7812"/>
            <a:ext cx="7571184" cy="1062955"/>
          </a:xfrm>
        </p:spPr>
        <p:txBody>
          <a:bodyPr/>
          <a:lstStyle/>
          <a:p>
            <a:pPr algn="ctr">
              <a:defRPr/>
            </a:pP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臺灣工業化的經驗－雁行理論之啟示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郭台銘投資美國的感想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zh-TW" sz="3200" dirty="0" smtClean="0"/>
              <a:t/>
            </a:r>
            <a:br>
              <a:rPr lang="zh-TW" altLang="zh-TW" sz="3200" dirty="0" smtClean="0"/>
            </a:br>
            <a:r>
              <a:rPr lang="en-US" altLang="zh-TW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1800" dirty="0" smtClean="0"/>
              <a:t/>
            </a:r>
            <a:br>
              <a:rPr lang="zh-TW" altLang="zh-TW" sz="1800" dirty="0" smtClean="0"/>
            </a:br>
            <a:endParaRPr lang="zh-TW" altLang="en-US" sz="1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橢圓 12"/>
          <p:cNvSpPr>
            <a:spLocks noChangeArrowheads="1"/>
          </p:cNvSpPr>
          <p:nvPr/>
        </p:nvSpPr>
        <p:spPr bwMode="auto">
          <a:xfrm>
            <a:off x="2987824" y="4293096"/>
            <a:ext cx="1728192" cy="504056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sz="1100"/>
          </a:p>
        </p:txBody>
      </p:sp>
      <p:sp>
        <p:nvSpPr>
          <p:cNvPr id="6" name="橢圓 5"/>
          <p:cNvSpPr>
            <a:spLocks noChangeArrowheads="1"/>
          </p:cNvSpPr>
          <p:nvPr/>
        </p:nvSpPr>
        <p:spPr bwMode="auto">
          <a:xfrm>
            <a:off x="3851920" y="3356992"/>
            <a:ext cx="1368152" cy="576064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zh-TW" altLang="zh-TW" sz="11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橢圓 12"/>
          <p:cNvSpPr>
            <a:spLocks noChangeArrowheads="1"/>
          </p:cNvSpPr>
          <p:nvPr/>
        </p:nvSpPr>
        <p:spPr bwMode="auto">
          <a:xfrm>
            <a:off x="1115616" y="5157192"/>
            <a:ext cx="3096344" cy="504056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sz="11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BFE00-BC46-42C9-9AE8-46745A406BBF}" type="slidenum">
              <a:rPr lang="en-US" altLang="zh-TW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7813"/>
            <a:ext cx="7571184" cy="630908"/>
          </a:xfrm>
        </p:spPr>
        <p:txBody>
          <a:bodyPr/>
          <a:lstStyle/>
          <a:p>
            <a:pPr algn="ctr">
              <a:defRPr/>
            </a:pP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臺灣工業化的經驗－雁行理論之啟示</a:t>
            </a:r>
            <a:r>
              <a:rPr lang="zh-TW" altLang="zh-TW" sz="3200" dirty="0" smtClean="0"/>
              <a:t/>
            </a:r>
            <a:br>
              <a:rPr lang="zh-TW" altLang="zh-TW" sz="3200" dirty="0" smtClean="0"/>
            </a:br>
            <a:r>
              <a:rPr lang="en-US" altLang="zh-TW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1800" dirty="0" smtClean="0"/>
              <a:t/>
            </a:r>
            <a:br>
              <a:rPr lang="zh-TW" altLang="zh-TW" sz="1800" dirty="0" smtClean="0"/>
            </a:br>
            <a:endParaRPr lang="zh-TW" altLang="en-US" sz="1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橢圓 5"/>
          <p:cNvSpPr>
            <a:spLocks noChangeArrowheads="1"/>
          </p:cNvSpPr>
          <p:nvPr/>
        </p:nvSpPr>
        <p:spPr bwMode="auto">
          <a:xfrm>
            <a:off x="4139952" y="4869160"/>
            <a:ext cx="1656184" cy="1152128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zh-TW" altLang="zh-TW" sz="11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B6B995C0-5EDC-4A29-8BD8-1D8D5CD5A1F8}" type="slidenum">
              <a:rPr kumimoji="0" lang="en-US" altLang="zh-TW" sz="1200" b="0">
                <a:latin typeface="+mj-lt"/>
              </a:rPr>
              <a:pPr algn="r">
                <a:defRPr/>
              </a:pPr>
              <a:t>2</a:t>
            </a:fld>
            <a:endParaRPr kumimoji="0" lang="en-US" altLang="zh-TW" sz="1200" b="0">
              <a:latin typeface="+mj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1062955"/>
          </a:xfrm>
        </p:spPr>
        <p:txBody>
          <a:bodyPr/>
          <a:lstStyle/>
          <a:p>
            <a:pPr algn="ctr">
              <a:defRPr/>
            </a:pPr>
            <a:r>
              <a:rPr lang="zh-TW" altLang="en-US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台灣房價三高</a:t>
            </a:r>
            <a:r>
              <a:rPr lang="en-US" altLang="zh-TW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-</a:t>
            </a:r>
            <a:r>
              <a:rPr lang="zh-TW" alt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匪夷所思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？</a:t>
            </a:r>
            <a:r>
              <a:rPr lang="zh-TW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/>
            </a:r>
            <a:br>
              <a:rPr lang="en-US" altLang="zh-TW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lang="en-US" altLang="zh-TW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-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諾貝爾經濟學獎得主羅勃席勒</a:t>
            </a: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Robert James </a:t>
            </a:r>
            <a:r>
              <a:rPr lang="en-US" altLang="zh-TW" sz="2400" b="1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Shiller</a:t>
            </a:r>
            <a:r>
              <a:rPr lang="zh-TW" altLang="en-US" sz="2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TW" altLang="en-US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4646141"/>
          </a:xfrm>
        </p:spPr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高房價</a:t>
            </a:r>
            <a:endParaRPr lang="en-US" altLang="zh-TW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TW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2017Q1</a:t>
            </a: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房價所得比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全台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9.24</a:t>
            </a:r>
            <a:r>
              <a:rPr lang="zh-TW" altLang="zh-TW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％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台北市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15.52</a:t>
            </a:r>
            <a:r>
              <a:rPr lang="zh-TW" altLang="zh-TW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％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新北市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12.49</a:t>
            </a:r>
            <a:r>
              <a:rPr lang="zh-TW" altLang="zh-TW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％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高自有住宅比率</a:t>
            </a:r>
            <a:endParaRPr lang="en-US" altLang="zh-TW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2015</a:t>
            </a: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84.23</a:t>
            </a:r>
            <a:r>
              <a:rPr lang="zh-TW" altLang="zh-TW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％</a:t>
            </a:r>
            <a:endParaRPr lang="en-US" altLang="zh-TW" sz="2800" b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高空屋率</a:t>
            </a:r>
            <a:endParaRPr lang="en-US" altLang="zh-TW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2010</a:t>
            </a:r>
            <a:r>
              <a:rPr lang="zh-TW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全台</a:t>
            </a:r>
            <a:r>
              <a:rPr lang="en-US" altLang="zh-TW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19.3</a:t>
            </a:r>
            <a:r>
              <a:rPr lang="zh-TW" altLang="zh-TW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％</a:t>
            </a:r>
            <a:r>
              <a:rPr lang="en-US" altLang="zh-TW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1,560,355</a:t>
            </a:r>
            <a:r>
              <a:rPr lang="zh-TW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戶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             </a:t>
            </a:r>
            <a:r>
              <a:rPr lang="zh-TW" altLang="en-US" sz="2800" b="1" u="sng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台北市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13.4%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8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122,907</a:t>
            </a:r>
            <a:r>
              <a:rPr lang="zh-TW" altLang="en-US" sz="28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戶</a:t>
            </a:r>
            <a:endParaRPr lang="en-US" altLang="zh-TW" sz="2800" b="1" u="sng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8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             </a:t>
            </a:r>
            <a:r>
              <a:rPr lang="zh-TW" altLang="en-US" sz="2800" b="1" u="sng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新北市</a:t>
            </a:r>
            <a:r>
              <a:rPr lang="en-US" altLang="en-US" sz="2800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22.%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8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328,713</a:t>
            </a:r>
            <a:r>
              <a:rPr lang="zh-TW" altLang="en-US" sz="28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戶</a:t>
            </a:r>
            <a:endParaRPr lang="en-US" altLang="zh-TW" sz="2800" b="1" u="sng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桃園市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21%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153,722</a:t>
            </a:r>
            <a:r>
              <a:rPr lang="zh-TW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戶</a:t>
            </a:r>
            <a:endParaRPr lang="en-US" altLang="zh-TW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zh-TW" alt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55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13"/>
          <p:cNvSpPr>
            <a:spLocks noChangeArrowheads="1"/>
          </p:cNvSpPr>
          <p:nvPr/>
        </p:nvSpPr>
        <p:spPr bwMode="auto">
          <a:xfrm>
            <a:off x="1331640" y="1484784"/>
            <a:ext cx="1440160" cy="504056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8" name="Oval 113"/>
          <p:cNvSpPr>
            <a:spLocks noChangeArrowheads="1"/>
          </p:cNvSpPr>
          <p:nvPr/>
        </p:nvSpPr>
        <p:spPr bwMode="auto">
          <a:xfrm>
            <a:off x="1259632" y="2924944"/>
            <a:ext cx="2880320" cy="57606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9" name="Oval 113"/>
          <p:cNvSpPr>
            <a:spLocks noChangeArrowheads="1"/>
          </p:cNvSpPr>
          <p:nvPr/>
        </p:nvSpPr>
        <p:spPr bwMode="auto">
          <a:xfrm>
            <a:off x="1259632" y="4293096"/>
            <a:ext cx="1368152" cy="57606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990600"/>
            <a:ext cx="8134350" cy="510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BFE00-BC46-42C9-9AE8-46745A406BBF}" type="slidenum">
              <a:rPr lang="en-US" altLang="zh-TW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7813"/>
            <a:ext cx="7571184" cy="630908"/>
          </a:xfrm>
        </p:spPr>
        <p:txBody>
          <a:bodyPr/>
          <a:lstStyle/>
          <a:p>
            <a:pPr algn="ctr">
              <a:defRPr/>
            </a:pP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臺灣工業化的經驗－雁行理論之啟示</a:t>
            </a:r>
            <a:r>
              <a:rPr lang="zh-TW" altLang="zh-TW" sz="3200" dirty="0" smtClean="0"/>
              <a:t/>
            </a:r>
            <a:br>
              <a:rPr lang="zh-TW" altLang="zh-TW" sz="3200" dirty="0" smtClean="0"/>
            </a:br>
            <a:r>
              <a:rPr lang="en-US" altLang="zh-TW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1800" dirty="0" smtClean="0"/>
              <a:t/>
            </a:r>
            <a:br>
              <a:rPr lang="zh-TW" altLang="zh-TW" sz="1800" dirty="0" smtClean="0"/>
            </a:br>
            <a:endParaRPr lang="zh-TW" altLang="en-US" sz="1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橢圓 12"/>
          <p:cNvSpPr>
            <a:spLocks noChangeArrowheads="1"/>
          </p:cNvSpPr>
          <p:nvPr/>
        </p:nvSpPr>
        <p:spPr bwMode="auto">
          <a:xfrm>
            <a:off x="3563888" y="3140968"/>
            <a:ext cx="1728192" cy="504056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sz="1100"/>
          </a:p>
        </p:txBody>
      </p:sp>
      <p:sp>
        <p:nvSpPr>
          <p:cNvPr id="6" name="橢圓 5"/>
          <p:cNvSpPr>
            <a:spLocks noChangeArrowheads="1"/>
          </p:cNvSpPr>
          <p:nvPr/>
        </p:nvSpPr>
        <p:spPr bwMode="auto">
          <a:xfrm>
            <a:off x="2771800" y="1124744"/>
            <a:ext cx="1368152" cy="576064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zh-TW" altLang="zh-TW" sz="11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橢圓 12"/>
          <p:cNvSpPr>
            <a:spLocks noChangeArrowheads="1"/>
          </p:cNvSpPr>
          <p:nvPr/>
        </p:nvSpPr>
        <p:spPr bwMode="auto">
          <a:xfrm>
            <a:off x="6084168" y="5373216"/>
            <a:ext cx="1728192" cy="504056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sz="11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98740-94C5-4BCD-AF4F-DB3B4BEB08D3}" type="slidenum">
              <a:rPr lang="en-US" altLang="zh-TW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algn="ctr">
              <a:defRPr/>
            </a:pPr>
            <a:r>
              <a:rPr lang="zh-TW" alt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從「三十年頂峰論」看經濟與房地產</a:t>
            </a:r>
            <a:r>
              <a:rPr lang="zh-TW" altLang="en-US" smtClean="0"/>
              <a:t> 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530725"/>
          </a:xfrm>
          <a:ln>
            <a:solidFill>
              <a:srgbClr val="C00000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日本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一九六○到一九九○年代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u="sng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三十年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間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每年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約</a:t>
            </a:r>
            <a:r>
              <a:rPr lang="en-US" altLang="zh-TW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％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經濟成長，創下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日本戰後經濟奇蹟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日本第一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」→股市、</a:t>
            </a:r>
            <a:r>
              <a:rPr lang="zh-TW" altLang="en-US" sz="2600" b="1" u="sng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房市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金錢遊戲→失落二十年。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台灣</a:t>
            </a:r>
            <a:r>
              <a:rPr lang="en-US" altLang="en-US" sz="26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1966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年高雄成立加工出口區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→出口大國，</a:t>
            </a:r>
            <a:r>
              <a:rPr lang="en-US" altLang="zh-TW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1966</a:t>
            </a:r>
            <a:r>
              <a:rPr lang="zh-TW" altLang="en-US" sz="26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1996</a:t>
            </a: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2600" b="1" u="sng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三十年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間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，平均經濟成長率超過</a:t>
            </a:r>
            <a:r>
              <a:rPr lang="en-US" altLang="zh-TW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％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金錢遊戲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、產業外移</a:t>
            </a:r>
            <a:r>
              <a:rPr lang="zh-TW" altLang="en-US" sz="2600" dirty="0" smtClean="0"/>
              <a:t>→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經濟↓。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台灣</a:t>
            </a:r>
            <a:r>
              <a:rPr lang="zh-TW" altLang="en-US" sz="2600" b="1" dirty="0" smtClean="0"/>
              <a:t>：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1979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年制定「十年經濟建設計畫」</a:t>
            </a:r>
            <a:r>
              <a:rPr lang="zh-TW" altLang="zh-TW" sz="2600" b="1" dirty="0" smtClean="0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發展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科技產業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zh-TW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1980</a:t>
            </a: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設立</a:t>
            </a: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新竹科學園區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，產業發展漸偏向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電子資訊業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傳統製造業大量出走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中國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一九七八年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鄧小平推動</a:t>
            </a: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改革開放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，創立經濟特區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大量吸納台灣釋出的傳產製造業資金、人才與技術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外資大量湧進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世界工廠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2600" b="1" u="sng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三十年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間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，每年約</a:t>
            </a:r>
            <a:r>
              <a:rPr lang="en-US" altLang="zh-TW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6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％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的成長率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26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世界第二大經濟體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lnSpc>
                <a:spcPct val="80000"/>
              </a:lnSpc>
              <a:defRPr/>
            </a:pPr>
            <a:endParaRPr lang="zh-TW" altLang="en-US" sz="26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橢圓 12"/>
          <p:cNvSpPr>
            <a:spLocks noChangeArrowheads="1"/>
          </p:cNvSpPr>
          <p:nvPr/>
        </p:nvSpPr>
        <p:spPr bwMode="auto">
          <a:xfrm>
            <a:off x="5796136" y="1052736"/>
            <a:ext cx="1296144" cy="720080"/>
          </a:xfrm>
          <a:prstGeom prst="ellipse">
            <a:avLst/>
          </a:prstGeom>
          <a:noFill/>
          <a:ln w="38100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sz="1100"/>
          </a:p>
        </p:txBody>
      </p:sp>
      <p:sp>
        <p:nvSpPr>
          <p:cNvPr id="6" name="橢圓 12"/>
          <p:cNvSpPr>
            <a:spLocks noChangeArrowheads="1"/>
          </p:cNvSpPr>
          <p:nvPr/>
        </p:nvSpPr>
        <p:spPr bwMode="auto">
          <a:xfrm>
            <a:off x="2051720" y="2420888"/>
            <a:ext cx="1296144" cy="720080"/>
          </a:xfrm>
          <a:prstGeom prst="ellipse">
            <a:avLst/>
          </a:prstGeom>
          <a:noFill/>
          <a:ln w="38100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sz="1100"/>
          </a:p>
        </p:txBody>
      </p:sp>
      <p:sp>
        <p:nvSpPr>
          <p:cNvPr id="7" name="橢圓 12"/>
          <p:cNvSpPr>
            <a:spLocks noChangeArrowheads="1"/>
          </p:cNvSpPr>
          <p:nvPr/>
        </p:nvSpPr>
        <p:spPr bwMode="auto">
          <a:xfrm>
            <a:off x="5364088" y="4725144"/>
            <a:ext cx="1296144" cy="720080"/>
          </a:xfrm>
          <a:prstGeom prst="ellipse">
            <a:avLst/>
          </a:prstGeom>
          <a:noFill/>
          <a:ln w="38100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712968" cy="445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BFE00-BC46-42C9-9AE8-46745A406BBF}" type="slidenum">
              <a:rPr lang="en-US" altLang="zh-TW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7812"/>
            <a:ext cx="7571184" cy="846931"/>
          </a:xfrm>
        </p:spPr>
        <p:txBody>
          <a:bodyPr/>
          <a:lstStyle/>
          <a:p>
            <a:pPr algn="ctr">
              <a:defRPr/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美國量化寬鬆</a:t>
            </a:r>
            <a:r>
              <a:rPr lang="en-US" altLang="zh-TW" sz="3200" b="1" dirty="0" smtClean="0"/>
              <a:t>(Quantitative easing) </a:t>
            </a:r>
            <a:r>
              <a:rPr lang="en-US" altLang="zh-TW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資料來源</a:t>
            </a:r>
            <a:r>
              <a:rPr lang="zh-TW" altLang="zh-TW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中央銀行</a:t>
            </a:r>
            <a:r>
              <a:rPr lang="en-US" altLang="zh-TW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1800" dirty="0" smtClean="0"/>
              <a:t/>
            </a:r>
            <a:br>
              <a:rPr lang="zh-TW" altLang="zh-TW" sz="1800" dirty="0" smtClean="0"/>
            </a:br>
            <a:endParaRPr lang="zh-TW" altLang="en-US" sz="1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橢圓 12"/>
          <p:cNvSpPr>
            <a:spLocks noChangeArrowheads="1"/>
          </p:cNvSpPr>
          <p:nvPr/>
        </p:nvSpPr>
        <p:spPr bwMode="auto">
          <a:xfrm>
            <a:off x="3131840" y="1700808"/>
            <a:ext cx="1296144" cy="1008112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sz="1100"/>
          </a:p>
        </p:txBody>
      </p:sp>
      <p:sp>
        <p:nvSpPr>
          <p:cNvPr id="6" name="橢圓 5"/>
          <p:cNvSpPr>
            <a:spLocks noChangeArrowheads="1"/>
          </p:cNvSpPr>
          <p:nvPr/>
        </p:nvSpPr>
        <p:spPr bwMode="auto">
          <a:xfrm>
            <a:off x="755576" y="1772816"/>
            <a:ext cx="1656184" cy="792088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zh-TW" altLang="zh-TW" sz="11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橢圓 12"/>
          <p:cNvSpPr>
            <a:spLocks noChangeArrowheads="1"/>
          </p:cNvSpPr>
          <p:nvPr/>
        </p:nvSpPr>
        <p:spPr bwMode="auto">
          <a:xfrm>
            <a:off x="6444208" y="1772816"/>
            <a:ext cx="1656184" cy="864096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sz="11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圖表 8"/>
          <p:cNvGraphicFramePr/>
          <p:nvPr/>
        </p:nvGraphicFramePr>
        <p:xfrm>
          <a:off x="467544" y="1268760"/>
          <a:ext cx="820891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BFE00-BC46-42C9-9AE8-46745A406BBF}" type="slidenum">
              <a:rPr lang="en-US" altLang="zh-TW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1062955"/>
          </a:xfrm>
        </p:spPr>
        <p:txBody>
          <a:bodyPr/>
          <a:lstStyle/>
          <a:p>
            <a:pPr algn="ctr">
              <a:defRPr/>
            </a:pPr>
            <a:r>
              <a:rPr lang="en-US" altLang="zh-TW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1998-2015</a:t>
            </a:r>
            <a:r>
              <a:rPr lang="zh-TW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年最高</a:t>
            </a:r>
            <a:r>
              <a:rPr lang="en-US" altLang="zh-TW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％與最低</a:t>
            </a:r>
            <a:r>
              <a:rPr lang="en-US" altLang="zh-TW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％所得倍數變化趨勢圖</a:t>
            </a:r>
            <a:r>
              <a:rPr lang="en-US" altLang="zh-TW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800" b="1" dirty="0" smtClean="0">
                <a:latin typeface="標楷體" pitchFamily="65" charset="-120"/>
                <a:ea typeface="標楷體" pitchFamily="65" charset="-120"/>
              </a:rPr>
              <a:t>所得最低</a:t>
            </a:r>
            <a:r>
              <a:rPr lang="en-US" altLang="zh-TW" sz="1800" b="1" dirty="0" smtClean="0">
                <a:latin typeface="標楷體" pitchFamily="65" charset="-120"/>
                <a:ea typeface="標楷體" pitchFamily="65" charset="-120"/>
              </a:rPr>
              <a:t>5%</a:t>
            </a:r>
            <a:r>
              <a:rPr lang="zh-TW" altLang="en-US" sz="1800" b="1" dirty="0" smtClean="0">
                <a:latin typeface="標楷體" pitchFamily="65" charset="-120"/>
                <a:ea typeface="標楷體" pitchFamily="65" charset="-120"/>
              </a:rPr>
              <a:t>家庭平均年所得只有</a:t>
            </a:r>
            <a:r>
              <a:rPr lang="en-US" altLang="zh-TW" sz="1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4.7</a:t>
            </a:r>
            <a:r>
              <a:rPr lang="zh-TW" altLang="en-US" sz="1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萬元</a:t>
            </a:r>
            <a:r>
              <a:rPr lang="zh-TW" altLang="en-US" sz="1800" b="1" dirty="0" smtClean="0">
                <a:latin typeface="標楷體" pitchFamily="65" charset="-120"/>
                <a:ea typeface="標楷體" pitchFamily="65" charset="-120"/>
              </a:rPr>
              <a:t>，最高</a:t>
            </a:r>
            <a:r>
              <a:rPr lang="en-US" altLang="zh-TW" sz="1800" b="1" dirty="0" smtClean="0">
                <a:latin typeface="標楷體" pitchFamily="65" charset="-120"/>
                <a:ea typeface="標楷體" pitchFamily="65" charset="-120"/>
              </a:rPr>
              <a:t>5%</a:t>
            </a:r>
            <a:r>
              <a:rPr lang="zh-TW" altLang="en-US" sz="1800" b="1" dirty="0" smtClean="0">
                <a:latin typeface="標楷體" pitchFamily="65" charset="-120"/>
                <a:ea typeface="標楷體" pitchFamily="65" charset="-120"/>
              </a:rPr>
              <a:t>家庭平均年所得</a:t>
            </a:r>
            <a:r>
              <a:rPr lang="en-US" altLang="zh-TW" sz="1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471.5</a:t>
            </a:r>
            <a:r>
              <a:rPr lang="zh-TW" altLang="en-US" sz="1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萬元</a:t>
            </a:r>
            <a:endParaRPr lang="zh-TW" altLang="en-US" sz="1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橢圓 12"/>
          <p:cNvSpPr>
            <a:spLocks noChangeArrowheads="1"/>
          </p:cNvSpPr>
          <p:nvPr/>
        </p:nvSpPr>
        <p:spPr bwMode="auto">
          <a:xfrm>
            <a:off x="539552" y="4221088"/>
            <a:ext cx="936104" cy="504056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sz="1100"/>
          </a:p>
        </p:txBody>
      </p:sp>
      <p:sp>
        <p:nvSpPr>
          <p:cNvPr id="6" name="橢圓 5"/>
          <p:cNvSpPr>
            <a:spLocks noChangeArrowheads="1"/>
          </p:cNvSpPr>
          <p:nvPr/>
        </p:nvSpPr>
        <p:spPr bwMode="auto">
          <a:xfrm>
            <a:off x="7812360" y="1988840"/>
            <a:ext cx="936104" cy="558912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zh-TW" altLang="zh-TW" sz="11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圖表 8"/>
          <p:cNvGraphicFramePr/>
          <p:nvPr/>
        </p:nvGraphicFramePr>
        <p:xfrm>
          <a:off x="467544" y="908720"/>
          <a:ext cx="8208912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BFE00-BC46-42C9-9AE8-46745A406BBF}" type="slidenum">
              <a:rPr lang="en-US" altLang="zh-TW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77813"/>
            <a:ext cx="6696744" cy="630908"/>
          </a:xfrm>
        </p:spPr>
        <p:txBody>
          <a:bodyPr/>
          <a:lstStyle/>
          <a:p>
            <a:pPr algn="ctr">
              <a:defRPr/>
            </a:pPr>
            <a:r>
              <a:rPr lang="en-US" altLang="zh-TW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1998-2017Q1</a:t>
            </a:r>
            <a:r>
              <a:rPr lang="zh-TW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實質經常性薪資所得變化趨勢圖</a:t>
            </a:r>
            <a:endParaRPr lang="zh-TW" altLang="en-US" sz="1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橢圓 12"/>
          <p:cNvSpPr>
            <a:spLocks noChangeArrowheads="1"/>
          </p:cNvSpPr>
          <p:nvPr/>
        </p:nvSpPr>
        <p:spPr bwMode="auto">
          <a:xfrm>
            <a:off x="5796136" y="5589240"/>
            <a:ext cx="936104" cy="504056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sz="1100"/>
          </a:p>
        </p:txBody>
      </p:sp>
      <p:sp>
        <p:nvSpPr>
          <p:cNvPr id="6" name="橢圓 5"/>
          <p:cNvSpPr>
            <a:spLocks noChangeArrowheads="1"/>
          </p:cNvSpPr>
          <p:nvPr/>
        </p:nvSpPr>
        <p:spPr bwMode="auto">
          <a:xfrm>
            <a:off x="5868144" y="1844824"/>
            <a:ext cx="936104" cy="558912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zh-TW" altLang="zh-TW" sz="11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線接點 10"/>
          <p:cNvCxnSpPr/>
          <p:nvPr/>
        </p:nvCxnSpPr>
        <p:spPr bwMode="auto">
          <a:xfrm>
            <a:off x="6012160" y="1196752"/>
            <a:ext cx="0" cy="518457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13690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BFE00-BC46-42C9-9AE8-46745A406BBF}" type="slidenum">
              <a:rPr lang="en-US" altLang="zh-TW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7812"/>
            <a:ext cx="7571184" cy="846931"/>
          </a:xfrm>
        </p:spPr>
        <p:txBody>
          <a:bodyPr/>
          <a:lstStyle/>
          <a:p>
            <a:pPr algn="ctr">
              <a:defRPr/>
            </a:pPr>
            <a:r>
              <a:rPr lang="en-US" altLang="zh-TW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1997</a:t>
            </a:r>
            <a:r>
              <a:rPr lang="zh-TW" altLang="en-US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年企業獲利與薪資所得出現黃金交叉</a:t>
            </a:r>
            <a:r>
              <a:rPr lang="en-US" altLang="zh-TW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1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資料來源</a:t>
            </a:r>
            <a:r>
              <a:rPr lang="zh-TW" altLang="zh-TW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 </a:t>
            </a:r>
            <a:r>
              <a:rPr lang="zh-TW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天下雜誌</a:t>
            </a:r>
            <a:r>
              <a:rPr lang="en-US" altLang="zh-TW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1800" dirty="0" smtClean="0"/>
              <a:t/>
            </a:r>
            <a:br>
              <a:rPr lang="zh-TW" altLang="zh-TW" sz="1800" dirty="0" smtClean="0"/>
            </a:br>
            <a:endParaRPr lang="zh-TW" altLang="en-US" sz="1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橢圓 12"/>
          <p:cNvSpPr>
            <a:spLocks noChangeArrowheads="1"/>
          </p:cNvSpPr>
          <p:nvPr/>
        </p:nvSpPr>
        <p:spPr bwMode="auto">
          <a:xfrm>
            <a:off x="1331640" y="2708920"/>
            <a:ext cx="1872208" cy="1368152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sz="1100"/>
          </a:p>
        </p:txBody>
      </p:sp>
      <p:sp>
        <p:nvSpPr>
          <p:cNvPr id="6" name="橢圓 5"/>
          <p:cNvSpPr>
            <a:spLocks noChangeArrowheads="1"/>
          </p:cNvSpPr>
          <p:nvPr/>
        </p:nvSpPr>
        <p:spPr bwMode="auto">
          <a:xfrm>
            <a:off x="4283968" y="2564904"/>
            <a:ext cx="1152128" cy="1584176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zh-TW" altLang="zh-TW" sz="11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13690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BFE00-BC46-42C9-9AE8-46745A406BBF}" type="slidenum">
              <a:rPr lang="en-US" altLang="zh-TW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8940"/>
          </a:xfrm>
        </p:spPr>
        <p:txBody>
          <a:bodyPr/>
          <a:lstStyle/>
          <a:p>
            <a:pPr algn="ctr">
              <a:defRPr/>
            </a:pPr>
            <a:r>
              <a:rPr lang="zh-TW" alt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國富毛額各項資產年增減毛額狀況</a:t>
            </a:r>
            <a:r>
              <a:rPr lang="en-US" altLang="zh-TW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資料來源</a:t>
            </a:r>
            <a:r>
              <a:rPr lang="en-US" altLang="zh-TW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行政院主計處   </a:t>
            </a:r>
            <a:r>
              <a:rPr lang="en-US" altLang="zh-TW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20170427</a:t>
            </a:r>
            <a:endParaRPr lang="zh-TW" altLang="en-US" sz="1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橢圓 7"/>
          <p:cNvSpPr>
            <a:spLocks noChangeArrowheads="1"/>
          </p:cNvSpPr>
          <p:nvPr/>
        </p:nvSpPr>
        <p:spPr bwMode="auto">
          <a:xfrm>
            <a:off x="3203848" y="3573016"/>
            <a:ext cx="653840" cy="936104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zh-TW" altLang="zh-TW" sz="1100"/>
          </a:p>
        </p:txBody>
      </p:sp>
      <p:sp>
        <p:nvSpPr>
          <p:cNvPr id="11" name="橢圓 12"/>
          <p:cNvSpPr>
            <a:spLocks noChangeArrowheads="1"/>
          </p:cNvSpPr>
          <p:nvPr/>
        </p:nvSpPr>
        <p:spPr bwMode="auto">
          <a:xfrm>
            <a:off x="6732240" y="3573016"/>
            <a:ext cx="576064" cy="936104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sz="1100"/>
          </a:p>
        </p:txBody>
      </p:sp>
      <p:sp>
        <p:nvSpPr>
          <p:cNvPr id="12" name="橢圓 12"/>
          <p:cNvSpPr>
            <a:spLocks noChangeArrowheads="1"/>
          </p:cNvSpPr>
          <p:nvPr/>
        </p:nvSpPr>
        <p:spPr bwMode="auto">
          <a:xfrm>
            <a:off x="8028384" y="3573016"/>
            <a:ext cx="647700" cy="936104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sz="110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5388"/>
            <a:ext cx="7992888" cy="489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3" name="Rectangle 25"/>
          <p:cNvSpPr>
            <a:spLocks noGrp="1" noChangeArrowheads="1"/>
          </p:cNvSpPr>
          <p:nvPr>
            <p:ph type="title"/>
          </p:nvPr>
        </p:nvSpPr>
        <p:spPr>
          <a:xfrm>
            <a:off x="309562" y="198438"/>
            <a:ext cx="8294885" cy="1142330"/>
          </a:xfrm>
          <a:noFill/>
          <a:ln/>
        </p:spPr>
        <p:txBody>
          <a:bodyPr/>
          <a:lstStyle/>
          <a:p>
            <a:pPr algn="ctr"/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近五年國富統計結果</a:t>
            </a:r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資料來源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行政院主計處   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20170427</a:t>
            </a:r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12"/>
          <p:cNvSpPr>
            <a:spLocks noChangeArrowheads="1"/>
          </p:cNvSpPr>
          <p:nvPr/>
        </p:nvSpPr>
        <p:spPr bwMode="auto">
          <a:xfrm>
            <a:off x="3203848" y="2636912"/>
            <a:ext cx="720080" cy="360040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sz="1100"/>
          </a:p>
        </p:txBody>
      </p:sp>
      <p:sp>
        <p:nvSpPr>
          <p:cNvPr id="7" name="橢圓 12"/>
          <p:cNvSpPr>
            <a:spLocks noChangeArrowheads="1"/>
          </p:cNvSpPr>
          <p:nvPr/>
        </p:nvSpPr>
        <p:spPr bwMode="auto">
          <a:xfrm>
            <a:off x="3995936" y="2636912"/>
            <a:ext cx="720080" cy="360040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sz="1100"/>
          </a:p>
        </p:txBody>
      </p:sp>
      <p:sp>
        <p:nvSpPr>
          <p:cNvPr id="8" name="橢圓 12"/>
          <p:cNvSpPr>
            <a:spLocks noChangeArrowheads="1"/>
          </p:cNvSpPr>
          <p:nvPr/>
        </p:nvSpPr>
        <p:spPr bwMode="auto">
          <a:xfrm>
            <a:off x="4644008" y="2636912"/>
            <a:ext cx="576064" cy="360040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sz="1100"/>
          </a:p>
        </p:txBody>
      </p:sp>
      <p:sp>
        <p:nvSpPr>
          <p:cNvPr id="9" name="橢圓 12"/>
          <p:cNvSpPr>
            <a:spLocks noChangeArrowheads="1"/>
          </p:cNvSpPr>
          <p:nvPr/>
        </p:nvSpPr>
        <p:spPr bwMode="auto">
          <a:xfrm>
            <a:off x="6516216" y="2708920"/>
            <a:ext cx="720080" cy="288032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5062"/>
          </a:xfrm>
        </p:spPr>
        <p:txBody>
          <a:bodyPr/>
          <a:lstStyle/>
          <a:p>
            <a:pPr algn="ctr">
              <a:defRPr/>
            </a:pP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Occupy Wall Street</a:t>
            </a:r>
            <a:r>
              <a:rPr lang="zh-TW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zh-TW" sz="3200" dirty="0" smtClean="0"/>
              <a:t>：</a:t>
            </a:r>
            <a:r>
              <a:rPr lang="en-US" altLang="zh-TW" sz="3200" b="1" dirty="0" smtClean="0"/>
              <a:t> 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the 99%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2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Occupy Wall Street, two years on: we're still the 99%</a:t>
            </a:r>
            <a:r>
              <a:rPr lang="zh-TW" altLang="en-US" sz="2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TW" sz="2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r>
              <a:rPr lang="zh-TW" altLang="en-US" sz="2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年）</a:t>
            </a:r>
            <a:endParaRPr lang="zh-TW" altLang="en-US" sz="23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E02E4-5521-4EF6-8BB2-EDA9A021691D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268413"/>
            <a:ext cx="26384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268413"/>
            <a:ext cx="24193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268413"/>
            <a:ext cx="2190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717032"/>
            <a:ext cx="35877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5" descr="占领华尔街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3716338"/>
            <a:ext cx="237648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3789363"/>
            <a:ext cx="21955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Oval 129"/>
          <p:cNvSpPr>
            <a:spLocks noChangeArrowheads="1"/>
          </p:cNvSpPr>
          <p:nvPr/>
        </p:nvSpPr>
        <p:spPr bwMode="auto">
          <a:xfrm>
            <a:off x="1258888" y="4437063"/>
            <a:ext cx="863600" cy="432097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  <p:sp>
        <p:nvSpPr>
          <p:cNvPr id="12" name="Oval 129"/>
          <p:cNvSpPr>
            <a:spLocks noChangeArrowheads="1"/>
          </p:cNvSpPr>
          <p:nvPr/>
        </p:nvSpPr>
        <p:spPr bwMode="auto">
          <a:xfrm>
            <a:off x="6732240" y="1124744"/>
            <a:ext cx="2160587" cy="1872208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A1A6C-E98B-418B-9CD9-E13C1B6906AA}" type="slidenum">
              <a:rPr lang="en-US" altLang="zh-TW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08012"/>
          </a:xfrm>
        </p:spPr>
        <p:txBody>
          <a:bodyPr/>
          <a:lstStyle/>
          <a:p>
            <a:pPr algn="ctr">
              <a:defRPr/>
            </a:pPr>
            <a:r>
              <a:rPr lang="en-US" altLang="zh-TW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Maslow</a:t>
            </a:r>
            <a:r>
              <a:rPr lang="zh-TW" alt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需要層級理論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468313" y="1125538"/>
            <a:ext cx="7935912" cy="4910137"/>
            <a:chOff x="1797" y="1501"/>
            <a:chExt cx="7800" cy="4558"/>
          </a:xfrm>
        </p:grpSpPr>
        <p:sp>
          <p:nvSpPr>
            <p:cNvPr id="36869" name="AutoShape 4"/>
            <p:cNvSpPr>
              <a:spLocks noChangeAspect="1" noChangeArrowheads="1"/>
            </p:cNvSpPr>
            <p:nvPr/>
          </p:nvSpPr>
          <p:spPr bwMode="auto">
            <a:xfrm>
              <a:off x="1797" y="1501"/>
              <a:ext cx="7800" cy="4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870" name="Text Box 5"/>
            <p:cNvSpPr txBox="1">
              <a:spLocks noChangeArrowheads="1"/>
            </p:cNvSpPr>
            <p:nvPr/>
          </p:nvSpPr>
          <p:spPr bwMode="auto">
            <a:xfrm>
              <a:off x="5255" y="2754"/>
              <a:ext cx="2524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9553" tIns="39776" rIns="79553" bIns="39776"/>
            <a:lstStyle/>
            <a:p>
              <a:r>
                <a:rPr lang="en-US" altLang="zh-TW" sz="1600">
                  <a:solidFill>
                    <a:srgbClr val="CC3300"/>
                  </a:solidFill>
                  <a:latin typeface="標楷體" pitchFamily="65" charset="-120"/>
                  <a:ea typeface="標楷體" pitchFamily="65" charset="-120"/>
                  <a:cs typeface="Mangal" pitchFamily="18" charset="0"/>
                </a:rPr>
                <a:t>(</a:t>
              </a:r>
              <a:r>
                <a:rPr lang="zh-TW" altLang="en-US" sz="1600">
                  <a:solidFill>
                    <a:srgbClr val="CC3300"/>
                  </a:solidFill>
                  <a:latin typeface="標楷體" pitchFamily="65" charset="-120"/>
                  <a:ea typeface="標楷體" pitchFamily="65" charset="-120"/>
                  <a:cs typeface="Mangal" pitchFamily="18" charset="0"/>
                </a:rPr>
                <a:t>自我發展與自我實現</a:t>
              </a:r>
              <a:r>
                <a:rPr lang="en-US" altLang="zh-TW" sz="1600">
                  <a:solidFill>
                    <a:srgbClr val="CC3300"/>
                  </a:solidFill>
                  <a:latin typeface="標楷體" pitchFamily="65" charset="-120"/>
                  <a:ea typeface="標楷體" pitchFamily="65" charset="-120"/>
                  <a:cs typeface="Mangal" pitchFamily="18" charset="0"/>
                </a:rPr>
                <a:t>)</a:t>
              </a:r>
              <a:endParaRPr lang="en-US" altLang="zh-TW" sz="1600">
                <a:ea typeface="標楷體" pitchFamily="65" charset="-120"/>
                <a:cs typeface="Mangal" pitchFamily="18" charset="0"/>
              </a:endParaRPr>
            </a:p>
          </p:txBody>
        </p:sp>
        <p:sp>
          <p:nvSpPr>
            <p:cNvPr id="36871" name="Text Box 6"/>
            <p:cNvSpPr txBox="1">
              <a:spLocks noChangeArrowheads="1"/>
            </p:cNvSpPr>
            <p:nvPr/>
          </p:nvSpPr>
          <p:spPr bwMode="auto">
            <a:xfrm>
              <a:off x="5412" y="3693"/>
              <a:ext cx="2523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9553" tIns="39776" rIns="79553" bIns="39776"/>
            <a:lstStyle/>
            <a:p>
              <a:r>
                <a:rPr lang="en-US" altLang="zh-TW" sz="12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Mangal" pitchFamily="18" charset="0"/>
                </a:rPr>
                <a:t>(</a:t>
              </a:r>
              <a:r>
                <a:rPr lang="zh-TW" altLang="en-US" sz="12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Mangal" pitchFamily="18" charset="0"/>
                </a:rPr>
                <a:t>自尊、被肯定、地位</a:t>
              </a:r>
              <a:r>
                <a:rPr lang="en-US" altLang="zh-TW" sz="12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Mangal" pitchFamily="18" charset="0"/>
                </a:rPr>
                <a:t>)</a:t>
              </a:r>
              <a:endParaRPr lang="en-US" altLang="zh-TW">
                <a:ea typeface="標楷體" pitchFamily="65" charset="-120"/>
                <a:cs typeface="Mangal" pitchFamily="18" charset="0"/>
              </a:endParaRPr>
            </a:p>
          </p:txBody>
        </p:sp>
        <p:sp>
          <p:nvSpPr>
            <p:cNvPr id="36872" name="Text Box 7"/>
            <p:cNvSpPr txBox="1">
              <a:spLocks noChangeArrowheads="1"/>
            </p:cNvSpPr>
            <p:nvPr/>
          </p:nvSpPr>
          <p:spPr bwMode="auto">
            <a:xfrm>
              <a:off x="5568" y="4319"/>
              <a:ext cx="2524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9553" tIns="39776" rIns="79553" bIns="39776"/>
            <a:lstStyle/>
            <a:p>
              <a:r>
                <a:rPr lang="en-US" altLang="zh-TW" sz="12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Mangal" pitchFamily="18" charset="0"/>
                </a:rPr>
                <a:t>(</a:t>
              </a:r>
              <a:r>
                <a:rPr lang="zh-TW" altLang="en-US" sz="12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Mangal" pitchFamily="18" charset="0"/>
                </a:rPr>
                <a:t>歸屬感、愛</a:t>
              </a:r>
              <a:r>
                <a:rPr lang="en-US" altLang="zh-TW" sz="12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Mangal" pitchFamily="18" charset="0"/>
                </a:rPr>
                <a:t>)</a:t>
              </a:r>
              <a:endParaRPr lang="en-US" altLang="zh-TW">
                <a:ea typeface="標楷體" pitchFamily="65" charset="-120"/>
                <a:cs typeface="Mangal" pitchFamily="18" charset="0"/>
              </a:endParaRPr>
            </a:p>
          </p:txBody>
        </p:sp>
        <p:sp>
          <p:nvSpPr>
            <p:cNvPr id="36873" name="Text Box 8"/>
            <p:cNvSpPr txBox="1">
              <a:spLocks noChangeArrowheads="1"/>
            </p:cNvSpPr>
            <p:nvPr/>
          </p:nvSpPr>
          <p:spPr bwMode="auto">
            <a:xfrm>
              <a:off x="5725" y="4945"/>
              <a:ext cx="2523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9553" tIns="39776" rIns="79553" bIns="39776"/>
            <a:lstStyle/>
            <a:p>
              <a:r>
                <a:rPr lang="en-US" altLang="zh-TW" sz="12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Mangal" pitchFamily="18" charset="0"/>
                </a:rPr>
                <a:t>(</a:t>
              </a:r>
              <a:r>
                <a:rPr lang="zh-TW" altLang="en-US" sz="12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Mangal" pitchFamily="18" charset="0"/>
                </a:rPr>
                <a:t>安全、保障</a:t>
              </a:r>
              <a:r>
                <a:rPr lang="en-US" altLang="zh-TW" sz="12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Mangal" pitchFamily="18" charset="0"/>
                </a:rPr>
                <a:t>)</a:t>
              </a:r>
              <a:endParaRPr lang="en-US" altLang="zh-TW">
                <a:ea typeface="標楷體" pitchFamily="65" charset="-120"/>
                <a:cs typeface="Mangal" pitchFamily="18" charset="0"/>
              </a:endParaRPr>
            </a:p>
          </p:txBody>
        </p:sp>
        <p:sp>
          <p:nvSpPr>
            <p:cNvPr id="36874" name="Text Box 9"/>
            <p:cNvSpPr txBox="1">
              <a:spLocks noChangeArrowheads="1"/>
            </p:cNvSpPr>
            <p:nvPr/>
          </p:nvSpPr>
          <p:spPr bwMode="auto">
            <a:xfrm>
              <a:off x="5881" y="5572"/>
              <a:ext cx="2524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9553" tIns="39776" rIns="79553" bIns="39776"/>
            <a:lstStyle/>
            <a:p>
              <a:r>
                <a:rPr lang="en-US" altLang="zh-TW" sz="12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Mangal" pitchFamily="18" charset="0"/>
                </a:rPr>
                <a:t>(</a:t>
              </a:r>
              <a:r>
                <a:rPr lang="zh-TW" altLang="en-US" sz="12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Mangal" pitchFamily="18" charset="0"/>
                </a:rPr>
                <a:t>飢餓、口渴</a:t>
              </a:r>
              <a:r>
                <a:rPr lang="en-US" altLang="zh-TW" sz="12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Mangal" pitchFamily="18" charset="0"/>
                </a:rPr>
                <a:t>)</a:t>
              </a:r>
              <a:endParaRPr lang="en-US" altLang="zh-TW">
                <a:ea typeface="標楷體" pitchFamily="65" charset="-120"/>
                <a:cs typeface="Mangal" pitchFamily="18" charset="0"/>
              </a:endParaRP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597" y="1501"/>
              <a:ext cx="2162" cy="4558"/>
              <a:chOff x="3398" y="7707"/>
              <a:chExt cx="2485" cy="5241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3398" y="7707"/>
                <a:ext cx="2485" cy="5241"/>
                <a:chOff x="3398" y="7707"/>
                <a:chExt cx="2485" cy="5241"/>
              </a:xfrm>
            </p:grpSpPr>
            <p:grpSp>
              <p:nvGrpSpPr>
                <p:cNvPr id="5" name="Group 12"/>
                <p:cNvGrpSpPr>
                  <a:grpSpLocks/>
                </p:cNvGrpSpPr>
                <p:nvPr/>
              </p:nvGrpSpPr>
              <p:grpSpPr bwMode="auto">
                <a:xfrm>
                  <a:off x="3398" y="7707"/>
                  <a:ext cx="2485" cy="5241"/>
                  <a:chOff x="3398" y="7707"/>
                  <a:chExt cx="2485" cy="5241"/>
                </a:xfrm>
              </p:grpSpPr>
              <p:sp>
                <p:nvSpPr>
                  <p:cNvPr id="36899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98" y="7718"/>
                    <a:ext cx="1080" cy="52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6900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4478" y="7707"/>
                    <a:ext cx="1405" cy="524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3690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398" y="12938"/>
                    <a:ext cx="246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6895" name="Line 16"/>
                <p:cNvSpPr>
                  <a:spLocks noChangeShapeType="1"/>
                </p:cNvSpPr>
                <p:nvPr/>
              </p:nvSpPr>
              <p:spPr bwMode="auto">
                <a:xfrm>
                  <a:off x="4065" y="9628"/>
                  <a:ext cx="94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6896" name="Line 17"/>
                <p:cNvSpPr>
                  <a:spLocks noChangeShapeType="1"/>
                </p:cNvSpPr>
                <p:nvPr/>
              </p:nvSpPr>
              <p:spPr bwMode="auto">
                <a:xfrm>
                  <a:off x="3870" y="10725"/>
                  <a:ext cx="14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6897" name="Line 18"/>
                <p:cNvSpPr>
                  <a:spLocks noChangeShapeType="1"/>
                </p:cNvSpPr>
                <p:nvPr/>
              </p:nvSpPr>
              <p:spPr bwMode="auto">
                <a:xfrm>
                  <a:off x="3720" y="11445"/>
                  <a:ext cx="178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36898" name="Line 19"/>
                <p:cNvSpPr>
                  <a:spLocks noChangeShapeType="1"/>
                </p:cNvSpPr>
                <p:nvPr/>
              </p:nvSpPr>
              <p:spPr bwMode="auto">
                <a:xfrm>
                  <a:off x="3578" y="12165"/>
                  <a:ext cx="209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36889" name="Text Box 20"/>
              <p:cNvSpPr txBox="1">
                <a:spLocks noChangeArrowheads="1"/>
              </p:cNvSpPr>
              <p:nvPr/>
            </p:nvSpPr>
            <p:spPr bwMode="auto">
              <a:xfrm>
                <a:off x="4118" y="8618"/>
                <a:ext cx="900" cy="1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9553" tIns="39776" rIns="79553" bIns="39776"/>
              <a:lstStyle/>
              <a:p>
                <a:r>
                  <a:rPr lang="zh-TW" altLang="en-US" sz="1600" b="1" dirty="0">
                    <a:solidFill>
                      <a:srgbClr val="CC3300"/>
                    </a:solidFill>
                    <a:latin typeface="標楷體" pitchFamily="65" charset="-120"/>
                    <a:ea typeface="標楷體" pitchFamily="65" charset="-120"/>
                    <a:cs typeface="Mangal" pitchFamily="18" charset="0"/>
                  </a:rPr>
                  <a:t>自我實現需要</a:t>
                </a:r>
                <a:endParaRPr lang="zh-TW" altLang="en-US" sz="1600" b="1" dirty="0">
                  <a:ea typeface="標楷體" pitchFamily="65" charset="-120"/>
                  <a:cs typeface="Mangal" pitchFamily="18" charset="0"/>
                </a:endParaRPr>
              </a:p>
            </p:txBody>
          </p:sp>
          <p:sp>
            <p:nvSpPr>
              <p:cNvPr id="36890" name="Text Box 21"/>
              <p:cNvSpPr txBox="1">
                <a:spLocks noChangeArrowheads="1"/>
              </p:cNvSpPr>
              <p:nvPr/>
            </p:nvSpPr>
            <p:spPr bwMode="auto">
              <a:xfrm>
                <a:off x="4027" y="9878"/>
                <a:ext cx="1080" cy="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9553" tIns="39776" rIns="79553" bIns="39776"/>
              <a:lstStyle/>
              <a:p>
                <a:pPr algn="ctr"/>
                <a:r>
                  <a:rPr lang="zh-TW" altLang="en-US" sz="120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Mangal" pitchFamily="18" charset="0"/>
                  </a:rPr>
                  <a:t>受尊重需要</a:t>
                </a:r>
                <a:endParaRPr lang="zh-TW" altLang="en-US">
                  <a:ea typeface="標楷體" pitchFamily="65" charset="-120"/>
                  <a:cs typeface="Mangal" pitchFamily="18" charset="0"/>
                </a:endParaRPr>
              </a:p>
            </p:txBody>
          </p:sp>
          <p:sp>
            <p:nvSpPr>
              <p:cNvPr id="36891" name="Text Box 22"/>
              <p:cNvSpPr txBox="1">
                <a:spLocks noChangeArrowheads="1"/>
              </p:cNvSpPr>
              <p:nvPr/>
            </p:nvSpPr>
            <p:spPr bwMode="auto">
              <a:xfrm>
                <a:off x="3938" y="10860"/>
                <a:ext cx="1351" cy="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9553" tIns="39776" rIns="79553" bIns="39776"/>
              <a:lstStyle/>
              <a:p>
                <a:pPr algn="ctr"/>
                <a:r>
                  <a:rPr lang="zh-TW" altLang="en-US" sz="120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Mangal" pitchFamily="18" charset="0"/>
                  </a:rPr>
                  <a:t>社會需要</a:t>
                </a:r>
                <a:endParaRPr lang="zh-TW" altLang="en-US">
                  <a:ea typeface="標楷體" pitchFamily="65" charset="-120"/>
                  <a:cs typeface="Mangal" pitchFamily="18" charset="0"/>
                </a:endParaRPr>
              </a:p>
            </p:txBody>
          </p:sp>
          <p:sp>
            <p:nvSpPr>
              <p:cNvPr id="36892" name="Text Box 23"/>
              <p:cNvSpPr txBox="1">
                <a:spLocks noChangeArrowheads="1"/>
              </p:cNvSpPr>
              <p:nvPr/>
            </p:nvSpPr>
            <p:spPr bwMode="auto">
              <a:xfrm>
                <a:off x="3937" y="11602"/>
                <a:ext cx="1351" cy="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9553" tIns="39776" rIns="79553" bIns="39776"/>
              <a:lstStyle/>
              <a:p>
                <a:pPr algn="ctr"/>
                <a:r>
                  <a:rPr lang="zh-TW" altLang="en-US" sz="120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Mangal" pitchFamily="18" charset="0"/>
                  </a:rPr>
                  <a:t>安全需要</a:t>
                </a:r>
                <a:endParaRPr lang="zh-TW" altLang="en-US">
                  <a:ea typeface="標楷體" pitchFamily="65" charset="-120"/>
                  <a:cs typeface="Mangal" pitchFamily="18" charset="0"/>
                </a:endParaRPr>
              </a:p>
            </p:txBody>
          </p:sp>
          <p:sp>
            <p:nvSpPr>
              <p:cNvPr id="36893" name="Text Box 24"/>
              <p:cNvSpPr txBox="1">
                <a:spLocks noChangeArrowheads="1"/>
              </p:cNvSpPr>
              <p:nvPr/>
            </p:nvSpPr>
            <p:spPr bwMode="auto">
              <a:xfrm>
                <a:off x="3937" y="12398"/>
                <a:ext cx="1351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9553" tIns="39776" rIns="79553" bIns="39776"/>
              <a:lstStyle/>
              <a:p>
                <a:pPr algn="ctr"/>
                <a:r>
                  <a:rPr lang="zh-TW" altLang="en-US" sz="120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  <a:cs typeface="Mangal" pitchFamily="18" charset="0"/>
                  </a:rPr>
                  <a:t>生理需要</a:t>
                </a:r>
                <a:endParaRPr lang="zh-TW" altLang="en-US">
                  <a:ea typeface="標楷體" pitchFamily="65" charset="-120"/>
                  <a:cs typeface="Mangal" pitchFamily="18" charset="0"/>
                </a:endParaRPr>
              </a:p>
            </p:txBody>
          </p:sp>
        </p:grpSp>
        <p:sp>
          <p:nvSpPr>
            <p:cNvPr id="36876" name="Text Box 25"/>
            <p:cNvSpPr txBox="1">
              <a:spLocks noChangeArrowheads="1"/>
            </p:cNvSpPr>
            <p:nvPr/>
          </p:nvSpPr>
          <p:spPr bwMode="auto">
            <a:xfrm>
              <a:off x="1810" y="2127"/>
              <a:ext cx="1252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9553" tIns="39776" rIns="79553" bIns="39776"/>
            <a:lstStyle/>
            <a:p>
              <a:r>
                <a:rPr lang="zh-TW" altLang="en-US" sz="2400" b="1" dirty="0">
                  <a:solidFill>
                    <a:srgbClr val="CC3300"/>
                  </a:solidFill>
                  <a:latin typeface="標楷體" pitchFamily="65" charset="-120"/>
                  <a:ea typeface="標楷體" pitchFamily="65" charset="-120"/>
                  <a:cs typeface="Mangal" pitchFamily="18" charset="0"/>
                </a:rPr>
                <a:t>豪宅</a:t>
              </a:r>
              <a:endParaRPr lang="zh-TW" altLang="en-US" sz="2400" b="1" dirty="0">
                <a:ea typeface="標楷體" pitchFamily="65" charset="-120"/>
                <a:cs typeface="Mangal" pitchFamily="18" charset="0"/>
              </a:endParaRPr>
            </a:p>
          </p:txBody>
        </p:sp>
        <p:sp>
          <p:nvSpPr>
            <p:cNvPr id="36877" name="Text Box 26"/>
            <p:cNvSpPr txBox="1">
              <a:spLocks noChangeArrowheads="1"/>
            </p:cNvSpPr>
            <p:nvPr/>
          </p:nvSpPr>
          <p:spPr bwMode="auto">
            <a:xfrm>
              <a:off x="1810" y="3380"/>
              <a:ext cx="1252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9553" tIns="39776" rIns="79553" bIns="39776"/>
            <a:lstStyle/>
            <a:p>
              <a:r>
                <a:rPr lang="zh-TW" altLang="en-US" sz="16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Mangal" pitchFamily="18" charset="0"/>
                </a:rPr>
                <a:t>高級住宅</a:t>
              </a:r>
              <a:endParaRPr lang="zh-TW" altLang="en-US" sz="1600">
                <a:ea typeface="標楷體" pitchFamily="65" charset="-120"/>
                <a:cs typeface="Mangal" pitchFamily="18" charset="0"/>
              </a:endParaRPr>
            </a:p>
          </p:txBody>
        </p:sp>
        <p:sp>
          <p:nvSpPr>
            <p:cNvPr id="36878" name="Text Box 27"/>
            <p:cNvSpPr txBox="1">
              <a:spLocks noChangeArrowheads="1"/>
            </p:cNvSpPr>
            <p:nvPr/>
          </p:nvSpPr>
          <p:spPr bwMode="auto">
            <a:xfrm>
              <a:off x="1797" y="4548"/>
              <a:ext cx="1252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9553" tIns="39776" rIns="79553" bIns="39776"/>
            <a:lstStyle/>
            <a:p>
              <a:r>
                <a:rPr lang="zh-TW" altLang="en-US" sz="16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Mangal" pitchFamily="18" charset="0"/>
                </a:rPr>
                <a:t>一般住宅</a:t>
              </a:r>
              <a:endParaRPr lang="zh-TW" altLang="en-US" sz="1600">
                <a:ea typeface="標楷體" pitchFamily="65" charset="-120"/>
                <a:cs typeface="Mangal" pitchFamily="18" charset="0"/>
              </a:endParaRPr>
            </a:p>
          </p:txBody>
        </p:sp>
        <p:sp>
          <p:nvSpPr>
            <p:cNvPr id="36879" name="AutoShape 28"/>
            <p:cNvSpPr>
              <a:spLocks/>
            </p:cNvSpPr>
            <p:nvPr/>
          </p:nvSpPr>
          <p:spPr bwMode="auto">
            <a:xfrm>
              <a:off x="2906" y="1501"/>
              <a:ext cx="278" cy="1670"/>
            </a:xfrm>
            <a:prstGeom prst="leftBrace">
              <a:avLst>
                <a:gd name="adj1" fmla="val 5006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880" name="AutoShape 29"/>
            <p:cNvSpPr>
              <a:spLocks/>
            </p:cNvSpPr>
            <p:nvPr/>
          </p:nvSpPr>
          <p:spPr bwMode="auto">
            <a:xfrm>
              <a:off x="2906" y="3165"/>
              <a:ext cx="265" cy="924"/>
            </a:xfrm>
            <a:prstGeom prst="leftBrace">
              <a:avLst>
                <a:gd name="adj1" fmla="val 2905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881" name="AutoShape 30"/>
            <p:cNvSpPr>
              <a:spLocks/>
            </p:cNvSpPr>
            <p:nvPr/>
          </p:nvSpPr>
          <p:spPr bwMode="auto">
            <a:xfrm>
              <a:off x="2882" y="4105"/>
              <a:ext cx="285" cy="1276"/>
            </a:xfrm>
            <a:prstGeom prst="leftBrace">
              <a:avLst>
                <a:gd name="adj1" fmla="val 3731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882" name="Text Box 31"/>
            <p:cNvSpPr txBox="1">
              <a:spLocks noChangeArrowheads="1"/>
            </p:cNvSpPr>
            <p:nvPr/>
          </p:nvSpPr>
          <p:spPr bwMode="auto">
            <a:xfrm>
              <a:off x="7917" y="2761"/>
              <a:ext cx="1680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9553" tIns="39776" rIns="79553" bIns="39776"/>
            <a:lstStyle/>
            <a:p>
              <a:r>
                <a:rPr lang="zh-TW" altLang="en-US" sz="1600" dirty="0">
                  <a:solidFill>
                    <a:srgbClr val="CC3300"/>
                  </a:solidFill>
                  <a:latin typeface="標楷體" pitchFamily="65" charset="-120"/>
                  <a:ea typeface="標楷體" pitchFamily="65" charset="-120"/>
                  <a:cs typeface="Mangal" pitchFamily="18" charset="0"/>
                </a:rPr>
                <a:t>高層次需要</a:t>
              </a:r>
            </a:p>
            <a:p>
              <a:r>
                <a:rPr lang="en-US" altLang="zh-TW" sz="1600" dirty="0">
                  <a:solidFill>
                    <a:srgbClr val="CC3300"/>
                  </a:solidFill>
                  <a:latin typeface="標楷體" pitchFamily="65" charset="-120"/>
                  <a:ea typeface="標楷體" pitchFamily="65" charset="-120"/>
                  <a:cs typeface="Mangal" pitchFamily="18" charset="0"/>
                </a:rPr>
                <a:t>(</a:t>
              </a:r>
              <a:r>
                <a:rPr lang="zh-TW" altLang="en-US" sz="1600" dirty="0">
                  <a:solidFill>
                    <a:srgbClr val="CC3300"/>
                  </a:solidFill>
                  <a:latin typeface="標楷體" pitchFamily="65" charset="-120"/>
                  <a:ea typeface="標楷體" pitchFamily="65" charset="-120"/>
                  <a:cs typeface="Mangal" pitchFamily="18" charset="0"/>
                </a:rPr>
                <a:t>精神需要</a:t>
              </a:r>
              <a:r>
                <a:rPr lang="en-US" altLang="zh-TW" sz="1600" dirty="0">
                  <a:solidFill>
                    <a:srgbClr val="CC3300"/>
                  </a:solidFill>
                  <a:latin typeface="標楷體" pitchFamily="65" charset="-120"/>
                  <a:ea typeface="標楷體" pitchFamily="65" charset="-120"/>
                  <a:cs typeface="Mangal" pitchFamily="18" charset="0"/>
                </a:rPr>
                <a:t>)</a:t>
              </a:r>
              <a:endParaRPr lang="en-US" altLang="zh-TW" sz="1600" dirty="0">
                <a:ea typeface="標楷體" pitchFamily="65" charset="-120"/>
                <a:cs typeface="Mangal" pitchFamily="18" charset="0"/>
              </a:endParaRPr>
            </a:p>
          </p:txBody>
        </p:sp>
        <p:sp>
          <p:nvSpPr>
            <p:cNvPr id="36883" name="Text Box 32"/>
            <p:cNvSpPr txBox="1">
              <a:spLocks noChangeArrowheads="1"/>
            </p:cNvSpPr>
            <p:nvPr/>
          </p:nvSpPr>
          <p:spPr bwMode="auto">
            <a:xfrm>
              <a:off x="7917" y="4921"/>
              <a:ext cx="1560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9553" tIns="39776" rIns="79553" bIns="39776"/>
            <a:lstStyle/>
            <a:p>
              <a:r>
                <a:rPr lang="zh-TW" altLang="en-US" sz="12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Mangal" pitchFamily="18" charset="0"/>
                </a:rPr>
                <a:t>低層次需要</a:t>
              </a:r>
            </a:p>
            <a:p>
              <a:r>
                <a:rPr lang="en-US" altLang="zh-TW" sz="12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Mangal" pitchFamily="18" charset="0"/>
                </a:rPr>
                <a:t>(</a:t>
              </a:r>
              <a:r>
                <a:rPr lang="zh-TW" altLang="en-US" sz="12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Mangal" pitchFamily="18" charset="0"/>
                </a:rPr>
                <a:t>物質需要</a:t>
              </a:r>
              <a:r>
                <a:rPr lang="en-US" altLang="zh-TW" sz="12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Mangal" pitchFamily="18" charset="0"/>
                </a:rPr>
                <a:t>)</a:t>
              </a:r>
              <a:endParaRPr lang="en-US" altLang="zh-TW">
                <a:ea typeface="標楷體" pitchFamily="65" charset="-120"/>
                <a:cs typeface="Mangal" pitchFamily="18" charset="0"/>
              </a:endParaRPr>
            </a:p>
          </p:txBody>
        </p:sp>
        <p:sp>
          <p:nvSpPr>
            <p:cNvPr id="36884" name="AutoShape 33"/>
            <p:cNvSpPr>
              <a:spLocks/>
            </p:cNvSpPr>
            <p:nvPr/>
          </p:nvSpPr>
          <p:spPr bwMode="auto">
            <a:xfrm rot="10800000">
              <a:off x="7557" y="1501"/>
              <a:ext cx="365" cy="3247"/>
            </a:xfrm>
            <a:prstGeom prst="leftBrace">
              <a:avLst>
                <a:gd name="adj1" fmla="val 7413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885" name="AutoShape 34"/>
            <p:cNvSpPr>
              <a:spLocks/>
            </p:cNvSpPr>
            <p:nvPr/>
          </p:nvSpPr>
          <p:spPr bwMode="auto">
            <a:xfrm rot="10800000">
              <a:off x="7557" y="4752"/>
              <a:ext cx="373" cy="1287"/>
            </a:xfrm>
            <a:prstGeom prst="leftBrace">
              <a:avLst>
                <a:gd name="adj1" fmla="val 2875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886" name="AutoShape 35"/>
            <p:cNvSpPr>
              <a:spLocks/>
            </p:cNvSpPr>
            <p:nvPr/>
          </p:nvSpPr>
          <p:spPr bwMode="auto">
            <a:xfrm>
              <a:off x="2895" y="5379"/>
              <a:ext cx="266" cy="676"/>
            </a:xfrm>
            <a:prstGeom prst="leftBrace">
              <a:avLst>
                <a:gd name="adj1" fmla="val 21178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887" name="Text Box 36"/>
            <p:cNvSpPr txBox="1">
              <a:spLocks noChangeArrowheads="1"/>
            </p:cNvSpPr>
            <p:nvPr/>
          </p:nvSpPr>
          <p:spPr bwMode="auto">
            <a:xfrm>
              <a:off x="1845" y="5529"/>
              <a:ext cx="1252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9553" tIns="39776" rIns="79553" bIns="39776"/>
            <a:lstStyle/>
            <a:p>
              <a:r>
                <a:rPr lang="zh-TW" altLang="en-US" sz="16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Mangal" pitchFamily="18" charset="0"/>
                </a:rPr>
                <a:t>社會住宅</a:t>
              </a:r>
              <a:endParaRPr lang="zh-TW" altLang="en-US" sz="1600">
                <a:ea typeface="標楷體" pitchFamily="65" charset="-120"/>
                <a:cs typeface="Mangal" pitchFamily="18" charset="0"/>
              </a:endParaRPr>
            </a:p>
          </p:txBody>
        </p:sp>
      </p:grpSp>
      <p:sp>
        <p:nvSpPr>
          <p:cNvPr id="38" name="橢圓 5"/>
          <p:cNvSpPr>
            <a:spLocks noChangeArrowheads="1"/>
          </p:cNvSpPr>
          <p:nvPr/>
        </p:nvSpPr>
        <p:spPr bwMode="auto">
          <a:xfrm>
            <a:off x="179512" y="5373216"/>
            <a:ext cx="1439862" cy="576064"/>
          </a:xfrm>
          <a:prstGeom prst="ellipse">
            <a:avLst/>
          </a:prstGeom>
          <a:solidFill>
            <a:schemeClr val="bg1">
              <a:alpha val="0"/>
            </a:schemeClr>
          </a:solidFill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0" name="橢圓 5"/>
          <p:cNvSpPr>
            <a:spLocks noChangeArrowheads="1"/>
          </p:cNvSpPr>
          <p:nvPr/>
        </p:nvSpPr>
        <p:spPr bwMode="auto">
          <a:xfrm>
            <a:off x="179512" y="4293096"/>
            <a:ext cx="1440160" cy="577403"/>
          </a:xfrm>
          <a:prstGeom prst="ellipse">
            <a:avLst/>
          </a:prstGeom>
          <a:solidFill>
            <a:schemeClr val="bg1">
              <a:alpha val="0"/>
            </a:schemeClr>
          </a:solidFill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橢圓 5"/>
          <p:cNvSpPr>
            <a:spLocks noChangeArrowheads="1"/>
          </p:cNvSpPr>
          <p:nvPr/>
        </p:nvSpPr>
        <p:spPr bwMode="auto">
          <a:xfrm>
            <a:off x="179512" y="2996952"/>
            <a:ext cx="1439862" cy="576064"/>
          </a:xfrm>
          <a:prstGeom prst="ellipse">
            <a:avLst/>
          </a:prstGeom>
          <a:solidFill>
            <a:schemeClr val="bg1">
              <a:alpha val="0"/>
            </a:schemeClr>
          </a:solidFill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" name="橢圓 5"/>
          <p:cNvSpPr>
            <a:spLocks noChangeArrowheads="1"/>
          </p:cNvSpPr>
          <p:nvPr/>
        </p:nvSpPr>
        <p:spPr bwMode="auto">
          <a:xfrm>
            <a:off x="251520" y="1700808"/>
            <a:ext cx="1439862" cy="576064"/>
          </a:xfrm>
          <a:prstGeom prst="ellipse">
            <a:avLst/>
          </a:prstGeom>
          <a:solidFill>
            <a:schemeClr val="bg1">
              <a:alpha val="0"/>
            </a:schemeClr>
          </a:solidFill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cxnSp>
        <p:nvCxnSpPr>
          <p:cNvPr id="44" name="直線接點 43"/>
          <p:cNvCxnSpPr/>
          <p:nvPr/>
        </p:nvCxnSpPr>
        <p:spPr bwMode="auto">
          <a:xfrm>
            <a:off x="251520" y="3933056"/>
            <a:ext cx="8712968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直線接點 44"/>
          <p:cNvCxnSpPr/>
          <p:nvPr/>
        </p:nvCxnSpPr>
        <p:spPr bwMode="auto">
          <a:xfrm>
            <a:off x="251520" y="5301208"/>
            <a:ext cx="8712968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橢圓 5"/>
          <p:cNvSpPr>
            <a:spLocks noChangeArrowheads="1"/>
          </p:cNvSpPr>
          <p:nvPr/>
        </p:nvSpPr>
        <p:spPr bwMode="auto">
          <a:xfrm>
            <a:off x="2627784" y="1988840"/>
            <a:ext cx="1439862" cy="576064"/>
          </a:xfrm>
          <a:prstGeom prst="ellipse">
            <a:avLst/>
          </a:prstGeom>
          <a:solidFill>
            <a:schemeClr val="bg1">
              <a:alpha val="0"/>
            </a:schemeClr>
          </a:solidFill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cxnSp>
        <p:nvCxnSpPr>
          <p:cNvPr id="47" name="直線接點 46"/>
          <p:cNvCxnSpPr/>
          <p:nvPr/>
        </p:nvCxnSpPr>
        <p:spPr bwMode="auto">
          <a:xfrm>
            <a:off x="179512" y="2924944"/>
            <a:ext cx="8712968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8" name="圖片 47" descr="aWQ9T0lQLk03ZjUwMzJiOWUwMmI2OTA2NzZhNDI5NDM3MjhjZDFiM28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36912"/>
            <a:ext cx="576064" cy="576064"/>
          </a:xfrm>
          <a:prstGeom prst="rect">
            <a:avLst/>
          </a:prstGeom>
        </p:spPr>
      </p:pic>
      <p:pic>
        <p:nvPicPr>
          <p:cNvPr id="49" name="圖片 48" descr="aWQ9T0lQLk03ZjUwMzJiOWUwMmI2OTA2NzZhNDI5NDM3MjhjZDFiM28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268760"/>
            <a:ext cx="576064" cy="576064"/>
          </a:xfrm>
          <a:prstGeom prst="rect">
            <a:avLst/>
          </a:prstGeom>
        </p:spPr>
      </p:pic>
      <p:sp>
        <p:nvSpPr>
          <p:cNvPr id="50" name="弧形向右箭號 49"/>
          <p:cNvSpPr/>
          <p:nvPr/>
        </p:nvSpPr>
        <p:spPr bwMode="auto">
          <a:xfrm>
            <a:off x="0" y="1988840"/>
            <a:ext cx="467544" cy="3672408"/>
          </a:xfrm>
          <a:prstGeom prst="curvedRightArrow">
            <a:avLst>
              <a:gd name="adj1" fmla="val 25000"/>
              <a:gd name="adj2" fmla="val 50000"/>
              <a:gd name="adj3" fmla="val 29361"/>
            </a:avLst>
          </a:prstGeom>
          <a:solidFill>
            <a:srgbClr val="FF0000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2" grpId="0" animBg="1"/>
      <p:bldP spid="43" grpId="0" animBg="1"/>
      <p:bldP spid="46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050DD-3A29-4E6D-BFCF-345C106C9EED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TW" sz="34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OPEC</a:t>
            </a:r>
            <a:r>
              <a:rPr lang="zh-TW" altLang="en-US" sz="34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油價與台北市房價</a:t>
            </a:r>
          </a:p>
        </p:txBody>
      </p:sp>
      <p:graphicFrame>
        <p:nvGraphicFramePr>
          <p:cNvPr id="569347" name="Group 3"/>
          <p:cNvGraphicFramePr>
            <a:graphicFrameLocks noGrp="1"/>
          </p:cNvGraphicFramePr>
          <p:nvPr>
            <p:ph idx="1"/>
          </p:nvPr>
        </p:nvGraphicFramePr>
        <p:xfrm>
          <a:off x="395288" y="980729"/>
          <a:ext cx="8291512" cy="5127808"/>
        </p:xfrm>
        <a:graphic>
          <a:graphicData uri="http://schemas.openxmlformats.org/drawingml/2006/table">
            <a:tbl>
              <a:tblPr/>
              <a:tblGrid>
                <a:gridCol w="2232496"/>
                <a:gridCol w="1512168"/>
                <a:gridCol w="3095873"/>
                <a:gridCol w="1450975"/>
              </a:tblGrid>
              <a:tr h="422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排序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年度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每桶原油價格 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美元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桶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漲幅</a:t>
                      </a: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%</a:t>
                      </a:r>
                      <a:endParaRPr kumimoji="1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9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第一波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房價大漲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石油危機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1973-1974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1973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年每桶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5.119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美元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1974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年每桶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11.251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美元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119.79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9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第二波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房價大漲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石油危機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1978-1980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1978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年每桶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12.7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美元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1980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年每桶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32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美元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151.97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9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第三波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房價大漲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1987-1989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1987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年每桶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18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美元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1989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年每桶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17.31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美元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-3.83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991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第四波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房價大漲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2003-2013</a:t>
                      </a:r>
                      <a:r>
                        <a:rPr kumimoji="1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2003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年每桶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28.10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美元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2010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年每桶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77.45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美元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2011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年每桶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107.46</a:t>
                      </a: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美元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2013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年每桶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105.87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美元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2014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年每桶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96.29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美元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2015.12.31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每桶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49.49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美元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2016.12.31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每桶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40.76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美元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276.76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圖表 7"/>
          <p:cNvGraphicFramePr/>
          <p:nvPr/>
        </p:nvGraphicFramePr>
        <p:xfrm>
          <a:off x="539552" y="1268760"/>
          <a:ext cx="806489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BFE00-BC46-42C9-9AE8-46745A406BBF}" type="slidenum">
              <a:rPr lang="en-US" altLang="zh-TW"/>
              <a:pPr>
                <a:defRPr/>
              </a:pPr>
              <a:t>30</a:t>
            </a:fld>
            <a:endParaRPr lang="en-US" altLang="zh-TW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7812"/>
            <a:ext cx="7571184" cy="846931"/>
          </a:xfrm>
        </p:spPr>
        <p:txBody>
          <a:bodyPr/>
          <a:lstStyle/>
          <a:p>
            <a:pPr algn="ctr">
              <a:defRPr/>
            </a:pPr>
            <a:r>
              <a:rPr lang="en-US" altLang="zh-TW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1999-2017</a:t>
            </a:r>
            <a:r>
              <a:rPr lang="zh-TW" alt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年國內接單海外生產比</a:t>
            </a:r>
            <a:r>
              <a:rPr lang="zh-TW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例</a:t>
            </a:r>
            <a:r>
              <a:rPr lang="en-US" altLang="zh-TW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2017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:55.8</a:t>
            </a:r>
            <a:r>
              <a:rPr lang="zh-TW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％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1-9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:52.0</a:t>
            </a:r>
            <a:r>
              <a:rPr lang="zh-TW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％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1800" dirty="0" smtClean="0"/>
              <a:t/>
            </a:r>
            <a:br>
              <a:rPr lang="zh-TW" altLang="zh-TW" sz="1800" dirty="0" smtClean="0"/>
            </a:br>
            <a:endParaRPr lang="zh-TW" altLang="en-US" sz="1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橢圓 12"/>
          <p:cNvSpPr>
            <a:spLocks noChangeArrowheads="1"/>
          </p:cNvSpPr>
          <p:nvPr/>
        </p:nvSpPr>
        <p:spPr bwMode="auto">
          <a:xfrm>
            <a:off x="1043608" y="4653136"/>
            <a:ext cx="936104" cy="504056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sz="1100"/>
          </a:p>
        </p:txBody>
      </p:sp>
      <p:sp>
        <p:nvSpPr>
          <p:cNvPr id="6" name="橢圓 5"/>
          <p:cNvSpPr>
            <a:spLocks noChangeArrowheads="1"/>
          </p:cNvSpPr>
          <p:nvPr/>
        </p:nvSpPr>
        <p:spPr bwMode="auto">
          <a:xfrm>
            <a:off x="7956376" y="2780928"/>
            <a:ext cx="792088" cy="558912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zh-TW" altLang="zh-TW" sz="11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126EA3-34B5-4F09-8415-4CC5F43FE94D}" type="slidenum">
              <a:rPr lang="en-US" altLang="zh-TW"/>
              <a:pPr>
                <a:defRPr/>
              </a:pPr>
              <a:t>31</a:t>
            </a:fld>
            <a:endParaRPr lang="en-US" altLang="zh-TW" dirty="0"/>
          </a:p>
        </p:txBody>
      </p:sp>
      <p:sp>
        <p:nvSpPr>
          <p:cNvPr id="4" name="Rectangle 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EF522509-77A8-400F-9763-31028B03FC20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31</a:t>
            </a:fld>
            <a:endParaRPr kumimoji="0" lang="en-US" altLang="zh-TW" sz="1200" b="0">
              <a:latin typeface="+mj-lt"/>
              <a:ea typeface="新細明體" pitchFamily="18" charset="-120"/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8229600" cy="865188"/>
          </a:xfrm>
        </p:spPr>
        <p:txBody>
          <a:bodyPr/>
          <a:lstStyle/>
          <a:p>
            <a:pPr algn="ctr">
              <a:defRPr/>
            </a:pP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2014-2016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年台積電與鴻海營運概況</a:t>
            </a:r>
            <a:r>
              <a:rPr lang="zh-TW" altLang="zh-TW" sz="3600" dirty="0" smtClean="0"/>
              <a:t/>
            </a:r>
            <a:br>
              <a:rPr lang="zh-TW" altLang="zh-TW" sz="3600" dirty="0" smtClean="0"/>
            </a:br>
            <a:r>
              <a:rPr lang="zh-TW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1600" dirty="0" smtClean="0"/>
              <a:t/>
            </a:r>
            <a:br>
              <a:rPr lang="zh-TW" altLang="zh-TW" sz="1600" dirty="0" smtClean="0"/>
            </a:br>
            <a:r>
              <a:rPr lang="en-US" altLang="zh-TW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sz="32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31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395536" y="1243426"/>
            <a:ext cx="835292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台積電</a:t>
            </a:r>
            <a:r>
              <a:rPr lang="en-US" altLang="zh-TW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2016</a:t>
            </a:r>
            <a:r>
              <a:rPr lang="zh-TW" alt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26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僑外資</a:t>
            </a:r>
            <a:r>
              <a:rPr lang="en-US" altLang="zh-TW" sz="26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79.69%</a:t>
            </a:r>
            <a:r>
              <a:rPr lang="en-US" altLang="zh-TW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). </a:t>
            </a:r>
            <a:endParaRPr lang="en-US" altLang="zh-TW" sz="2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447675" indent="-447675">
              <a:defRPr/>
            </a:pP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資本額</a:t>
            </a:r>
            <a:r>
              <a:rPr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:2,593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億元</a:t>
            </a:r>
            <a:r>
              <a:rPr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. </a:t>
            </a:r>
            <a:r>
              <a:rPr lang="en-US" altLang="zh-TW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2,593</a:t>
            </a:r>
            <a:r>
              <a:rPr lang="zh-TW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億元</a:t>
            </a:r>
            <a:r>
              <a:rPr lang="en-US" altLang="zh-TW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(2015). </a:t>
            </a:r>
            <a:r>
              <a:rPr lang="zh-TW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2,593</a:t>
            </a:r>
            <a:r>
              <a:rPr lang="zh-TW" altLang="en-US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億元</a:t>
            </a:r>
            <a:r>
              <a:rPr lang="en-US" altLang="zh-TW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(2016).</a:t>
            </a:r>
          </a:p>
          <a:p>
            <a:pPr marL="447675" indent="-447675">
              <a:defRPr/>
            </a:pP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營收</a:t>
            </a:r>
            <a:r>
              <a:rPr lang="en-US" altLang="zh-TW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:7,628</a:t>
            </a:r>
            <a:r>
              <a:rPr lang="zh-TW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億元</a:t>
            </a:r>
            <a:r>
              <a:rPr lang="en-US" altLang="zh-TW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8,435</a:t>
            </a:r>
            <a:r>
              <a:rPr lang="zh-TW" altLang="en-US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億元</a:t>
            </a:r>
            <a:r>
              <a:rPr lang="en-US" altLang="zh-TW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(2015).</a:t>
            </a:r>
            <a:r>
              <a:rPr lang="zh-TW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9,479</a:t>
            </a:r>
            <a:r>
              <a:rPr lang="zh-TW" altLang="en-US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億元</a:t>
            </a:r>
            <a:r>
              <a:rPr lang="en-US" altLang="zh-TW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(2016)</a:t>
            </a:r>
          </a:p>
          <a:p>
            <a:pPr marL="447675" indent="-447675">
              <a:defRPr/>
            </a:pP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稅後淨利</a:t>
            </a:r>
            <a:r>
              <a:rPr lang="en-US" altLang="zh-TW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:2,639</a:t>
            </a:r>
            <a:r>
              <a:rPr lang="zh-TW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億元</a:t>
            </a:r>
            <a:r>
              <a:rPr lang="en-US" altLang="zh-TW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3,066</a:t>
            </a:r>
            <a:r>
              <a:rPr lang="zh-TW" altLang="en-US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億元</a:t>
            </a:r>
            <a:r>
              <a:rPr lang="en-US" altLang="zh-TW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(2015)</a:t>
            </a:r>
            <a:r>
              <a:rPr lang="zh-TW" altLang="en-US" sz="1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3,342</a:t>
            </a:r>
            <a:r>
              <a:rPr lang="zh-TW" altLang="en-US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億元</a:t>
            </a:r>
            <a:r>
              <a:rPr lang="en-US" altLang="zh-TW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(2016).</a:t>
            </a:r>
            <a:r>
              <a:rPr lang="zh-TW" altLang="en-US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447675" indent="-447675">
              <a:defRPr/>
            </a:pP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稅後淨利</a:t>
            </a:r>
            <a:r>
              <a:rPr lang="en-US" altLang="zh-TW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:34.6%.</a:t>
            </a:r>
            <a:r>
              <a:rPr lang="en-US" altLang="zh-TW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36.3</a:t>
            </a:r>
            <a:r>
              <a:rPr lang="en-US" altLang="zh-TW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%</a:t>
            </a:r>
            <a:r>
              <a:rPr lang="en-US" altLang="zh-TW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(2015).</a:t>
            </a:r>
            <a:r>
              <a:rPr lang="zh-TW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         </a:t>
            </a:r>
            <a:r>
              <a:rPr lang="en-US" altLang="zh-TW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35.3%(2016)</a:t>
            </a:r>
          </a:p>
          <a:p>
            <a:pPr marL="447675" indent="-447675">
              <a:defRPr/>
            </a:pPr>
            <a:endParaRPr lang="en-US" altLang="zh-TW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447675" indent="-447675">
              <a:defRPr/>
            </a:pP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鴻海</a:t>
            </a:r>
            <a:r>
              <a:rPr lang="en-US" altLang="zh-TW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  <a:r>
              <a:rPr lang="en-US" altLang="zh-TW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2016</a:t>
            </a:r>
            <a:r>
              <a:rPr lang="zh-TW" altLang="en-US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年僑外資</a:t>
            </a:r>
            <a:r>
              <a:rPr lang="en-US" altLang="zh-TW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50.22%</a:t>
            </a:r>
          </a:p>
          <a:p>
            <a:pPr marL="447675" indent="-447675">
              <a:defRPr/>
            </a:pP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資本額</a:t>
            </a:r>
            <a:r>
              <a:rPr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:1,515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億元</a:t>
            </a:r>
            <a:r>
              <a:rPr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. </a:t>
            </a:r>
            <a:r>
              <a:rPr lang="en-US" altLang="zh-TW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1,564</a:t>
            </a:r>
            <a:r>
              <a:rPr lang="zh-TW" altLang="en-US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億元</a:t>
            </a:r>
            <a:r>
              <a:rPr lang="en-US" altLang="zh-TW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(2015).</a:t>
            </a:r>
            <a:r>
              <a:rPr lang="zh-TW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1,732.87</a:t>
            </a:r>
            <a:r>
              <a:rPr lang="zh-TW" altLang="en-US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億元</a:t>
            </a:r>
            <a:r>
              <a:rPr lang="en-US" altLang="zh-TW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(2016)</a:t>
            </a:r>
            <a:r>
              <a:rPr lang="zh-TW" altLang="en-US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447675" indent="-447675">
              <a:defRPr/>
            </a:pP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營收</a:t>
            </a:r>
            <a:r>
              <a:rPr lang="en-US" altLang="zh-TW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:4</a:t>
            </a:r>
            <a:r>
              <a:rPr lang="zh-TW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兆</a:t>
            </a:r>
            <a:r>
              <a:rPr lang="en-US" altLang="zh-TW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2,132</a:t>
            </a:r>
            <a:r>
              <a:rPr lang="zh-TW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億元</a:t>
            </a:r>
            <a:r>
              <a:rPr lang="en-US" altLang="zh-TW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兆</a:t>
            </a:r>
            <a:r>
              <a:rPr lang="en-US" altLang="zh-TW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4,821</a:t>
            </a:r>
            <a:r>
              <a:rPr lang="zh-TW" altLang="en-US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億元</a:t>
            </a:r>
            <a:r>
              <a:rPr lang="en-US" altLang="zh-TW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(2015)</a:t>
            </a:r>
            <a:r>
              <a:rPr lang="en-US" altLang="zh-TW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2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2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兆</a:t>
            </a:r>
            <a:r>
              <a:rPr lang="en-US" altLang="zh-TW" sz="22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3,587</a:t>
            </a:r>
            <a:r>
              <a:rPr lang="zh-TW" altLang="en-US" sz="22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億元</a:t>
            </a:r>
            <a:r>
              <a:rPr lang="en-US" altLang="zh-TW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(2016)</a:t>
            </a:r>
          </a:p>
          <a:p>
            <a:pPr marL="447675" indent="-447675">
              <a:defRPr/>
            </a:pP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稅後淨利</a:t>
            </a:r>
            <a:r>
              <a:rPr lang="en-US" altLang="zh-TW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:1,305</a:t>
            </a:r>
            <a:r>
              <a:rPr lang="zh-TW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億元</a:t>
            </a:r>
            <a:r>
              <a:rPr lang="en-US" altLang="zh-TW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1,469</a:t>
            </a:r>
            <a:r>
              <a:rPr lang="zh-TW" altLang="en-US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億元</a:t>
            </a:r>
            <a:r>
              <a:rPr lang="en-US" altLang="zh-TW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(2015) </a:t>
            </a:r>
            <a:r>
              <a:rPr lang="zh-TW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2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1,487</a:t>
            </a:r>
            <a:r>
              <a:rPr lang="zh-TW" altLang="en-US" sz="22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億元</a:t>
            </a:r>
            <a:r>
              <a:rPr lang="en-US" altLang="zh-TW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(2016)</a:t>
            </a:r>
          </a:p>
          <a:p>
            <a:pPr marL="447675" indent="-447675">
              <a:defRPr/>
            </a:pP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稅後淨利</a:t>
            </a:r>
            <a:r>
              <a:rPr lang="en-US" altLang="zh-TW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:3.14%. </a:t>
            </a:r>
            <a:r>
              <a:rPr lang="en-US" altLang="zh-TW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3.35%</a:t>
            </a:r>
            <a:r>
              <a:rPr lang="en-US" altLang="zh-TW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(2015) </a:t>
            </a:r>
            <a:r>
              <a:rPr lang="zh-TW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en-US" altLang="zh-TW" sz="22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3.47%</a:t>
            </a:r>
            <a:r>
              <a:rPr lang="en-US" altLang="zh-TW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(2016)</a:t>
            </a:r>
            <a:endParaRPr lang="zh-TW" altLang="zh-TW" sz="3200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橢圓 6"/>
          <p:cNvSpPr/>
          <p:nvPr/>
        </p:nvSpPr>
        <p:spPr bwMode="auto">
          <a:xfrm>
            <a:off x="5652120" y="2204864"/>
            <a:ext cx="2304256" cy="432048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" name="橢圓 7"/>
          <p:cNvSpPr/>
          <p:nvPr/>
        </p:nvSpPr>
        <p:spPr bwMode="auto">
          <a:xfrm>
            <a:off x="5724128" y="2636912"/>
            <a:ext cx="2304256" cy="36004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9" name="橢圓 8"/>
          <p:cNvSpPr/>
          <p:nvPr/>
        </p:nvSpPr>
        <p:spPr bwMode="auto">
          <a:xfrm>
            <a:off x="5724128" y="2924944"/>
            <a:ext cx="1656184" cy="432048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5724128" y="4581128"/>
            <a:ext cx="2736304" cy="432048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1" name="橢圓 10"/>
          <p:cNvSpPr/>
          <p:nvPr/>
        </p:nvSpPr>
        <p:spPr bwMode="auto">
          <a:xfrm>
            <a:off x="5940152" y="4941168"/>
            <a:ext cx="2160240" cy="432048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2" name="橢圓 11"/>
          <p:cNvSpPr/>
          <p:nvPr/>
        </p:nvSpPr>
        <p:spPr bwMode="auto">
          <a:xfrm>
            <a:off x="5940152" y="5229200"/>
            <a:ext cx="1800200" cy="432048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橢圓 13"/>
          <p:cNvSpPr/>
          <p:nvPr/>
        </p:nvSpPr>
        <p:spPr bwMode="auto">
          <a:xfrm>
            <a:off x="3419872" y="1268760"/>
            <a:ext cx="2232248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5" name="橢圓 14"/>
          <p:cNvSpPr/>
          <p:nvPr/>
        </p:nvSpPr>
        <p:spPr bwMode="auto">
          <a:xfrm>
            <a:off x="2915816" y="3645024"/>
            <a:ext cx="2448272" cy="5760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BFE00-BC46-42C9-9AE8-46745A406BBF}" type="slidenum">
              <a:rPr lang="en-US" altLang="zh-TW"/>
              <a:pPr>
                <a:defRPr/>
              </a:pPr>
              <a:t>32</a:t>
            </a:fld>
            <a:endParaRPr lang="en-US" altLang="zh-TW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7812"/>
            <a:ext cx="7571184" cy="846931"/>
          </a:xfrm>
        </p:spPr>
        <p:txBody>
          <a:bodyPr/>
          <a:lstStyle/>
          <a:p>
            <a:pPr algn="ctr">
              <a:defRPr/>
            </a:pPr>
            <a:r>
              <a:rPr lang="zh-TW" alt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從廣告訴求看房地產景氣動向</a:t>
            </a:r>
            <a:r>
              <a:rPr lang="en-US" altLang="zh-TW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1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2017</a:t>
            </a:r>
            <a:r>
              <a:rPr lang="zh-TW" altLang="en-US" sz="1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1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en-US" sz="1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endParaRPr lang="zh-TW" altLang="en-US" sz="1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97152"/>
            <a:ext cx="81369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140968"/>
            <a:ext cx="5271770" cy="151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268760"/>
            <a:ext cx="23762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340768"/>
            <a:ext cx="511256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橢圓 12"/>
          <p:cNvSpPr>
            <a:spLocks noChangeArrowheads="1"/>
          </p:cNvSpPr>
          <p:nvPr/>
        </p:nvSpPr>
        <p:spPr bwMode="auto">
          <a:xfrm>
            <a:off x="1691680" y="1844824"/>
            <a:ext cx="1584176" cy="1224136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sz="1100"/>
          </a:p>
        </p:txBody>
      </p:sp>
      <p:sp>
        <p:nvSpPr>
          <p:cNvPr id="16" name="橢圓 15"/>
          <p:cNvSpPr>
            <a:spLocks noChangeArrowheads="1"/>
          </p:cNvSpPr>
          <p:nvPr/>
        </p:nvSpPr>
        <p:spPr bwMode="auto">
          <a:xfrm>
            <a:off x="6228184" y="1916832"/>
            <a:ext cx="2232248" cy="1008112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zh-TW" altLang="zh-TW" sz="1100"/>
          </a:p>
        </p:txBody>
      </p:sp>
      <p:sp>
        <p:nvSpPr>
          <p:cNvPr id="17" name="橢圓 16"/>
          <p:cNvSpPr>
            <a:spLocks noChangeArrowheads="1"/>
          </p:cNvSpPr>
          <p:nvPr/>
        </p:nvSpPr>
        <p:spPr bwMode="auto">
          <a:xfrm>
            <a:off x="1691680" y="3717032"/>
            <a:ext cx="2016224" cy="1008112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zh-TW" altLang="zh-TW" sz="1100"/>
          </a:p>
        </p:txBody>
      </p:sp>
      <p:sp>
        <p:nvSpPr>
          <p:cNvPr id="18" name="橢圓 17"/>
          <p:cNvSpPr>
            <a:spLocks noChangeArrowheads="1"/>
          </p:cNvSpPr>
          <p:nvPr/>
        </p:nvSpPr>
        <p:spPr bwMode="auto">
          <a:xfrm>
            <a:off x="827584" y="4941168"/>
            <a:ext cx="2088232" cy="1080120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zh-TW" altLang="zh-TW" sz="1100"/>
          </a:p>
        </p:txBody>
      </p:sp>
      <p:sp>
        <p:nvSpPr>
          <p:cNvPr id="20" name="橢圓 19"/>
          <p:cNvSpPr>
            <a:spLocks noChangeArrowheads="1"/>
          </p:cNvSpPr>
          <p:nvPr/>
        </p:nvSpPr>
        <p:spPr bwMode="auto">
          <a:xfrm>
            <a:off x="4716016" y="5085184"/>
            <a:ext cx="1728192" cy="864096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zh-TW" altLang="zh-TW" sz="11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C92E5-09A1-4399-A135-6CD49E28B068}" type="slidenum">
              <a:rPr lang="en-US" altLang="zh-TW"/>
              <a:pPr>
                <a:defRPr/>
              </a:pPr>
              <a:t>33</a:t>
            </a:fld>
            <a:endParaRPr lang="en-US" altLang="zh-TW"/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B6B995C0-5EDC-4A29-8BD8-1D8D5CD5A1F8}" type="slidenum">
              <a:rPr kumimoji="0" lang="en-US" altLang="zh-TW" sz="1200" b="0">
                <a:latin typeface="+mj-lt"/>
              </a:rPr>
              <a:pPr algn="r">
                <a:defRPr/>
              </a:pPr>
              <a:t>33</a:t>
            </a:fld>
            <a:endParaRPr kumimoji="0" lang="en-US" altLang="zh-TW" sz="1200" b="0">
              <a:latin typeface="+mj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這一波房價飆漲之主要原因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5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低利率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－</a:t>
            </a:r>
            <a:r>
              <a:rPr lang="zh-TW" altLang="en-US" sz="3200" b="1" u="sng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有史以來最低、最長之低利率時期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資金行情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－</a:t>
            </a:r>
            <a:r>
              <a:rPr lang="zh-TW" altLang="en-US" sz="3200" b="1" u="sng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有史以來最多之氾濫游資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，錢多為患－華僑、台商、港資不斷湧進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遺贈稅大幅調降至</a:t>
            </a:r>
            <a:r>
              <a:rPr lang="en-US" altLang="zh-TW" sz="32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32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％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－</a:t>
            </a:r>
            <a:r>
              <a:rPr lang="zh-TW" altLang="en-US" sz="3200" b="1" u="sng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有史以來最大之租稅減幅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，卻未相對提供產業投資機會，導致資金大量流入股市、房市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2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投機炒作</a:t>
            </a:r>
          </a:p>
        </p:txBody>
      </p:sp>
      <p:pic>
        <p:nvPicPr>
          <p:cNvPr id="655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13"/>
          <p:cNvSpPr>
            <a:spLocks noChangeArrowheads="1"/>
          </p:cNvSpPr>
          <p:nvPr/>
        </p:nvSpPr>
        <p:spPr bwMode="auto">
          <a:xfrm>
            <a:off x="827584" y="1124744"/>
            <a:ext cx="1440160" cy="504056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8" name="Oval 113"/>
          <p:cNvSpPr>
            <a:spLocks noChangeArrowheads="1"/>
          </p:cNvSpPr>
          <p:nvPr/>
        </p:nvSpPr>
        <p:spPr bwMode="auto">
          <a:xfrm>
            <a:off x="899592" y="2132856"/>
            <a:ext cx="1800200" cy="432048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9" name="Oval 113"/>
          <p:cNvSpPr>
            <a:spLocks noChangeArrowheads="1"/>
          </p:cNvSpPr>
          <p:nvPr/>
        </p:nvSpPr>
        <p:spPr bwMode="auto">
          <a:xfrm>
            <a:off x="899592" y="3068960"/>
            <a:ext cx="1368152" cy="57606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10" name="Oval 113"/>
          <p:cNvSpPr>
            <a:spLocks noChangeArrowheads="1"/>
          </p:cNvSpPr>
          <p:nvPr/>
        </p:nvSpPr>
        <p:spPr bwMode="auto">
          <a:xfrm>
            <a:off x="827584" y="4437112"/>
            <a:ext cx="1872208" cy="57606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77000"/>
            <a:ext cx="587692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BFE00-BC46-42C9-9AE8-46745A406BBF}" type="slidenum">
              <a:rPr lang="en-US" altLang="zh-TW"/>
              <a:pPr>
                <a:defRPr/>
              </a:pPr>
              <a:t>34</a:t>
            </a:fld>
            <a:endParaRPr lang="en-US" altLang="zh-TW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1062955"/>
          </a:xfrm>
        </p:spPr>
        <p:txBody>
          <a:bodyPr/>
          <a:lstStyle/>
          <a:p>
            <a:pPr algn="ctr">
              <a:defRPr/>
            </a:pPr>
            <a:r>
              <a:rPr lang="en-US" altLang="zh-TW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2015</a:t>
            </a:r>
            <a:r>
              <a:rPr lang="zh-TW" alt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年底全球國際投資部位淨資產排名</a:t>
            </a:r>
            <a:r>
              <a:rPr lang="en-US" altLang="zh-TW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資料來源</a:t>
            </a:r>
            <a:r>
              <a:rPr lang="en-US" altLang="zh-TW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中國時報</a:t>
            </a:r>
            <a:r>
              <a:rPr lang="en-US" altLang="zh-TW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20160616</a:t>
            </a:r>
            <a:endParaRPr lang="zh-TW" altLang="en-US" sz="1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橢圓 7"/>
          <p:cNvSpPr>
            <a:spLocks noChangeArrowheads="1"/>
          </p:cNvSpPr>
          <p:nvPr/>
        </p:nvSpPr>
        <p:spPr bwMode="auto">
          <a:xfrm>
            <a:off x="6294423" y="1628800"/>
            <a:ext cx="1058157" cy="720080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zh-TW" altLang="zh-TW" sz="1100"/>
          </a:p>
        </p:txBody>
      </p:sp>
      <p:sp>
        <p:nvSpPr>
          <p:cNvPr id="11" name="橢圓 12"/>
          <p:cNvSpPr>
            <a:spLocks noChangeArrowheads="1"/>
          </p:cNvSpPr>
          <p:nvPr/>
        </p:nvSpPr>
        <p:spPr bwMode="auto">
          <a:xfrm>
            <a:off x="3419872" y="2852936"/>
            <a:ext cx="1080120" cy="708340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sz="1100"/>
          </a:p>
        </p:txBody>
      </p:sp>
      <p:sp>
        <p:nvSpPr>
          <p:cNvPr id="12" name="橢圓 12"/>
          <p:cNvSpPr>
            <a:spLocks noChangeArrowheads="1"/>
          </p:cNvSpPr>
          <p:nvPr/>
        </p:nvSpPr>
        <p:spPr bwMode="auto">
          <a:xfrm>
            <a:off x="4284340" y="2420888"/>
            <a:ext cx="1007740" cy="720080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sz="110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C92E5-09A1-4399-A135-6CD49E28B068}" type="slidenum">
              <a:rPr lang="en-US" altLang="zh-TW"/>
              <a:pPr>
                <a:defRPr/>
              </a:pPr>
              <a:t>35</a:t>
            </a:fld>
            <a:endParaRPr lang="en-US" altLang="zh-TW" dirty="0"/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B6B995C0-5EDC-4A29-8BD8-1D8D5CD5A1F8}" type="slidenum">
              <a:rPr kumimoji="0" lang="en-US" altLang="zh-TW" sz="1200" b="0">
                <a:latin typeface="+mj-lt"/>
              </a:rPr>
              <a:pPr algn="r">
                <a:defRPr/>
              </a:pPr>
              <a:t>35</a:t>
            </a:fld>
            <a:endParaRPr kumimoji="0" lang="en-US" altLang="zh-TW" sz="1200" b="0">
              <a:latin typeface="+mj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7813"/>
            <a:ext cx="7571184" cy="558800"/>
          </a:xfrm>
        </p:spPr>
        <p:txBody>
          <a:bodyPr/>
          <a:lstStyle/>
          <a:p>
            <a:pPr algn="ctr"/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2003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年起房價逐漸攀升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房地稅制改革日程</a:t>
            </a:r>
            <a:endParaRPr lang="zh-TW" altLang="zh-TW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55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395536" y="908722"/>
          <a:ext cx="8352928" cy="5340170"/>
        </p:xfrm>
        <a:graphic>
          <a:graphicData uri="http://schemas.openxmlformats.org/drawingml/2006/table">
            <a:tbl>
              <a:tblPr/>
              <a:tblGrid>
                <a:gridCol w="1356458"/>
                <a:gridCol w="928104"/>
                <a:gridCol w="6068366"/>
              </a:tblGrid>
              <a:tr h="35043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稅制變動緣由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時間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內           容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3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SARS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後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提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振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景氣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次調降稅率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2005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土地增值稅大幅調降至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％、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30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％、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40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％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2009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遺產及贈與稅大幅調降至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％單一稅率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2010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營利事業所得稅率由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25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％大幅調降至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17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％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紅色警戒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乍現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央行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出手干預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2010.6.25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實施選擇性信用管制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43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高級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住宅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加重房屋稅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2011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高級住宅加重課徵房屋稅：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大要件、總價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8,000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萬元以上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2011.6.1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台北市率先實施奢侈稅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2011.7.1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豪宅稅：台北市大幅調高房屋標準單價與路段率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實施實價登錄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2012.8.1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實施實價登錄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43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修正房屋稅條例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2014.6.4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房屋稅條例第</a:t>
                      </a:r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條修正：</a:t>
                      </a:r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1.2</a:t>
                      </a:r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％、</a:t>
                      </a:r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2.4</a:t>
                      </a:r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％、</a:t>
                      </a:r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3.6</a:t>
                      </a:r>
                      <a: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％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3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稅制</a:t>
                      </a:r>
                      <a:r>
                        <a:rPr lang="zh-TW" altLang="en-US" sz="1800" b="1" i="0" u="none" strike="noStrike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改革</a:t>
                      </a:r>
                      <a:endParaRPr lang="en-US" altLang="zh-TW" sz="1800" b="1" i="0" u="none" strike="noStrike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五</a:t>
                      </a:r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箭齊發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2014.7.1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第一箭：房屋稅稅基與稅率大幅調整。台北市率先實施囤房稅。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2016.1.1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第二箭：公告地價大幅調整：全國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30.54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％、台北市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30.38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％、 宜蘭縣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118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％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2016.1.1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第三箭：公告土地現值調整：全國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6.7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％、台北市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6.23</a:t>
                      </a:r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％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2016.1.1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第四箭：房地合一稅邊際稅率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45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％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2017.5.12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第五箭：遺產及贈與稅：由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％單一稅率調整為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％、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％、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％三級距</a:t>
                      </a:r>
                    </a:p>
                  </a:txBody>
                  <a:tcPr marL="7304" marR="7304" marT="7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Oval 113"/>
          <p:cNvSpPr>
            <a:spLocks noChangeArrowheads="1"/>
          </p:cNvSpPr>
          <p:nvPr/>
        </p:nvSpPr>
        <p:spPr bwMode="auto">
          <a:xfrm>
            <a:off x="2627784" y="4005064"/>
            <a:ext cx="2016224" cy="57606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8" name="Oval 113"/>
          <p:cNvSpPr>
            <a:spLocks noChangeArrowheads="1"/>
          </p:cNvSpPr>
          <p:nvPr/>
        </p:nvSpPr>
        <p:spPr bwMode="auto">
          <a:xfrm>
            <a:off x="467544" y="5013176"/>
            <a:ext cx="1224136" cy="72008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C92E5-09A1-4399-A135-6CD49E28B068}" type="slidenum">
              <a:rPr lang="en-US" altLang="zh-TW"/>
              <a:pPr>
                <a:defRPr/>
              </a:pPr>
              <a:t>36</a:t>
            </a:fld>
            <a:endParaRPr lang="en-US" altLang="zh-TW"/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B6B995C0-5EDC-4A29-8BD8-1D8D5CD5A1F8}" type="slidenum">
              <a:rPr kumimoji="0" lang="en-US" altLang="zh-TW" sz="1200" b="0">
                <a:latin typeface="+mj-lt"/>
              </a:rPr>
              <a:pPr algn="r">
                <a:defRPr/>
              </a:pPr>
              <a:t>36</a:t>
            </a:fld>
            <a:endParaRPr kumimoji="0" lang="en-US" altLang="zh-TW" sz="1200" b="0">
              <a:latin typeface="+mj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77813"/>
            <a:ext cx="7643192" cy="558800"/>
          </a:xfrm>
        </p:spPr>
        <p:txBody>
          <a:bodyPr/>
          <a:lstStyle/>
          <a:p>
            <a:pPr algn="ctr">
              <a:defRPr/>
            </a:pPr>
            <a:r>
              <a:rPr lang="zh-TW" altLang="en-US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房地產市場五箭齊發</a:t>
            </a:r>
            <a:r>
              <a:rPr lang="zh-TW" altLang="zh-TW" sz="3600" dirty="0" smtClean="0"/>
              <a:t/>
            </a:r>
            <a:br>
              <a:rPr lang="zh-TW" altLang="zh-TW" sz="3600" dirty="0" smtClean="0"/>
            </a:br>
            <a:endParaRPr lang="zh-TW" altLang="en-US" sz="35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5387"/>
          </a:xfrm>
        </p:spPr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en-US" altLang="zh-TW" sz="29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9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第一箭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－</a:t>
            </a:r>
            <a:r>
              <a:rPr lang="zh-TW" altLang="en-US" sz="29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房屋稅</a:t>
            </a:r>
            <a:r>
              <a:rPr lang="zh-TW" altLang="zh-TW" sz="29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900" dirty="0" smtClean="0">
                <a:latin typeface="標楷體" pitchFamily="65" charset="-120"/>
                <a:ea typeface="標楷體" pitchFamily="65" charset="-120"/>
              </a:rPr>
              <a:t>2014.7/1.</a:t>
            </a:r>
            <a:r>
              <a:rPr lang="zh-TW" altLang="en-US" sz="29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稅基</a:t>
            </a:r>
            <a:r>
              <a:rPr lang="zh-TW" altLang="zh-TW" sz="29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↑</a:t>
            </a:r>
            <a:r>
              <a:rPr lang="zh-TW" altLang="en-US" sz="29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稅率</a:t>
            </a:r>
            <a:r>
              <a:rPr lang="zh-TW" altLang="zh-TW" sz="29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↑</a:t>
            </a:r>
            <a:endParaRPr lang="en-US" altLang="zh-TW" sz="29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9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                </a:t>
            </a:r>
            <a:r>
              <a:rPr lang="zh-TW" altLang="en-US" sz="29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重複課稅</a:t>
            </a:r>
            <a:r>
              <a:rPr lang="zh-TW" altLang="zh-TW" sz="29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zh-TW" altLang="en-US" sz="2900" b="1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TW" sz="29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9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第二箭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－</a:t>
            </a:r>
            <a:r>
              <a:rPr lang="zh-TW" altLang="en-US" sz="29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公告地價</a:t>
            </a:r>
            <a:r>
              <a:rPr lang="zh-TW" altLang="zh-TW" sz="29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900" dirty="0" smtClean="0">
                <a:latin typeface="標楷體" pitchFamily="65" charset="-120"/>
                <a:ea typeface="標楷體" pitchFamily="65" charset="-120"/>
              </a:rPr>
              <a:t>2016.1/1.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調幅</a:t>
            </a:r>
            <a:r>
              <a:rPr lang="en-US" altLang="zh-TW" sz="29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30.54</a:t>
            </a:r>
            <a:r>
              <a:rPr lang="zh-TW" altLang="zh-TW" sz="29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％</a:t>
            </a:r>
            <a:endParaRPr lang="zh-TW" altLang="en-US" sz="29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TW" sz="29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9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第三箭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－</a:t>
            </a:r>
            <a:r>
              <a:rPr lang="zh-TW" altLang="en-US" sz="29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公告土地現值</a:t>
            </a:r>
            <a:r>
              <a:rPr lang="zh-TW" altLang="zh-TW" sz="29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900" dirty="0" smtClean="0">
                <a:latin typeface="標楷體" pitchFamily="65" charset="-120"/>
                <a:ea typeface="標楷體" pitchFamily="65" charset="-120"/>
              </a:rPr>
              <a:t>2016.1/1.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調幅</a:t>
            </a:r>
            <a:r>
              <a:rPr lang="en-US" altLang="zh-TW" sz="29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6.70</a:t>
            </a:r>
            <a:r>
              <a:rPr lang="zh-TW" altLang="zh-TW" sz="29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％</a:t>
            </a:r>
            <a:endParaRPr lang="en-US" altLang="zh-TW" sz="29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TW" sz="29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9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第四箭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－</a:t>
            </a:r>
            <a:r>
              <a:rPr lang="zh-TW" altLang="en-US" sz="29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房地合一稅</a:t>
            </a:r>
            <a:r>
              <a:rPr lang="zh-TW" altLang="zh-TW" sz="29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900" dirty="0" smtClean="0">
                <a:latin typeface="標楷體" pitchFamily="65" charset="-120"/>
                <a:ea typeface="標楷體" pitchFamily="65" charset="-120"/>
              </a:rPr>
              <a:t>2016.1/1.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邊際稅率</a:t>
            </a:r>
            <a:r>
              <a:rPr lang="en-US" altLang="zh-TW" sz="29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45</a:t>
            </a:r>
            <a:r>
              <a:rPr lang="zh-TW" altLang="zh-TW" sz="29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％</a:t>
            </a:r>
            <a:endParaRPr lang="en-US" altLang="zh-TW" sz="29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                  </a:t>
            </a:r>
            <a:r>
              <a:rPr lang="zh-TW" altLang="en-US" sz="29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非境內居住者</a:t>
            </a:r>
            <a:r>
              <a:rPr lang="zh-TW" altLang="zh-TW" sz="29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9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45</a:t>
            </a:r>
            <a:r>
              <a:rPr lang="zh-TW" altLang="zh-TW" sz="29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％、</a:t>
            </a:r>
            <a:r>
              <a:rPr lang="en-US" altLang="zh-TW" sz="29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35</a:t>
            </a:r>
            <a:r>
              <a:rPr lang="zh-TW" altLang="zh-TW" sz="29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％</a:t>
            </a:r>
            <a:endParaRPr lang="en-US" altLang="zh-TW" sz="2900" b="1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TW" sz="2900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9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第五箭</a:t>
            </a: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－</a:t>
            </a:r>
            <a:r>
              <a:rPr lang="zh-TW" altLang="en-US" sz="29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遺產贈與稅</a:t>
            </a:r>
            <a:r>
              <a:rPr lang="zh-TW" altLang="zh-TW" sz="29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900" dirty="0" smtClean="0">
                <a:latin typeface="標楷體" pitchFamily="65" charset="-120"/>
                <a:ea typeface="標楷體" pitchFamily="65" charset="-120"/>
              </a:rPr>
              <a:t>2017.5/12.</a:t>
            </a:r>
            <a:endParaRPr lang="en-US" altLang="zh-TW" sz="2900" b="1" dirty="0" smtClean="0">
              <a:solidFill>
                <a:schemeClr val="accent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en-US" altLang="zh-TW" sz="2900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sz="2900" dirty="0" smtClean="0">
                <a:latin typeface="標楷體" pitchFamily="65" charset="-120"/>
                <a:ea typeface="標楷體" pitchFamily="65" charset="-120"/>
              </a:rPr>
              <a:t>％→</a:t>
            </a:r>
            <a:r>
              <a:rPr lang="en-US" altLang="zh-TW" sz="29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sz="29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％、</a:t>
            </a:r>
            <a:r>
              <a:rPr lang="en-US" altLang="zh-TW" sz="29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zh-TW" sz="29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％、</a:t>
            </a:r>
            <a:r>
              <a:rPr lang="en-US" altLang="zh-TW" sz="29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zh-TW" sz="29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％</a:t>
            </a:r>
            <a:endParaRPr lang="en-US" altLang="zh-TW" sz="2900" b="1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900" dirty="0" smtClean="0">
                <a:latin typeface="標楷體" pitchFamily="65" charset="-120"/>
                <a:ea typeface="標楷體" pitchFamily="65" charset="-120"/>
              </a:rPr>
              <a:t>          </a:t>
            </a:r>
            <a:endParaRPr lang="en-US" altLang="zh-TW" sz="2900" b="1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zh-TW" altLang="zh-TW" sz="3200" dirty="0" smtClean="0"/>
          </a:p>
          <a:p>
            <a:pPr>
              <a:lnSpc>
                <a:spcPct val="90000"/>
              </a:lnSpc>
              <a:buNone/>
              <a:defRPr/>
            </a:pPr>
            <a:endParaRPr lang="zh-TW" altLang="en-US" sz="32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55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13"/>
          <p:cNvSpPr>
            <a:spLocks noChangeArrowheads="1"/>
          </p:cNvSpPr>
          <p:nvPr/>
        </p:nvSpPr>
        <p:spPr bwMode="auto">
          <a:xfrm>
            <a:off x="755576" y="1124744"/>
            <a:ext cx="1368152" cy="504056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8" name="Oval 113"/>
          <p:cNvSpPr>
            <a:spLocks noChangeArrowheads="1"/>
          </p:cNvSpPr>
          <p:nvPr/>
        </p:nvSpPr>
        <p:spPr bwMode="auto">
          <a:xfrm>
            <a:off x="2339752" y="1052736"/>
            <a:ext cx="1368152" cy="57606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9" name="Oval 113"/>
          <p:cNvSpPr>
            <a:spLocks noChangeArrowheads="1"/>
          </p:cNvSpPr>
          <p:nvPr/>
        </p:nvSpPr>
        <p:spPr bwMode="auto">
          <a:xfrm>
            <a:off x="827584" y="2060848"/>
            <a:ext cx="1368152" cy="504056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10" name="Oval 113"/>
          <p:cNvSpPr>
            <a:spLocks noChangeArrowheads="1"/>
          </p:cNvSpPr>
          <p:nvPr/>
        </p:nvSpPr>
        <p:spPr bwMode="auto">
          <a:xfrm>
            <a:off x="2339752" y="2060848"/>
            <a:ext cx="1656184" cy="57606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12" name="Oval 113"/>
          <p:cNvSpPr>
            <a:spLocks noChangeArrowheads="1"/>
          </p:cNvSpPr>
          <p:nvPr/>
        </p:nvSpPr>
        <p:spPr bwMode="auto">
          <a:xfrm>
            <a:off x="827584" y="2564904"/>
            <a:ext cx="1368152" cy="504056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13" name="Oval 113"/>
          <p:cNvSpPr>
            <a:spLocks noChangeArrowheads="1"/>
          </p:cNvSpPr>
          <p:nvPr/>
        </p:nvSpPr>
        <p:spPr bwMode="auto">
          <a:xfrm>
            <a:off x="2339752" y="2564904"/>
            <a:ext cx="2304256" cy="504056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14" name="Oval 113"/>
          <p:cNvSpPr>
            <a:spLocks noChangeArrowheads="1"/>
          </p:cNvSpPr>
          <p:nvPr/>
        </p:nvSpPr>
        <p:spPr bwMode="auto">
          <a:xfrm>
            <a:off x="827584" y="3068960"/>
            <a:ext cx="1368152" cy="504056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15" name="Oval 113"/>
          <p:cNvSpPr>
            <a:spLocks noChangeArrowheads="1"/>
          </p:cNvSpPr>
          <p:nvPr/>
        </p:nvSpPr>
        <p:spPr bwMode="auto">
          <a:xfrm>
            <a:off x="2267744" y="3068960"/>
            <a:ext cx="2088232" cy="504056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16" name="Oval 113"/>
          <p:cNvSpPr>
            <a:spLocks noChangeArrowheads="1"/>
          </p:cNvSpPr>
          <p:nvPr/>
        </p:nvSpPr>
        <p:spPr bwMode="auto">
          <a:xfrm>
            <a:off x="827584" y="4005064"/>
            <a:ext cx="1368152" cy="504056"/>
          </a:xfrm>
          <a:prstGeom prst="ellipse">
            <a:avLst/>
          </a:prstGeom>
          <a:noFill/>
          <a:ln w="41275">
            <a:solidFill>
              <a:schemeClr val="accent2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17" name="Oval 113"/>
          <p:cNvSpPr>
            <a:spLocks noChangeArrowheads="1"/>
          </p:cNvSpPr>
          <p:nvPr/>
        </p:nvSpPr>
        <p:spPr bwMode="auto">
          <a:xfrm>
            <a:off x="2267744" y="4005064"/>
            <a:ext cx="2088232" cy="504056"/>
          </a:xfrm>
          <a:prstGeom prst="ellipse">
            <a:avLst/>
          </a:prstGeom>
          <a:noFill/>
          <a:ln w="41275">
            <a:solidFill>
              <a:schemeClr val="accent2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C92E5-09A1-4399-A135-6CD49E28B068}" type="slidenum">
              <a:rPr lang="en-US" altLang="zh-TW"/>
              <a:pPr>
                <a:defRPr/>
              </a:pPr>
              <a:t>37</a:t>
            </a:fld>
            <a:endParaRPr lang="en-US" altLang="zh-TW" dirty="0"/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B6B995C0-5EDC-4A29-8BD8-1D8D5CD5A1F8}" type="slidenum">
              <a:rPr kumimoji="0" lang="en-US" altLang="zh-TW" sz="1200" b="0">
                <a:latin typeface="+mj-lt"/>
              </a:rPr>
              <a:pPr algn="r">
                <a:defRPr/>
              </a:pPr>
              <a:t>37</a:t>
            </a:fld>
            <a:endParaRPr kumimoji="0" lang="en-US" altLang="zh-TW" sz="1200" b="0">
              <a:latin typeface="+mj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7813"/>
            <a:ext cx="7571184" cy="558800"/>
          </a:xfrm>
        </p:spPr>
        <p:txBody>
          <a:bodyPr/>
          <a:lstStyle/>
          <a:p>
            <a:r>
              <a:rPr lang="zh-TW" altLang="zh-TW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當前房產稅</a:t>
            </a:r>
            <a:r>
              <a:rPr lang="en-US" altLang="zh-TW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大重要議題與因應對策</a:t>
            </a:r>
            <a:endParaRPr lang="zh-TW" altLang="zh-TW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980728"/>
            <a:ext cx="8229600" cy="5150197"/>
          </a:xfrm>
        </p:spPr>
        <p:txBody>
          <a:bodyPr/>
          <a:lstStyle/>
          <a:p>
            <a:pPr>
              <a:buNone/>
            </a:pP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一、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整體經濟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房市現況</a:t>
            </a:r>
            <a:endParaRPr lang="zh-TW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二、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景氣急遽轉折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，稅負加重宜從長計議</a:t>
            </a:r>
            <a:endParaRPr lang="zh-TW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三、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64X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1.57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％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45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％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所呈顯之層層隱憂</a:t>
            </a:r>
            <a:endParaRPr lang="zh-TW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四、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結構性改變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三者並存</a:t>
            </a:r>
            <a:endParaRPr lang="zh-TW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五、房產稅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箭齊發</a:t>
            </a:r>
            <a:endParaRPr lang="zh-TW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六、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V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型？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U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型？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或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L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型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發展趨勢？</a:t>
            </a:r>
            <a:endParaRPr lang="zh-TW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七、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軟著陸？硬著陸？崩盤？</a:t>
            </a:r>
            <a:endParaRPr lang="zh-TW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八、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交易量創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年新低？</a:t>
            </a:r>
            <a:endParaRPr lang="zh-TW" altLang="zh-TW" sz="2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九、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後遺症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將逐漸顯現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十、長治久安之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因應對策</a:t>
            </a:r>
          </a:p>
          <a:p>
            <a:pPr>
              <a:buNone/>
            </a:pPr>
            <a:endParaRPr lang="zh-TW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zh-TW" altLang="en-US" sz="32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55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13"/>
          <p:cNvSpPr>
            <a:spLocks noChangeArrowheads="1"/>
          </p:cNvSpPr>
          <p:nvPr/>
        </p:nvSpPr>
        <p:spPr bwMode="auto">
          <a:xfrm>
            <a:off x="1043608" y="1844824"/>
            <a:ext cx="2880320" cy="504056"/>
          </a:xfrm>
          <a:prstGeom prst="ellipse">
            <a:avLst/>
          </a:prstGeom>
          <a:noFill/>
          <a:ln w="31750">
            <a:solidFill>
              <a:srgbClr val="00B05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8" name="橢圓 10"/>
          <p:cNvSpPr>
            <a:spLocks noChangeArrowheads="1"/>
          </p:cNvSpPr>
          <p:nvPr/>
        </p:nvSpPr>
        <p:spPr bwMode="auto">
          <a:xfrm>
            <a:off x="1115616" y="2348880"/>
            <a:ext cx="1800200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" name="橢圓 10"/>
          <p:cNvSpPr>
            <a:spLocks noChangeArrowheads="1"/>
          </p:cNvSpPr>
          <p:nvPr/>
        </p:nvSpPr>
        <p:spPr bwMode="auto">
          <a:xfrm>
            <a:off x="2051720" y="2780928"/>
            <a:ext cx="1440160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Oval 113"/>
          <p:cNvSpPr>
            <a:spLocks noChangeArrowheads="1"/>
          </p:cNvSpPr>
          <p:nvPr/>
        </p:nvSpPr>
        <p:spPr bwMode="auto">
          <a:xfrm>
            <a:off x="899592" y="3212976"/>
            <a:ext cx="2880320" cy="432048"/>
          </a:xfrm>
          <a:prstGeom prst="ellipse">
            <a:avLst/>
          </a:prstGeom>
          <a:noFill/>
          <a:ln w="31750">
            <a:solidFill>
              <a:srgbClr val="00B05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11" name="Oval 113"/>
          <p:cNvSpPr>
            <a:spLocks noChangeArrowheads="1"/>
          </p:cNvSpPr>
          <p:nvPr/>
        </p:nvSpPr>
        <p:spPr bwMode="auto">
          <a:xfrm>
            <a:off x="1115616" y="3645024"/>
            <a:ext cx="3312368" cy="432048"/>
          </a:xfrm>
          <a:prstGeom prst="ellipse">
            <a:avLst/>
          </a:prstGeom>
          <a:noFill/>
          <a:ln w="31750">
            <a:solidFill>
              <a:srgbClr val="00B05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12" name="Oval 113"/>
          <p:cNvSpPr>
            <a:spLocks noChangeArrowheads="1"/>
          </p:cNvSpPr>
          <p:nvPr/>
        </p:nvSpPr>
        <p:spPr bwMode="auto">
          <a:xfrm>
            <a:off x="1187624" y="4077072"/>
            <a:ext cx="2880320" cy="432048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C92E5-09A1-4399-A135-6CD49E28B068}" type="slidenum">
              <a:rPr lang="en-US" altLang="zh-TW"/>
              <a:pPr>
                <a:defRPr/>
              </a:pPr>
              <a:t>38</a:t>
            </a:fld>
            <a:endParaRPr lang="en-US" altLang="zh-TW"/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B6B995C0-5EDC-4A29-8BD8-1D8D5CD5A1F8}" type="slidenum">
              <a:rPr kumimoji="0" lang="en-US" altLang="zh-TW" sz="1200" b="0">
                <a:latin typeface="+mj-lt"/>
              </a:rPr>
              <a:pPr algn="r">
                <a:defRPr/>
              </a:pPr>
              <a:t>38</a:t>
            </a:fld>
            <a:endParaRPr kumimoji="0" lang="en-US" altLang="zh-TW" sz="1200" b="0">
              <a:latin typeface="+mj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台灣房地產市場結構變化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229600" cy="5078189"/>
          </a:xfrm>
        </p:spPr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結構性改變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三者並存</a:t>
            </a:r>
            <a:r>
              <a:rPr lang="zh-TW" altLang="zh-TW" sz="3200" b="1" dirty="0" smtClean="0"/>
              <a:t>：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供需結構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－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供給</a:t>
            </a:r>
            <a:r>
              <a:rPr lang="zh-TW" altLang="zh-TW" sz="32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＞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需求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資金結構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－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資金氾濫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投機炒作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房價飆漲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稅制結構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－</a:t>
            </a:r>
            <a:r>
              <a:rPr lang="en-US" altLang="zh-TW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2014.7/1</a:t>
            </a:r>
            <a:r>
              <a:rPr lang="zh-TW" altLang="zh-TW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2017.5/12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.</a:t>
            </a:r>
            <a:endParaRPr lang="zh-TW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年期間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     －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持有稅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房屋稅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地價稅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交易稅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資本利得稅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同時實施</a:t>
            </a:r>
          </a:p>
        </p:txBody>
      </p:sp>
      <p:pic>
        <p:nvPicPr>
          <p:cNvPr id="655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13"/>
          <p:cNvSpPr>
            <a:spLocks noChangeArrowheads="1"/>
          </p:cNvSpPr>
          <p:nvPr/>
        </p:nvSpPr>
        <p:spPr bwMode="auto">
          <a:xfrm>
            <a:off x="899592" y="1628800"/>
            <a:ext cx="1800200" cy="504056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8" name="Oval 113"/>
          <p:cNvSpPr>
            <a:spLocks noChangeArrowheads="1"/>
          </p:cNvSpPr>
          <p:nvPr/>
        </p:nvSpPr>
        <p:spPr bwMode="auto">
          <a:xfrm>
            <a:off x="899592" y="2132856"/>
            <a:ext cx="1800200" cy="432048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9" name="Oval 113"/>
          <p:cNvSpPr>
            <a:spLocks noChangeArrowheads="1"/>
          </p:cNvSpPr>
          <p:nvPr/>
        </p:nvSpPr>
        <p:spPr bwMode="auto">
          <a:xfrm>
            <a:off x="899592" y="2636912"/>
            <a:ext cx="1800200" cy="576064"/>
          </a:xfrm>
          <a:prstGeom prst="ellipse">
            <a:avLst/>
          </a:prstGeom>
          <a:noFill/>
          <a:ln w="31750">
            <a:solidFill>
              <a:srgbClr val="00B05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10" name="向右箭號 12"/>
          <p:cNvSpPr>
            <a:spLocks noChangeArrowheads="1"/>
          </p:cNvSpPr>
          <p:nvPr/>
        </p:nvSpPr>
        <p:spPr bwMode="auto">
          <a:xfrm>
            <a:off x="2987824" y="1124744"/>
            <a:ext cx="360239" cy="360040"/>
          </a:xfrm>
          <a:prstGeom prst="rightArrow">
            <a:avLst>
              <a:gd name="adj1" fmla="val 50000"/>
              <a:gd name="adj2" fmla="val 50379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BB883-2541-469C-884B-64957529CA28}" type="slidenum">
              <a:rPr lang="en-US" altLang="zh-TW"/>
              <a:pPr>
                <a:defRPr/>
              </a:pPr>
              <a:t>39</a:t>
            </a:fld>
            <a:endParaRPr lang="en-US" altLang="zh-TW"/>
          </a:p>
        </p:txBody>
      </p:sp>
      <p:sp>
        <p:nvSpPr>
          <p:cNvPr id="4" name="Rectangle 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78ED88FA-119E-46C8-89EF-F319436D273E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39</a:t>
            </a:fld>
            <a:endParaRPr kumimoji="0" lang="en-US" altLang="zh-TW" sz="1200" b="0">
              <a:latin typeface="+mj-lt"/>
              <a:ea typeface="新細明體" pitchFamily="18" charset="-120"/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60648"/>
            <a:ext cx="8229600" cy="846931"/>
          </a:xfrm>
        </p:spPr>
        <p:txBody>
          <a:bodyPr/>
          <a:lstStyle/>
          <a:p>
            <a:pPr algn="ctr">
              <a:defRPr/>
            </a:pPr>
            <a:r>
              <a:rPr lang="zh-TW" altLang="en-US" sz="31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台灣房價是否存在泡沫危機？</a:t>
            </a:r>
            <a:r>
              <a:rPr lang="en-US" altLang="zh-TW" sz="31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 -</a:t>
            </a:r>
            <a:r>
              <a:rPr lang="zh-TW" altLang="en-US" sz="3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紅色警戒</a:t>
            </a:r>
            <a:r>
              <a:rPr lang="en-US" altLang="zh-TW" sz="3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/>
            </a:r>
            <a:br>
              <a:rPr lang="en-US" altLang="zh-TW" sz="3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</a:br>
            <a:r>
              <a:rPr lang="zh-TW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資料時間</a:t>
            </a:r>
            <a:r>
              <a:rPr lang="en-US" altLang="zh-TW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:2016</a:t>
            </a:r>
            <a:r>
              <a:rPr lang="zh-TW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年</a:t>
            </a:r>
            <a:r>
              <a:rPr lang="en-US" altLang="zh-TW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6</a:t>
            </a:r>
            <a:r>
              <a:rPr lang="zh-TW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月</a:t>
            </a:r>
            <a:endParaRPr lang="zh-TW" altLang="en-US" sz="18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6" name="橢圓 10"/>
          <p:cNvSpPr>
            <a:spLocks noChangeArrowheads="1"/>
          </p:cNvSpPr>
          <p:nvPr/>
        </p:nvSpPr>
        <p:spPr bwMode="auto">
          <a:xfrm>
            <a:off x="6372200" y="188640"/>
            <a:ext cx="1872208" cy="648072"/>
          </a:xfrm>
          <a:prstGeom prst="ellipse">
            <a:avLst/>
          </a:prstGeom>
          <a:solidFill>
            <a:schemeClr val="bg1">
              <a:alpha val="0"/>
            </a:schemeClr>
          </a:solidFill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橢圓 10"/>
          <p:cNvSpPr>
            <a:spLocks noChangeArrowheads="1"/>
          </p:cNvSpPr>
          <p:nvPr/>
        </p:nvSpPr>
        <p:spPr bwMode="auto">
          <a:xfrm>
            <a:off x="4139952" y="188640"/>
            <a:ext cx="2088232" cy="648072"/>
          </a:xfrm>
          <a:prstGeom prst="ellipse">
            <a:avLst/>
          </a:prstGeom>
          <a:solidFill>
            <a:schemeClr val="bg1">
              <a:alpha val="0"/>
            </a:schemeClr>
          </a:solidFill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23528" y="1124744"/>
          <a:ext cx="8280920" cy="4222863"/>
        </p:xfrm>
        <a:graphic>
          <a:graphicData uri="http://schemas.openxmlformats.org/drawingml/2006/table">
            <a:tbl>
              <a:tblPr/>
              <a:tblGrid>
                <a:gridCol w="360040"/>
                <a:gridCol w="2592288"/>
                <a:gridCol w="4320480"/>
                <a:gridCol w="1008112"/>
              </a:tblGrid>
              <a:tr h="294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7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評量</a:t>
                      </a: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指標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現</a:t>
                      </a:r>
                      <a:r>
                        <a:rPr lang="zh-TW" altLang="en-US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         </a:t>
                      </a:r>
                      <a:r>
                        <a:rPr lang="zh-TW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況</a:t>
                      </a:r>
                      <a:endParaRPr lang="zh-TW" sz="17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評量結果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</a:t>
                      </a:r>
                      <a:endParaRPr lang="zh-TW" sz="17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房價</a:t>
                      </a:r>
                      <a:r>
                        <a:rPr lang="en-US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/</a:t>
                      </a:r>
                      <a:r>
                        <a:rPr lang="zh-TW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所得＞</a:t>
                      </a:r>
                      <a:r>
                        <a:rPr lang="en-US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3</a:t>
                      </a:r>
                      <a:r>
                        <a:rPr lang="zh-TW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至</a:t>
                      </a:r>
                      <a:r>
                        <a:rPr lang="en-US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5</a:t>
                      </a:r>
                      <a:r>
                        <a:rPr lang="zh-TW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倍？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全國</a:t>
                      </a:r>
                      <a:r>
                        <a:rPr lang="en-US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8.51</a:t>
                      </a: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倍、台北市</a:t>
                      </a:r>
                      <a:r>
                        <a:rPr lang="en-US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15.75</a:t>
                      </a: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7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2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</a:t>
                      </a:r>
                      <a:endParaRPr lang="zh-TW" sz="17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房貸本息＞家庭收入</a:t>
                      </a:r>
                      <a:r>
                        <a:rPr lang="en-US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1/3</a:t>
                      </a:r>
                      <a:r>
                        <a:rPr lang="zh-TW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？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台北市</a:t>
                      </a:r>
                      <a:r>
                        <a:rPr lang="en-US" sz="17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66.26%(</a:t>
                      </a:r>
                      <a:r>
                        <a:rPr lang="zh-TW" sz="17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最高</a:t>
                      </a:r>
                      <a:r>
                        <a:rPr lang="en-US" sz="17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r>
                        <a:rPr lang="zh-TW" sz="17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，台南市</a:t>
                      </a:r>
                      <a:r>
                        <a:rPr lang="en-US" sz="17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28.37%(</a:t>
                      </a:r>
                      <a:r>
                        <a:rPr lang="zh-TW" sz="17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最低</a:t>
                      </a:r>
                      <a:r>
                        <a:rPr lang="en-US" sz="17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endParaRPr lang="zh-TW" sz="17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7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3</a:t>
                      </a:r>
                      <a:endParaRPr lang="zh-TW" sz="17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房貸餘額</a:t>
                      </a:r>
                      <a:r>
                        <a:rPr lang="en-US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/GDP</a:t>
                      </a:r>
                      <a:r>
                        <a:rPr lang="zh-TW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＞</a:t>
                      </a:r>
                      <a:r>
                        <a:rPr lang="en-US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40</a:t>
                      </a:r>
                      <a:r>
                        <a:rPr lang="zh-TW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％？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46.7%(</a:t>
                      </a:r>
                      <a:r>
                        <a:rPr lang="zh-TW" sz="17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購屋</a:t>
                      </a:r>
                      <a:r>
                        <a:rPr lang="en-US" sz="17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+</a:t>
                      </a:r>
                      <a:r>
                        <a:rPr lang="zh-TW" sz="17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修繕</a:t>
                      </a:r>
                      <a:r>
                        <a:rPr lang="en-US" sz="17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+</a:t>
                      </a:r>
                      <a:r>
                        <a:rPr lang="zh-TW" sz="17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建築融資</a:t>
                      </a:r>
                      <a:r>
                        <a:rPr lang="en-US" sz="17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endParaRPr lang="zh-TW" sz="17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7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4</a:t>
                      </a:r>
                      <a:endParaRPr lang="zh-TW" sz="17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年租金報酬率＜</a:t>
                      </a:r>
                      <a:r>
                        <a:rPr lang="en-US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5</a:t>
                      </a:r>
                      <a:r>
                        <a:rPr lang="zh-TW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％ ？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台北市</a:t>
                      </a:r>
                      <a:r>
                        <a:rPr lang="en-US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1.57%</a:t>
                      </a:r>
                      <a:endParaRPr lang="zh-TW" sz="17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7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5</a:t>
                      </a:r>
                      <a:endParaRPr lang="zh-TW" sz="17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房價</a:t>
                      </a:r>
                      <a:r>
                        <a:rPr lang="en-US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/</a:t>
                      </a:r>
                      <a:r>
                        <a:rPr lang="zh-TW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租金＞</a:t>
                      </a:r>
                      <a:r>
                        <a:rPr lang="en-US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20</a:t>
                      </a:r>
                      <a:r>
                        <a:rPr lang="zh-TW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倍？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64</a:t>
                      </a:r>
                      <a:r>
                        <a:rPr lang="zh-TW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7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0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i="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6</a:t>
                      </a:r>
                      <a:endParaRPr lang="zh-TW" sz="1700" i="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i="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房價漲幅＞</a:t>
                      </a:r>
                      <a:r>
                        <a:rPr lang="en-US" sz="1700" i="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GDP</a:t>
                      </a:r>
                      <a:r>
                        <a:rPr lang="zh-TW" sz="1700" i="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成長率？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i="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之前房價漲幅＞</a:t>
                      </a:r>
                      <a:r>
                        <a:rPr lang="en-US" sz="1700" i="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GDP</a:t>
                      </a:r>
                      <a:r>
                        <a:rPr lang="zh-TW" sz="1700" i="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成長率，但現今房價拉回，部分地區跌幅</a:t>
                      </a:r>
                      <a:r>
                        <a:rPr lang="en-US" sz="1700" i="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10~15%</a:t>
                      </a:r>
                      <a:r>
                        <a:rPr lang="zh-TW" sz="1700" i="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，惟這不代表房市會很快好轉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700" i="1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7</a:t>
                      </a:r>
                      <a:endParaRPr lang="zh-TW" sz="17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房價短期漲幅＞</a:t>
                      </a:r>
                      <a:r>
                        <a:rPr lang="en-US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30</a:t>
                      </a:r>
                      <a:r>
                        <a:rPr lang="zh-TW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％？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景氣轉折</a:t>
                      </a:r>
                      <a:r>
                        <a:rPr lang="zh-TW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，部分地區跌幅</a:t>
                      </a:r>
                      <a:r>
                        <a:rPr lang="en-US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10~15%</a:t>
                      </a:r>
                      <a:endParaRPr lang="zh-TW" sz="17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700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8</a:t>
                      </a:r>
                      <a:endParaRPr lang="zh-TW" sz="17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投資性需求＞</a:t>
                      </a:r>
                      <a:r>
                        <a:rPr lang="en-US" sz="1700" kern="10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20</a:t>
                      </a:r>
                      <a:r>
                        <a:rPr lang="zh-TW" sz="1700" kern="10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％？ </a:t>
                      </a:r>
                      <a:endParaRPr lang="zh-TW" sz="17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投資客退場</a:t>
                      </a:r>
                      <a:r>
                        <a:rPr lang="zh-TW" sz="1700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，目前以自住與換屋為主</a:t>
                      </a:r>
                      <a:endParaRPr lang="zh-TW" sz="17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700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9</a:t>
                      </a:r>
                      <a:endParaRPr lang="zh-TW" sz="17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開工率＞銷售率？ </a:t>
                      </a:r>
                      <a:endParaRPr lang="zh-TW" sz="17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開工率及銷售率都下降</a:t>
                      </a:r>
                      <a:endParaRPr lang="zh-TW" sz="17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10</a:t>
                      </a:r>
                      <a:endParaRPr lang="zh-TW" sz="17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空屋率</a:t>
                      </a:r>
                      <a:r>
                        <a:rPr lang="zh-TW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＞</a:t>
                      </a:r>
                      <a:r>
                        <a:rPr lang="en-US" altLang="zh-TW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5</a:t>
                      </a:r>
                      <a:r>
                        <a:rPr lang="zh-TW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％</a:t>
                      </a: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？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19.3%</a:t>
                      </a:r>
                      <a:r>
                        <a:rPr lang="en-US" sz="1700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(2010</a:t>
                      </a:r>
                      <a:r>
                        <a:rPr lang="zh-TW" sz="1700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年，主計處</a:t>
                      </a:r>
                      <a:r>
                        <a:rPr lang="en-US" sz="1700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endParaRPr lang="zh-TW" sz="17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7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5355817"/>
            <a:ext cx="9320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資料來源：莊孟翰研究彙整</a:t>
            </a: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附註：</a:t>
            </a: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★</a:t>
            </a: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表示超標 </a:t>
            </a:r>
            <a:endParaRPr kumimoji="1" lang="zh-TW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附註：</a:t>
            </a: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一般國際空屋率為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</a:t>
            </a: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％，台灣因空屋涵蓋約一半的第二屋與休閒住宅，</a:t>
            </a:r>
            <a:endParaRPr kumimoji="1" lang="en-US" altLang="zh-TW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</a:t>
            </a: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因此，空屋統計數據偏高。</a:t>
            </a:r>
            <a:endParaRPr kumimoji="1" lang="zh-TW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56376" y="1340768"/>
            <a:ext cx="288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★</a:t>
            </a:r>
            <a:endParaRPr lang="zh-TW" altLang="zh-TW" kern="100" dirty="0"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884368" y="1700808"/>
            <a:ext cx="43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★</a:t>
            </a:r>
            <a:endParaRPr lang="zh-TW" altLang="zh-TW" kern="100" dirty="0"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84368" y="206084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★</a:t>
            </a:r>
            <a:endParaRPr lang="zh-TW" altLang="zh-TW" kern="100" dirty="0"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884368" y="234888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★</a:t>
            </a:r>
            <a:endParaRPr lang="zh-TW" altLang="zh-TW" kern="100" dirty="0"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12360" y="2627620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★</a:t>
            </a:r>
            <a:endParaRPr lang="zh-TW" altLang="zh-TW" kern="100" dirty="0"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884368" y="471585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★</a:t>
            </a:r>
            <a:endParaRPr lang="zh-TW" altLang="zh-TW" kern="100" dirty="0"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900918" y="500388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kern="1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★</a:t>
            </a:r>
            <a:endParaRPr lang="zh-TW" altLang="zh-TW" kern="100" dirty="0"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http://www.moneyweekly.com.tw/Uploads/Images/Magazine/882/882012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20891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91BC30B4-A7CB-4DE5-8579-7DF1F24C3D99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4</a:t>
            </a:fld>
            <a:endParaRPr kumimoji="0" lang="en-US" altLang="zh-TW" sz="1200" b="0" dirty="0">
              <a:latin typeface="+mj-lt"/>
              <a:ea typeface="新細明體" pitchFamily="18" charset="-120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FCC04B6C-C2A0-44C2-BEBB-086CA71129D2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4</a:t>
            </a:fld>
            <a:endParaRPr kumimoji="0" lang="en-US" altLang="zh-TW" sz="1200" b="0">
              <a:latin typeface="+mj-lt"/>
              <a:ea typeface="新細明體" pitchFamily="18" charset="-120"/>
            </a:endParaRP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640" y="260350"/>
            <a:ext cx="7344816" cy="576362"/>
          </a:xfrm>
        </p:spPr>
        <p:txBody>
          <a:bodyPr/>
          <a:lstStyle/>
          <a:p>
            <a:pPr algn="ctr">
              <a:defRPr/>
            </a:pP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OPEC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與台北市房價漲幅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zh-TW" alt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7921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3"/>
          <p:cNvSpPr>
            <a:spLocks noChangeArrowheads="1"/>
          </p:cNvSpPr>
          <p:nvPr/>
        </p:nvSpPr>
        <p:spPr bwMode="auto">
          <a:xfrm>
            <a:off x="7380312" y="3501008"/>
            <a:ext cx="792088" cy="576064"/>
          </a:xfrm>
          <a:prstGeom prst="ellipse">
            <a:avLst/>
          </a:prstGeom>
          <a:noFill/>
          <a:ln w="31750">
            <a:solidFill>
              <a:srgbClr val="00B0F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13" name="Oval 113"/>
          <p:cNvSpPr>
            <a:spLocks noChangeArrowheads="1"/>
          </p:cNvSpPr>
          <p:nvPr/>
        </p:nvSpPr>
        <p:spPr bwMode="auto">
          <a:xfrm>
            <a:off x="7380312" y="4365104"/>
            <a:ext cx="792088" cy="576064"/>
          </a:xfrm>
          <a:prstGeom prst="ellipse">
            <a:avLst/>
          </a:prstGeom>
          <a:noFill/>
          <a:ln w="31750">
            <a:solidFill>
              <a:srgbClr val="00B0F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14" name="Oval 113"/>
          <p:cNvSpPr>
            <a:spLocks noChangeArrowheads="1"/>
          </p:cNvSpPr>
          <p:nvPr/>
        </p:nvSpPr>
        <p:spPr bwMode="auto">
          <a:xfrm>
            <a:off x="7380312" y="5157192"/>
            <a:ext cx="792088" cy="576064"/>
          </a:xfrm>
          <a:prstGeom prst="ellipse">
            <a:avLst/>
          </a:prstGeom>
          <a:noFill/>
          <a:ln w="31750">
            <a:solidFill>
              <a:srgbClr val="00B0F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6D8AF-07AD-4D80-BF72-3C4139E30863}" type="slidenum">
              <a:rPr lang="en-US" altLang="zh-TW"/>
              <a:pPr>
                <a:defRPr/>
              </a:pPr>
              <a:t>40</a:t>
            </a:fld>
            <a:endParaRPr lang="en-US" altLang="zh-TW" dirty="0"/>
          </a:p>
        </p:txBody>
      </p:sp>
      <p:sp>
        <p:nvSpPr>
          <p:cNvPr id="4" name="Rectangle 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2D4FE767-A610-4E79-85A4-5B0CF37A202F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40</a:t>
            </a:fld>
            <a:endParaRPr kumimoji="0" lang="en-US" altLang="zh-TW" sz="1200" b="0">
              <a:latin typeface="+mj-lt"/>
              <a:ea typeface="新細明體" pitchFamily="18" charset="-120"/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487363"/>
          </a:xfrm>
        </p:spPr>
        <p:txBody>
          <a:bodyPr/>
          <a:lstStyle/>
          <a:p>
            <a:pPr algn="ctr">
              <a:defRPr/>
            </a:pPr>
            <a:r>
              <a:rPr lang="zh-TW" altLang="en-US" sz="31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房地產景氣轉折研判指標</a:t>
            </a:r>
            <a:r>
              <a:rPr lang="en-US" altLang="zh-TW" sz="31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-</a:t>
            </a:r>
            <a:r>
              <a:rPr lang="zh-TW" altLang="en-US" sz="3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紅色警戒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95288" y="836613"/>
          <a:ext cx="8280921" cy="3968827"/>
        </p:xfrm>
        <a:graphic>
          <a:graphicData uri="http://schemas.openxmlformats.org/drawingml/2006/table">
            <a:tbl>
              <a:tblPr/>
              <a:tblGrid>
                <a:gridCol w="732825"/>
                <a:gridCol w="2784735"/>
                <a:gridCol w="4763361"/>
              </a:tblGrid>
              <a:tr h="282316">
                <a:tc>
                  <a:txBody>
                    <a:bodyPr/>
                    <a:lstStyle/>
                    <a:p>
                      <a:pPr eaLnBrk="0" fontAlgn="ctr" hangingPunct="0">
                        <a:spcAft>
                          <a:spcPts val="0"/>
                        </a:spcAft>
                      </a:pPr>
                      <a:endParaRPr lang="en-US" sz="2000" kern="100" dirty="0">
                        <a:latin typeface="Arial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kumimoji="1" lang="zh-TW" sz="2000" kern="12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Arial"/>
                        </a:rPr>
                        <a:t>房地產景氣轉折指標</a:t>
                      </a:r>
                      <a:r>
                        <a:rPr kumimoji="1" lang="zh-TW" sz="2000" b="1" kern="120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新細明體"/>
                        </a:rPr>
                        <a:t> </a:t>
                      </a:r>
                      <a:endParaRPr lang="zh-TW" sz="2000" kern="100">
                        <a:latin typeface="Calibri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kumimoji="1" lang="zh-TW" sz="2000" kern="12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Arial"/>
                        </a:rPr>
                        <a:t>備註</a:t>
                      </a:r>
                      <a:r>
                        <a:rPr kumimoji="1" lang="zh-TW" sz="2000" b="1" kern="12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Arial"/>
                        </a:rPr>
                        <a:t> </a:t>
                      </a:r>
                      <a:endParaRPr lang="zh-TW" sz="2000" kern="100">
                        <a:latin typeface="Calibri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017"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kumimoji="1" lang="en-US" sz="2000" kern="1200">
                          <a:solidFill>
                            <a:srgbClr val="000000"/>
                          </a:solidFill>
                          <a:latin typeface="標楷體"/>
                          <a:cs typeface="Arial"/>
                        </a:rPr>
                        <a:t>1</a:t>
                      </a:r>
                      <a:r>
                        <a:rPr kumimoji="1" lang="en-US" sz="2000" b="1" kern="1200">
                          <a:solidFill>
                            <a:srgbClr val="000000"/>
                          </a:solidFill>
                          <a:latin typeface="Arial"/>
                          <a:cs typeface="新細明體"/>
                        </a:rPr>
                        <a:t> </a:t>
                      </a:r>
                      <a:endParaRPr lang="zh-TW" sz="2000" kern="100">
                        <a:latin typeface="Calibri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 fontAlgn="ctr" hangingPunct="0">
                        <a:spcAft>
                          <a:spcPts val="0"/>
                        </a:spcAft>
                      </a:pPr>
                      <a:r>
                        <a:rPr kumimoji="1" lang="zh-TW" sz="2000" b="1" kern="1200" dirty="0">
                          <a:solidFill>
                            <a:srgbClr val="FF3300"/>
                          </a:solidFill>
                          <a:latin typeface="Calibri"/>
                          <a:ea typeface="標楷體"/>
                          <a:cs typeface="Arial"/>
                        </a:rPr>
                        <a:t>預售屋 </a:t>
                      </a:r>
                      <a:endParaRPr lang="zh-TW" sz="2000" kern="100" dirty="0">
                        <a:latin typeface="Calibri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kumimoji="1" lang="zh-TW" sz="20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量</a:t>
                      </a:r>
                      <a:r>
                        <a:rPr lang="zh-TW" sz="20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↑價↓</a:t>
                      </a:r>
                      <a:r>
                        <a:rPr kumimoji="1" lang="zh-TW" sz="20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 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30"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kumimoji="1" lang="en-US" sz="2000" kern="1200">
                          <a:solidFill>
                            <a:srgbClr val="000000"/>
                          </a:solidFill>
                          <a:latin typeface="標楷體"/>
                          <a:cs typeface="Arial"/>
                        </a:rPr>
                        <a:t>2</a:t>
                      </a:r>
                      <a:r>
                        <a:rPr kumimoji="1" lang="en-US" sz="2000" b="1" kern="1200">
                          <a:solidFill>
                            <a:srgbClr val="000000"/>
                          </a:solidFill>
                          <a:latin typeface="Arial"/>
                          <a:cs typeface="新細明體"/>
                        </a:rPr>
                        <a:t> </a:t>
                      </a:r>
                      <a:endParaRPr lang="zh-TW" sz="2000" kern="100">
                        <a:latin typeface="Calibri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 fontAlgn="ctr" hangingPunct="0">
                        <a:spcAft>
                          <a:spcPts val="0"/>
                        </a:spcAft>
                      </a:pPr>
                      <a:r>
                        <a:rPr kumimoji="1" lang="zh-TW" sz="2000" b="1" kern="1200" dirty="0">
                          <a:solidFill>
                            <a:srgbClr val="FF3300"/>
                          </a:solidFill>
                          <a:latin typeface="Calibri"/>
                          <a:ea typeface="標楷體"/>
                          <a:cs typeface="Arial"/>
                        </a:rPr>
                        <a:t>新成屋 </a:t>
                      </a:r>
                      <a:endParaRPr lang="zh-TW" sz="2000" kern="100" dirty="0">
                        <a:latin typeface="Calibri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kumimoji="1" lang="zh-TW" sz="20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量</a:t>
                      </a:r>
                      <a:r>
                        <a:rPr lang="zh-TW" sz="20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↑價↓</a:t>
                      </a:r>
                      <a:r>
                        <a:rPr kumimoji="1" lang="zh-TW" sz="20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 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30"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kumimoji="1" lang="en-US" sz="2000" kern="1200">
                          <a:solidFill>
                            <a:srgbClr val="000000"/>
                          </a:solidFill>
                          <a:latin typeface="標楷體"/>
                          <a:cs typeface="Arial"/>
                        </a:rPr>
                        <a:t>3</a:t>
                      </a:r>
                      <a:r>
                        <a:rPr kumimoji="1" lang="en-US" sz="2000" b="1" kern="1200">
                          <a:solidFill>
                            <a:srgbClr val="000000"/>
                          </a:solidFill>
                          <a:latin typeface="Arial"/>
                          <a:cs typeface="新細明體"/>
                        </a:rPr>
                        <a:t> </a:t>
                      </a:r>
                      <a:endParaRPr lang="zh-TW" sz="2000" kern="100">
                        <a:latin typeface="Calibri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 fontAlgn="ctr" hangingPunct="0">
                        <a:spcAft>
                          <a:spcPts val="0"/>
                        </a:spcAft>
                      </a:pPr>
                      <a:r>
                        <a:rPr kumimoji="1" lang="zh-TW" sz="2000" b="1" kern="1200" dirty="0">
                          <a:solidFill>
                            <a:srgbClr val="FF3300"/>
                          </a:solidFill>
                          <a:latin typeface="Calibri"/>
                          <a:ea typeface="標楷體"/>
                          <a:cs typeface="Arial"/>
                        </a:rPr>
                        <a:t>中古屋 </a:t>
                      </a:r>
                      <a:endParaRPr lang="zh-TW" sz="2000" kern="100" dirty="0">
                        <a:latin typeface="Calibri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kumimoji="1" lang="zh-TW" sz="20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量</a:t>
                      </a:r>
                      <a:r>
                        <a:rPr lang="zh-TW" sz="20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↑價↓</a:t>
                      </a:r>
                      <a:r>
                        <a:rPr kumimoji="1" lang="zh-TW" sz="20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 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30"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kumimoji="1" lang="en-US" sz="2000" kern="1200">
                          <a:solidFill>
                            <a:srgbClr val="000000"/>
                          </a:solidFill>
                          <a:latin typeface="標楷體"/>
                          <a:cs typeface="Arial"/>
                        </a:rPr>
                        <a:t>4</a:t>
                      </a:r>
                      <a:r>
                        <a:rPr kumimoji="1" lang="en-US" sz="2000" b="1" kern="1200">
                          <a:solidFill>
                            <a:srgbClr val="000000"/>
                          </a:solidFill>
                          <a:latin typeface="Arial"/>
                          <a:cs typeface="新細明體"/>
                        </a:rPr>
                        <a:t> </a:t>
                      </a:r>
                      <a:endParaRPr lang="zh-TW" sz="2000" kern="100">
                        <a:latin typeface="Calibri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 fontAlgn="ctr" hangingPunct="0">
                        <a:spcAft>
                          <a:spcPts val="0"/>
                        </a:spcAft>
                      </a:pPr>
                      <a:r>
                        <a:rPr kumimoji="1" lang="zh-TW" sz="2000" b="1" kern="1200" dirty="0">
                          <a:solidFill>
                            <a:srgbClr val="FF3300"/>
                          </a:solidFill>
                          <a:latin typeface="Calibri"/>
                          <a:ea typeface="標楷體"/>
                          <a:cs typeface="Arial"/>
                        </a:rPr>
                        <a:t>廣告量 </a:t>
                      </a:r>
                      <a:endParaRPr lang="zh-TW" sz="2000" kern="100" dirty="0">
                        <a:latin typeface="Calibri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kumimoji="1" lang="zh-TW" altLang="en-US" sz="2000" b="1" kern="1200" dirty="0" smtClean="0">
                          <a:solidFill>
                            <a:srgbClr val="FF3300"/>
                          </a:solidFill>
                          <a:latin typeface="Calibri"/>
                          <a:ea typeface="標楷體"/>
                          <a:cs typeface="Arial"/>
                        </a:rPr>
                        <a:t>報紙</a:t>
                      </a:r>
                      <a:r>
                        <a:rPr kumimoji="1" lang="zh-TW" altLang="zh-TW" sz="2000" b="1" kern="1200" dirty="0" smtClean="0">
                          <a:solidFill>
                            <a:srgbClr val="FF3300"/>
                          </a:solidFill>
                          <a:latin typeface="Calibri"/>
                          <a:ea typeface="標楷體"/>
                          <a:cs typeface="Arial"/>
                        </a:rPr>
                        <a:t>廣告</a:t>
                      </a:r>
                      <a:r>
                        <a:rPr lang="zh-TW" sz="2000" b="1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↓</a:t>
                      </a:r>
                      <a:r>
                        <a:rPr lang="en-US" altLang="zh-TW" sz="2000" b="1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   </a:t>
                      </a:r>
                      <a:r>
                        <a:rPr lang="zh-TW" altLang="en-US" sz="2000" b="1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信箱</a:t>
                      </a:r>
                      <a:r>
                        <a:rPr lang="en-US" altLang="zh-TW" sz="2000" b="1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DM</a:t>
                      </a:r>
                      <a:r>
                        <a:rPr lang="zh-TW" altLang="zh-TW" sz="2000" b="1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↑</a:t>
                      </a:r>
                      <a:r>
                        <a:rPr kumimoji="1" lang="zh-TW" sz="2000" b="1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 </a:t>
                      </a:r>
                      <a:r>
                        <a:rPr kumimoji="1" lang="zh-TW" altLang="en-US" sz="2000" b="1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  街角舉牌促銷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30"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kumimoji="1" lang="en-US" sz="2000" kern="1200">
                          <a:solidFill>
                            <a:srgbClr val="000000"/>
                          </a:solidFill>
                          <a:latin typeface="標楷體"/>
                          <a:cs typeface="Arial"/>
                        </a:rPr>
                        <a:t>5</a:t>
                      </a:r>
                      <a:r>
                        <a:rPr kumimoji="1" lang="en-US" sz="2000" b="1" kern="1200">
                          <a:solidFill>
                            <a:srgbClr val="000000"/>
                          </a:solidFill>
                          <a:latin typeface="Arial"/>
                          <a:cs typeface="新細明體"/>
                        </a:rPr>
                        <a:t> </a:t>
                      </a:r>
                      <a:endParaRPr lang="zh-TW" sz="2000" kern="100">
                        <a:latin typeface="Calibri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 fontAlgn="ctr" hangingPunct="0">
                        <a:spcAft>
                          <a:spcPts val="0"/>
                        </a:spcAft>
                      </a:pPr>
                      <a:r>
                        <a:rPr kumimoji="1" lang="zh-TW" sz="2000" b="1" kern="1200" dirty="0">
                          <a:solidFill>
                            <a:srgbClr val="FF3300"/>
                          </a:solidFill>
                          <a:latin typeface="Calibri"/>
                          <a:ea typeface="標楷體"/>
                          <a:cs typeface="Arial"/>
                        </a:rPr>
                        <a:t>議價空間 </a:t>
                      </a:r>
                      <a:endParaRPr lang="zh-TW" sz="2000" kern="100" dirty="0">
                        <a:latin typeface="Calibri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zh-TW" sz="2000" b="1" kern="1200" dirty="0" smtClean="0">
                          <a:solidFill>
                            <a:srgbClr val="FF3300"/>
                          </a:solidFill>
                          <a:latin typeface="Calibri"/>
                          <a:ea typeface="標楷體"/>
                          <a:cs typeface="Arial"/>
                        </a:rPr>
                        <a:t>議價空間 </a:t>
                      </a:r>
                      <a:r>
                        <a:rPr lang="zh-TW" sz="2000" b="1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↑</a:t>
                      </a:r>
                      <a:r>
                        <a:rPr kumimoji="1" lang="zh-TW" sz="2000" b="1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 </a:t>
                      </a:r>
                      <a:r>
                        <a:rPr kumimoji="1" lang="zh-TW" altLang="en-US" sz="2000" b="1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  賣方主動引導殺價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30"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kumimoji="1" lang="en-US" sz="2000" kern="1200">
                          <a:solidFill>
                            <a:srgbClr val="000000"/>
                          </a:solidFill>
                          <a:latin typeface="標楷體"/>
                          <a:cs typeface="Arial"/>
                        </a:rPr>
                        <a:t>6</a:t>
                      </a:r>
                      <a:r>
                        <a:rPr kumimoji="1" lang="en-US" sz="2000" b="1" kern="1200">
                          <a:solidFill>
                            <a:srgbClr val="000000"/>
                          </a:solidFill>
                          <a:latin typeface="Arial"/>
                          <a:cs typeface="新細明體"/>
                        </a:rPr>
                        <a:t> </a:t>
                      </a:r>
                      <a:endParaRPr lang="zh-TW" sz="2000" kern="100">
                        <a:latin typeface="Calibri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 fontAlgn="ctr" hangingPunct="0">
                        <a:spcAft>
                          <a:spcPts val="0"/>
                        </a:spcAft>
                      </a:pPr>
                      <a:r>
                        <a:rPr kumimoji="1" lang="zh-TW" sz="2000" b="1" kern="1200" dirty="0">
                          <a:solidFill>
                            <a:srgbClr val="FF3300"/>
                          </a:solidFill>
                          <a:latin typeface="Calibri"/>
                          <a:ea typeface="標楷體"/>
                          <a:cs typeface="Arial"/>
                        </a:rPr>
                        <a:t>銷售率 </a:t>
                      </a:r>
                      <a:endParaRPr lang="zh-TW" sz="2000" kern="100" dirty="0">
                        <a:latin typeface="Calibri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20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↓</a:t>
                      </a:r>
                      <a:r>
                        <a:rPr kumimoji="1" lang="zh-TW" sz="20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 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30"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kumimoji="1" lang="en-US" sz="2000" kern="1200">
                          <a:solidFill>
                            <a:srgbClr val="000000"/>
                          </a:solidFill>
                          <a:latin typeface="標楷體"/>
                          <a:cs typeface="Arial"/>
                        </a:rPr>
                        <a:t>7</a:t>
                      </a:r>
                      <a:r>
                        <a:rPr kumimoji="1" lang="en-US" sz="2000" b="1" kern="1200">
                          <a:solidFill>
                            <a:srgbClr val="000000"/>
                          </a:solidFill>
                          <a:latin typeface="Arial"/>
                          <a:cs typeface="新細明體"/>
                        </a:rPr>
                        <a:t> </a:t>
                      </a:r>
                      <a:endParaRPr lang="zh-TW" sz="2000" kern="100">
                        <a:latin typeface="Calibri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 fontAlgn="ctr" hangingPunct="0">
                        <a:spcAft>
                          <a:spcPts val="0"/>
                        </a:spcAft>
                      </a:pPr>
                      <a:r>
                        <a:rPr kumimoji="1" lang="zh-TW" sz="2000" b="1" kern="1200" dirty="0">
                          <a:solidFill>
                            <a:srgbClr val="FF3300"/>
                          </a:solidFill>
                          <a:latin typeface="Calibri"/>
                          <a:ea typeface="標楷體"/>
                          <a:cs typeface="Arial"/>
                        </a:rPr>
                        <a:t>投資客 </a:t>
                      </a:r>
                      <a:endParaRPr lang="zh-TW" sz="2000" kern="100" dirty="0">
                        <a:latin typeface="Calibri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kumimoji="1" lang="zh-TW" sz="20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消失</a:t>
                      </a:r>
                      <a:r>
                        <a:rPr kumimoji="1" lang="zh-TW" sz="2000" b="1" kern="1200" dirty="0">
                          <a:solidFill>
                            <a:srgbClr val="FF33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 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40"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kumimoji="1" lang="en-US" sz="2000" kern="1200">
                          <a:solidFill>
                            <a:srgbClr val="000000"/>
                          </a:solidFill>
                          <a:latin typeface="標楷體"/>
                          <a:cs typeface="Arial"/>
                        </a:rPr>
                        <a:t>8</a:t>
                      </a:r>
                      <a:r>
                        <a:rPr kumimoji="1" lang="en-US" sz="2000" b="1" kern="1200">
                          <a:solidFill>
                            <a:srgbClr val="000000"/>
                          </a:solidFill>
                          <a:latin typeface="Arial"/>
                          <a:cs typeface="新細明體"/>
                        </a:rPr>
                        <a:t> </a:t>
                      </a:r>
                      <a:endParaRPr lang="zh-TW" sz="2000" kern="100">
                        <a:latin typeface="Calibri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 fontAlgn="ctr" hangingPunct="0">
                        <a:spcAft>
                          <a:spcPts val="0"/>
                        </a:spcAft>
                      </a:pPr>
                      <a:r>
                        <a:rPr kumimoji="1" lang="zh-TW" sz="2000" b="1" kern="1200" dirty="0">
                          <a:solidFill>
                            <a:srgbClr val="FF3300"/>
                          </a:solidFill>
                          <a:latin typeface="Calibri"/>
                          <a:ea typeface="標楷體"/>
                          <a:cs typeface="Arial"/>
                        </a:rPr>
                        <a:t>促銷方式 </a:t>
                      </a:r>
                      <a:endParaRPr lang="zh-TW" sz="2000" kern="100" dirty="0">
                        <a:latin typeface="Calibri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kumimoji="1" lang="en-US" sz="20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1.</a:t>
                      </a:r>
                      <a:r>
                        <a:rPr kumimoji="1" lang="zh-TW" sz="20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自備款</a:t>
                      </a:r>
                      <a:r>
                        <a:rPr lang="zh-TW" sz="20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↓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  2.</a:t>
                      </a:r>
                      <a:r>
                        <a:rPr lang="zh-TW" sz="20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贈品↑ </a:t>
                      </a:r>
                      <a:r>
                        <a:rPr kumimoji="1" lang="en-US" sz="2000" b="1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3</a:t>
                      </a:r>
                      <a:r>
                        <a:rPr kumimoji="1" lang="en-US" sz="20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.</a:t>
                      </a:r>
                      <a:r>
                        <a:rPr kumimoji="1" lang="zh-TW" sz="2000" b="1" u="sng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成屋預售化 </a:t>
                      </a:r>
                      <a:endParaRPr lang="zh-TW" sz="2000" b="1" u="sng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30"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kumimoji="1" lang="en-US" sz="2000" kern="1200">
                          <a:solidFill>
                            <a:srgbClr val="000000"/>
                          </a:solidFill>
                          <a:latin typeface="標楷體"/>
                          <a:cs typeface="Arial"/>
                        </a:rPr>
                        <a:t>9</a:t>
                      </a:r>
                      <a:r>
                        <a:rPr kumimoji="1" lang="en-US" sz="2000" b="1" kern="1200">
                          <a:solidFill>
                            <a:srgbClr val="000000"/>
                          </a:solidFill>
                          <a:latin typeface="Arial"/>
                          <a:cs typeface="新細明體"/>
                        </a:rPr>
                        <a:t> </a:t>
                      </a:r>
                      <a:endParaRPr lang="zh-TW" sz="2000" kern="100">
                        <a:latin typeface="Calibri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 fontAlgn="ctr" hangingPunct="0">
                        <a:spcAft>
                          <a:spcPts val="0"/>
                        </a:spcAft>
                      </a:pPr>
                      <a:r>
                        <a:rPr kumimoji="1" lang="zh-TW" sz="2000" b="1" kern="120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Arial"/>
                        </a:rPr>
                        <a:t>代銷業 </a:t>
                      </a:r>
                      <a:endParaRPr lang="zh-TW" sz="2000" kern="100" dirty="0">
                        <a:latin typeface="Calibri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kumimoji="1" lang="zh-TW" sz="20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包銷</a:t>
                      </a:r>
                      <a:r>
                        <a:rPr lang="zh-TW" sz="20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→純企劃</a:t>
                      </a:r>
                      <a:r>
                        <a:rPr kumimoji="1" lang="zh-TW" sz="20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 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660">
                <a:tc>
                  <a:txBody>
                    <a:bodyPr/>
                    <a:lstStyle/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kumimoji="1" lang="en-US" sz="2000" kern="1200">
                          <a:solidFill>
                            <a:srgbClr val="000000"/>
                          </a:solidFill>
                          <a:latin typeface="標楷體"/>
                          <a:cs typeface="Arial"/>
                        </a:rPr>
                        <a:t>10</a:t>
                      </a:r>
                      <a:r>
                        <a:rPr kumimoji="1" lang="en-US" sz="2000" b="1" kern="1200">
                          <a:solidFill>
                            <a:srgbClr val="000000"/>
                          </a:solidFill>
                          <a:latin typeface="Arial"/>
                          <a:cs typeface="新細明體"/>
                        </a:rPr>
                        <a:t> </a:t>
                      </a:r>
                      <a:endParaRPr lang="zh-TW" sz="2000" kern="100">
                        <a:latin typeface="Calibri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 fontAlgn="ctr" hangingPunct="0">
                        <a:spcAft>
                          <a:spcPts val="0"/>
                        </a:spcAft>
                      </a:pPr>
                      <a:r>
                        <a:rPr kumimoji="1" lang="zh-TW" sz="2000" b="1" kern="1200" dirty="0">
                          <a:solidFill>
                            <a:srgbClr val="FF0000"/>
                          </a:solidFill>
                          <a:latin typeface="Calibri"/>
                          <a:ea typeface="標楷體"/>
                          <a:cs typeface="Arial"/>
                        </a:rPr>
                        <a:t>建案餘屋 </a:t>
                      </a:r>
                      <a:endParaRPr lang="zh-TW" sz="2000" kern="100" dirty="0">
                        <a:latin typeface="Calibri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eaLnBrk="0" fontAlgn="ctr" hangingPunct="0">
                        <a:spcAft>
                          <a:spcPts val="0"/>
                        </a:spcAft>
                      </a:pPr>
                      <a:r>
                        <a:rPr kumimoji="1" lang="zh-TW" altLang="en-US" sz="2000" b="1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            </a:t>
                      </a:r>
                      <a:r>
                        <a:rPr kumimoji="1" lang="en-US" sz="2000" b="1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1</a:t>
                      </a:r>
                      <a:r>
                        <a:rPr kumimoji="1" lang="en-US" sz="20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.</a:t>
                      </a:r>
                      <a:r>
                        <a:rPr kumimoji="1" lang="zh-TW" sz="20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建商自售 </a:t>
                      </a:r>
                      <a:endParaRPr lang="zh-TW" sz="2000" b="1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  <a:p>
                      <a:pPr algn="ctr" eaLnBrk="0" fontAlgn="ctr" hangingPunct="0">
                        <a:spcAft>
                          <a:spcPts val="0"/>
                        </a:spcAft>
                      </a:pPr>
                      <a:r>
                        <a:rPr kumimoji="1" lang="en-US" sz="20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2.</a:t>
                      </a:r>
                      <a:r>
                        <a:rPr kumimoji="1" lang="zh-TW" sz="20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代銷</a:t>
                      </a:r>
                      <a:r>
                        <a:rPr lang="zh-TW" sz="2000" b="1" kern="12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→房</a:t>
                      </a:r>
                      <a:r>
                        <a:rPr lang="zh-TW" sz="2000" b="1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仲</a:t>
                      </a:r>
                      <a:r>
                        <a:rPr kumimoji="1" lang="zh-TW" sz="2000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 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 bwMode="auto">
          <a:xfrm>
            <a:off x="395536" y="5013176"/>
            <a:ext cx="8280400" cy="10588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fontAlgn="ctr" hangingPunct="0">
              <a:defRPr/>
            </a:pPr>
            <a:r>
              <a:rPr lang="zh-TW" altLang="en-US" sz="16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資料來源</a:t>
            </a:r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1600" b="1" u="sng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莊孟翰研究彙整</a:t>
            </a:r>
            <a:r>
              <a:rPr lang="zh-TW" altLang="en-US" sz="1600" b="1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1600" b="1" u="sng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eaLnBrk="0" fontAlgn="ctr" hangingPunct="0">
              <a:defRPr/>
            </a:pPr>
            <a:r>
              <a:rPr lang="en-US" altLang="zh-TW" sz="2200" dirty="0">
                <a:latin typeface="Arial" pitchFamily="34" charset="0"/>
                <a:ea typeface="新細明體" pitchFamily="18" charset="-120"/>
              </a:rPr>
              <a:t>※</a:t>
            </a:r>
            <a:r>
              <a:rPr lang="zh-TW" altLang="en-US" sz="2200" dirty="0">
                <a:solidFill>
                  <a:schemeClr val="accent2"/>
                </a:solidFill>
                <a:latin typeface="Arial" pitchFamily="34" charset="0"/>
                <a:ea typeface="標楷體" pitchFamily="65" charset="-120"/>
              </a:rPr>
              <a:t>房價</a:t>
            </a:r>
            <a:r>
              <a:rPr lang="zh-TW" altLang="en-US" sz="2200" u="sng" dirty="0">
                <a:solidFill>
                  <a:schemeClr val="accent2"/>
                </a:solidFill>
                <a:latin typeface="Arial" pitchFamily="34" charset="0"/>
                <a:ea typeface="標楷體" pitchFamily="65" charset="-120"/>
              </a:rPr>
              <a:t>無泡沫破滅之危機</a:t>
            </a:r>
            <a:r>
              <a:rPr lang="zh-TW" altLang="en-US" sz="2200" dirty="0">
                <a:solidFill>
                  <a:schemeClr val="accent2"/>
                </a:solidFill>
                <a:latin typeface="Arial" pitchFamily="34" charset="0"/>
                <a:ea typeface="標楷體" pitchFamily="65" charset="-120"/>
              </a:rPr>
              <a:t>，卻有</a:t>
            </a:r>
            <a:r>
              <a:rPr lang="zh-TW" altLang="en-US" sz="2200" b="1" i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標楷體" pitchFamily="65" charset="-120"/>
              </a:rPr>
              <a:t>超額供給</a:t>
            </a:r>
            <a:r>
              <a:rPr lang="zh-TW" altLang="en-US" sz="2200" dirty="0">
                <a:solidFill>
                  <a:schemeClr val="accent2"/>
                </a:solidFill>
                <a:latin typeface="Arial" pitchFamily="34" charset="0"/>
                <a:ea typeface="標楷體" pitchFamily="65" charset="-120"/>
              </a:rPr>
              <a:t>之隱憂</a:t>
            </a:r>
            <a:r>
              <a:rPr lang="zh-TW" altLang="en-US" sz="2200" dirty="0">
                <a:latin typeface="Arial" pitchFamily="34" charset="0"/>
                <a:ea typeface="新細明體" pitchFamily="18" charset="-120"/>
              </a:rPr>
              <a:t>。</a:t>
            </a:r>
            <a:endParaRPr lang="zh-TW" altLang="en-US" sz="2200" dirty="0">
              <a:solidFill>
                <a:schemeClr val="accent2"/>
              </a:solidFill>
              <a:latin typeface="Arial" pitchFamily="34" charset="0"/>
              <a:ea typeface="標楷體" pitchFamily="65" charset="-120"/>
            </a:endParaRPr>
          </a:p>
          <a:p>
            <a:pPr eaLnBrk="0" fontAlgn="ctr" hangingPunct="0">
              <a:defRPr/>
            </a:pPr>
            <a:r>
              <a:rPr lang="en-US" altLang="zh-TW" sz="2200" dirty="0">
                <a:latin typeface="Arial" pitchFamily="34" charset="0"/>
                <a:ea typeface="新細明體" pitchFamily="18" charset="-120"/>
              </a:rPr>
              <a:t>※</a:t>
            </a:r>
            <a:r>
              <a:rPr lang="zh-TW" altLang="en-US" sz="2200" dirty="0">
                <a:solidFill>
                  <a:schemeClr val="accent2"/>
                </a:solidFill>
                <a:latin typeface="Arial" pitchFamily="34" charset="0"/>
                <a:ea typeface="標楷體" pitchFamily="65" charset="-120"/>
              </a:rPr>
              <a:t>當前建築產業應格外留意</a:t>
            </a:r>
            <a:r>
              <a:rPr lang="zh-TW" altLang="en-US" sz="2200" b="1" i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標楷體" pitchFamily="65" charset="-120"/>
              </a:rPr>
              <a:t>流動性風險</a:t>
            </a:r>
            <a:r>
              <a:rPr lang="zh-TW" altLang="en-US" sz="2200" b="1" dirty="0">
                <a:solidFill>
                  <a:srgbClr val="FF3300"/>
                </a:solidFill>
                <a:latin typeface="Arial" pitchFamily="34" charset="0"/>
                <a:ea typeface="標楷體" pitchFamily="65" charset="-120"/>
              </a:rPr>
              <a:t>。</a:t>
            </a:r>
          </a:p>
        </p:txBody>
      </p:sp>
      <p:sp>
        <p:nvSpPr>
          <p:cNvPr id="8" name="橢圓 10"/>
          <p:cNvSpPr>
            <a:spLocks noChangeArrowheads="1"/>
          </p:cNvSpPr>
          <p:nvPr/>
        </p:nvSpPr>
        <p:spPr bwMode="auto">
          <a:xfrm>
            <a:off x="5940152" y="260648"/>
            <a:ext cx="1800200" cy="575816"/>
          </a:xfrm>
          <a:prstGeom prst="ellipse">
            <a:avLst/>
          </a:prstGeom>
          <a:solidFill>
            <a:schemeClr val="bg1">
              <a:alpha val="0"/>
            </a:schemeClr>
          </a:solidFill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" name="橢圓 10"/>
          <p:cNvSpPr>
            <a:spLocks noChangeArrowheads="1"/>
          </p:cNvSpPr>
          <p:nvPr/>
        </p:nvSpPr>
        <p:spPr bwMode="auto">
          <a:xfrm>
            <a:off x="971600" y="1124744"/>
            <a:ext cx="1296144" cy="1080120"/>
          </a:xfrm>
          <a:prstGeom prst="ellipse">
            <a:avLst/>
          </a:prstGeom>
          <a:solidFill>
            <a:schemeClr val="bg1">
              <a:alpha val="0"/>
            </a:schemeClr>
          </a:solidFill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橢圓 10"/>
          <p:cNvSpPr>
            <a:spLocks noChangeArrowheads="1"/>
          </p:cNvSpPr>
          <p:nvPr/>
        </p:nvSpPr>
        <p:spPr bwMode="auto">
          <a:xfrm>
            <a:off x="899592" y="2276872"/>
            <a:ext cx="1440160" cy="288032"/>
          </a:xfrm>
          <a:prstGeom prst="ellipse">
            <a:avLst/>
          </a:prstGeom>
          <a:solidFill>
            <a:schemeClr val="bg1">
              <a:alpha val="0"/>
            </a:schemeClr>
          </a:solidFill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橢圓 10"/>
          <p:cNvSpPr>
            <a:spLocks noChangeArrowheads="1"/>
          </p:cNvSpPr>
          <p:nvPr/>
        </p:nvSpPr>
        <p:spPr bwMode="auto">
          <a:xfrm>
            <a:off x="899592" y="2492896"/>
            <a:ext cx="1440160" cy="360040"/>
          </a:xfrm>
          <a:prstGeom prst="ellipse">
            <a:avLst/>
          </a:prstGeom>
          <a:solidFill>
            <a:schemeClr val="bg1">
              <a:alpha val="0"/>
            </a:schemeClr>
          </a:solidFill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橢圓 10"/>
          <p:cNvSpPr>
            <a:spLocks noChangeArrowheads="1"/>
          </p:cNvSpPr>
          <p:nvPr/>
        </p:nvSpPr>
        <p:spPr bwMode="auto">
          <a:xfrm>
            <a:off x="1043608" y="3429000"/>
            <a:ext cx="1296144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" name="橢圓 10"/>
          <p:cNvSpPr>
            <a:spLocks noChangeArrowheads="1"/>
          </p:cNvSpPr>
          <p:nvPr/>
        </p:nvSpPr>
        <p:spPr bwMode="auto">
          <a:xfrm>
            <a:off x="971600" y="3861048"/>
            <a:ext cx="1368152" cy="360040"/>
          </a:xfrm>
          <a:prstGeom prst="ellipse">
            <a:avLst/>
          </a:prstGeom>
          <a:solidFill>
            <a:schemeClr val="bg1">
              <a:alpha val="0"/>
            </a:schemeClr>
          </a:solidFill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" name="橢圓 10"/>
          <p:cNvSpPr>
            <a:spLocks noChangeArrowheads="1"/>
          </p:cNvSpPr>
          <p:nvPr/>
        </p:nvSpPr>
        <p:spPr bwMode="auto">
          <a:xfrm>
            <a:off x="899592" y="4221088"/>
            <a:ext cx="1584176" cy="575816"/>
          </a:xfrm>
          <a:prstGeom prst="ellipse">
            <a:avLst/>
          </a:prstGeom>
          <a:solidFill>
            <a:schemeClr val="bg1">
              <a:alpha val="0"/>
            </a:schemeClr>
          </a:solidFill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" name="橢圓 10"/>
          <p:cNvSpPr>
            <a:spLocks noChangeArrowheads="1"/>
          </p:cNvSpPr>
          <p:nvPr/>
        </p:nvSpPr>
        <p:spPr bwMode="auto">
          <a:xfrm>
            <a:off x="1259632" y="5229200"/>
            <a:ext cx="2304256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橢圓 10"/>
          <p:cNvSpPr>
            <a:spLocks noChangeArrowheads="1"/>
          </p:cNvSpPr>
          <p:nvPr/>
        </p:nvSpPr>
        <p:spPr bwMode="auto">
          <a:xfrm>
            <a:off x="3707904" y="5589240"/>
            <a:ext cx="1800200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62CF2-D681-4C62-9E21-8D7CA5AC4A0F}" type="slidenum">
              <a:rPr lang="en-US" altLang="zh-TW"/>
              <a:pPr>
                <a:defRPr/>
              </a:pPr>
              <a:t>41</a:t>
            </a:fld>
            <a:endParaRPr lang="en-US" altLang="zh-TW"/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009C8A53-F289-4C12-A9B4-3CA82348AAA0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41</a:t>
            </a:fld>
            <a:endParaRPr kumimoji="0" lang="en-US" altLang="zh-TW" sz="1200" b="0">
              <a:latin typeface="+mj-lt"/>
              <a:ea typeface="新細明體" pitchFamily="18" charset="-120"/>
            </a:endParaRPr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0351"/>
            <a:ext cx="8229600" cy="431800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          奢侈稅與房地產價位</a:t>
            </a:r>
            <a:r>
              <a:rPr lang="zh-TW" altLang="en-US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</a:t>
            </a:r>
            <a:r>
              <a:rPr lang="zh-TW" altLang="en-US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超額利潤之關係</a:t>
            </a:r>
            <a:br>
              <a:rPr lang="zh-TW" altLang="en-US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lang="zh-TW" altLang="en-US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                </a:t>
            </a: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－</a:t>
            </a:r>
            <a:r>
              <a:rPr lang="zh-TW" altLang="en-US" sz="25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紅單</a:t>
            </a: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→</a:t>
            </a:r>
            <a:r>
              <a:rPr lang="zh-TW" alt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膨風價</a:t>
            </a: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→</a:t>
            </a:r>
            <a:r>
              <a:rPr lang="zh-TW" altLang="en-US" sz="25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議價空間</a:t>
            </a: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→</a:t>
            </a:r>
            <a:r>
              <a:rPr lang="zh-TW" altLang="en-US" sz="25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下修</a:t>
            </a:r>
            <a:r>
              <a:rPr lang="zh-TW" alt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→</a:t>
            </a:r>
            <a:r>
              <a:rPr lang="zh-TW" altLang="en-US" sz="25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跌價</a:t>
            </a:r>
            <a:r>
              <a:rPr lang="en-US" altLang="zh-TW" sz="25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/>
            </a:r>
            <a:br>
              <a:rPr lang="en-US" altLang="zh-TW" sz="25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</a:br>
            <a:r>
              <a:rPr lang="zh-TW" altLang="en-US" sz="25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結構工程零付款</a:t>
            </a:r>
            <a:r>
              <a:rPr lang="zh-TW" alt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 </a:t>
            </a:r>
            <a:r>
              <a:rPr lang="zh-TW" alt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zh-TW" altLang="en-US" sz="25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低自備款      成屋預售化</a:t>
            </a:r>
            <a:r>
              <a:rPr lang="zh-TW" altLang="zh-TW" sz="2800" dirty="0" smtClean="0"/>
              <a:t/>
            </a:r>
            <a:br>
              <a:rPr lang="zh-TW" altLang="zh-TW" sz="2800" dirty="0" smtClean="0"/>
            </a:br>
            <a:endParaRPr lang="zh-TW" altLang="en-US" sz="26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9" y="1772817"/>
            <a:ext cx="6840537" cy="43195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60351"/>
            <a:ext cx="792163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Oval 129"/>
          <p:cNvSpPr>
            <a:spLocks noChangeArrowheads="1"/>
          </p:cNvSpPr>
          <p:nvPr/>
        </p:nvSpPr>
        <p:spPr bwMode="auto">
          <a:xfrm>
            <a:off x="6372201" y="1196752"/>
            <a:ext cx="2016224" cy="504056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  <p:sp>
        <p:nvSpPr>
          <p:cNvPr id="10248" name="Oval 129"/>
          <p:cNvSpPr>
            <a:spLocks noChangeArrowheads="1"/>
          </p:cNvSpPr>
          <p:nvPr/>
        </p:nvSpPr>
        <p:spPr bwMode="auto">
          <a:xfrm>
            <a:off x="827584" y="1196752"/>
            <a:ext cx="2520280" cy="50380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  <p:sp>
        <p:nvSpPr>
          <p:cNvPr id="11" name="右大括弧 10"/>
          <p:cNvSpPr/>
          <p:nvPr/>
        </p:nvSpPr>
        <p:spPr bwMode="auto">
          <a:xfrm>
            <a:off x="539552" y="1916833"/>
            <a:ext cx="1092200" cy="1584325"/>
          </a:xfrm>
          <a:prstGeom prst="rightBrace">
            <a:avLst>
              <a:gd name="adj1" fmla="val 8333"/>
              <a:gd name="adj2" fmla="val 5062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軟著陸</a:t>
            </a:r>
          </a:p>
        </p:txBody>
      </p:sp>
      <p:sp>
        <p:nvSpPr>
          <p:cNvPr id="12" name="右大括弧 11"/>
          <p:cNvSpPr/>
          <p:nvPr/>
        </p:nvSpPr>
        <p:spPr bwMode="auto">
          <a:xfrm>
            <a:off x="539552" y="3645024"/>
            <a:ext cx="1092200" cy="1512888"/>
          </a:xfrm>
          <a:prstGeom prst="rightBrace">
            <a:avLst>
              <a:gd name="adj1" fmla="val 8333"/>
              <a:gd name="adj2" fmla="val 5120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硬著陸</a:t>
            </a:r>
          </a:p>
        </p:txBody>
      </p:sp>
      <p:sp>
        <p:nvSpPr>
          <p:cNvPr id="10251" name="向右箭號 12"/>
          <p:cNvSpPr>
            <a:spLocks noChangeArrowheads="1"/>
          </p:cNvSpPr>
          <p:nvPr/>
        </p:nvSpPr>
        <p:spPr bwMode="auto">
          <a:xfrm>
            <a:off x="3563938" y="1341439"/>
            <a:ext cx="576263" cy="142875"/>
          </a:xfrm>
          <a:prstGeom prst="rightArrow">
            <a:avLst>
              <a:gd name="adj1" fmla="val 50000"/>
              <a:gd name="adj2" fmla="val 50379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" name="矩形 13"/>
          <p:cNvSpPr/>
          <p:nvPr/>
        </p:nvSpPr>
        <p:spPr bwMode="auto">
          <a:xfrm>
            <a:off x="1331914" y="765175"/>
            <a:ext cx="1152525" cy="431800"/>
          </a:xfrm>
          <a:prstGeom prst="rect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zh-TW" alt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現階段</a:t>
            </a:r>
          </a:p>
        </p:txBody>
      </p:sp>
      <p:sp>
        <p:nvSpPr>
          <p:cNvPr id="10253" name="向右箭號 12"/>
          <p:cNvSpPr>
            <a:spLocks noChangeArrowheads="1"/>
          </p:cNvSpPr>
          <p:nvPr/>
        </p:nvSpPr>
        <p:spPr bwMode="auto">
          <a:xfrm>
            <a:off x="5652122" y="1340768"/>
            <a:ext cx="576263" cy="142875"/>
          </a:xfrm>
          <a:prstGeom prst="rightArrow">
            <a:avLst>
              <a:gd name="adj1" fmla="val 50000"/>
              <a:gd name="adj2" fmla="val 50379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54" name="向下箭號 17"/>
          <p:cNvSpPr>
            <a:spLocks noChangeArrowheads="1"/>
          </p:cNvSpPr>
          <p:nvPr/>
        </p:nvSpPr>
        <p:spPr bwMode="auto">
          <a:xfrm>
            <a:off x="3563889" y="2708920"/>
            <a:ext cx="647700" cy="215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cxnSp>
        <p:nvCxnSpPr>
          <p:cNvPr id="28" name="弧形接點 27"/>
          <p:cNvCxnSpPr/>
          <p:nvPr/>
        </p:nvCxnSpPr>
        <p:spPr bwMode="auto">
          <a:xfrm rot="10800000">
            <a:off x="3491880" y="2636913"/>
            <a:ext cx="1656184" cy="12700"/>
          </a:xfrm>
          <a:prstGeom prst="curvedConnector3">
            <a:avLst>
              <a:gd name="adj1" fmla="val 4271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弧形向右箭號 29"/>
          <p:cNvSpPr/>
          <p:nvPr/>
        </p:nvSpPr>
        <p:spPr bwMode="auto">
          <a:xfrm rot="5400000">
            <a:off x="4355977" y="1052736"/>
            <a:ext cx="576064" cy="1728192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9" name="向下箭號 17"/>
          <p:cNvSpPr>
            <a:spLocks noChangeArrowheads="1"/>
          </p:cNvSpPr>
          <p:nvPr/>
        </p:nvSpPr>
        <p:spPr bwMode="auto">
          <a:xfrm>
            <a:off x="1187625" y="1988841"/>
            <a:ext cx="647700" cy="215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" name="向下箭號 17"/>
          <p:cNvSpPr>
            <a:spLocks noChangeArrowheads="1"/>
          </p:cNvSpPr>
          <p:nvPr/>
        </p:nvSpPr>
        <p:spPr bwMode="auto">
          <a:xfrm>
            <a:off x="1187625" y="2420889"/>
            <a:ext cx="647700" cy="215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cxnSp>
        <p:nvCxnSpPr>
          <p:cNvPr id="36" name="直線接點 35"/>
          <p:cNvCxnSpPr/>
          <p:nvPr/>
        </p:nvCxnSpPr>
        <p:spPr bwMode="auto">
          <a:xfrm>
            <a:off x="251520" y="3573016"/>
            <a:ext cx="21602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Oval 129"/>
          <p:cNvSpPr>
            <a:spLocks noChangeArrowheads="1"/>
          </p:cNvSpPr>
          <p:nvPr/>
        </p:nvSpPr>
        <p:spPr bwMode="auto">
          <a:xfrm>
            <a:off x="6588224" y="4077072"/>
            <a:ext cx="2016224" cy="576064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  <p:sp>
        <p:nvSpPr>
          <p:cNvPr id="39" name="Oval 129"/>
          <p:cNvSpPr>
            <a:spLocks noChangeArrowheads="1"/>
          </p:cNvSpPr>
          <p:nvPr/>
        </p:nvSpPr>
        <p:spPr bwMode="auto">
          <a:xfrm>
            <a:off x="6588224" y="4869161"/>
            <a:ext cx="2016224" cy="576064"/>
          </a:xfrm>
          <a:prstGeom prst="ellipse">
            <a:avLst/>
          </a:prstGeom>
          <a:noFill/>
          <a:ln w="3175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  <p:sp>
        <p:nvSpPr>
          <p:cNvPr id="25" name="向上箭號 24"/>
          <p:cNvSpPr/>
          <p:nvPr/>
        </p:nvSpPr>
        <p:spPr bwMode="auto">
          <a:xfrm>
            <a:off x="5148064" y="2708920"/>
            <a:ext cx="576064" cy="21602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6" name="向上箭號 25"/>
          <p:cNvSpPr/>
          <p:nvPr/>
        </p:nvSpPr>
        <p:spPr bwMode="auto">
          <a:xfrm>
            <a:off x="5148064" y="3356992"/>
            <a:ext cx="576064" cy="21602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7" name="Oval 129"/>
          <p:cNvSpPr>
            <a:spLocks noChangeArrowheads="1"/>
          </p:cNvSpPr>
          <p:nvPr/>
        </p:nvSpPr>
        <p:spPr bwMode="auto">
          <a:xfrm>
            <a:off x="4067944" y="1268760"/>
            <a:ext cx="1584176" cy="36004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  <p:sp>
        <p:nvSpPr>
          <p:cNvPr id="29" name="向下箭號 17"/>
          <p:cNvSpPr>
            <a:spLocks noChangeArrowheads="1"/>
          </p:cNvSpPr>
          <p:nvPr/>
        </p:nvSpPr>
        <p:spPr bwMode="auto">
          <a:xfrm>
            <a:off x="1187625" y="2853061"/>
            <a:ext cx="647700" cy="215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1" name="向下箭號 17"/>
          <p:cNvSpPr>
            <a:spLocks noChangeArrowheads="1"/>
          </p:cNvSpPr>
          <p:nvPr/>
        </p:nvSpPr>
        <p:spPr bwMode="auto">
          <a:xfrm>
            <a:off x="3563889" y="3285109"/>
            <a:ext cx="647700" cy="215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" name="向下箭號 17"/>
          <p:cNvSpPr>
            <a:spLocks noChangeArrowheads="1"/>
          </p:cNvSpPr>
          <p:nvPr/>
        </p:nvSpPr>
        <p:spPr bwMode="auto">
          <a:xfrm>
            <a:off x="1187625" y="3285109"/>
            <a:ext cx="647700" cy="215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  <p:bldP spid="10254" grpId="0" animBg="1"/>
      <p:bldP spid="30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9" grpId="0" animBg="1"/>
      <p:bldP spid="31" grpId="0" animBg="1"/>
      <p:bldP spid="3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"/>
          <p:cNvGraphicFramePr>
            <a:graphicFrameLocks/>
          </p:cNvGraphicFramePr>
          <p:nvPr/>
        </p:nvGraphicFramePr>
        <p:xfrm>
          <a:off x="395536" y="1052736"/>
          <a:ext cx="82809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6D8AF-07AD-4D80-BF72-3C4139E30863}" type="slidenum">
              <a:rPr lang="en-US" altLang="zh-TW"/>
              <a:pPr>
                <a:defRPr/>
              </a:pPr>
              <a:t>42</a:t>
            </a:fld>
            <a:endParaRPr lang="en-US" altLang="zh-TW" dirty="0"/>
          </a:p>
        </p:txBody>
      </p:sp>
      <p:sp>
        <p:nvSpPr>
          <p:cNvPr id="4" name="Rectangle 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2D4FE767-A610-4E79-85A4-5B0CF37A202F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42</a:t>
            </a:fld>
            <a:endParaRPr kumimoji="0" lang="en-US" altLang="zh-TW" sz="1200" b="0">
              <a:latin typeface="+mj-lt"/>
              <a:ea typeface="新細明體" pitchFamily="18" charset="-120"/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487363"/>
          </a:xfrm>
        </p:spPr>
        <p:txBody>
          <a:bodyPr/>
          <a:lstStyle/>
          <a:p>
            <a:pPr algn="ctr">
              <a:defRPr/>
            </a:pPr>
            <a:r>
              <a:rPr lang="zh-TW" altLang="en-US" sz="31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住展雜誌房市風向球</a:t>
            </a:r>
            <a:r>
              <a:rPr lang="zh-TW" altLang="en-US" sz="3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紅色警戒</a:t>
            </a:r>
          </a:p>
        </p:txBody>
      </p:sp>
      <p:sp>
        <p:nvSpPr>
          <p:cNvPr id="21" name="Oval 129"/>
          <p:cNvSpPr>
            <a:spLocks noChangeArrowheads="1"/>
          </p:cNvSpPr>
          <p:nvPr/>
        </p:nvSpPr>
        <p:spPr bwMode="auto">
          <a:xfrm>
            <a:off x="4283968" y="1052736"/>
            <a:ext cx="720080" cy="648072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  <p:sp>
        <p:nvSpPr>
          <p:cNvPr id="15" name="Oval 129"/>
          <p:cNvSpPr>
            <a:spLocks noChangeArrowheads="1"/>
          </p:cNvSpPr>
          <p:nvPr/>
        </p:nvSpPr>
        <p:spPr bwMode="auto">
          <a:xfrm>
            <a:off x="6660232" y="2348880"/>
            <a:ext cx="2016224" cy="208823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  <p:cxnSp>
        <p:nvCxnSpPr>
          <p:cNvPr id="16" name="直線單箭頭接點 15"/>
          <p:cNvCxnSpPr/>
          <p:nvPr/>
        </p:nvCxnSpPr>
        <p:spPr bwMode="auto">
          <a:xfrm>
            <a:off x="4788024" y="1556792"/>
            <a:ext cx="2808312" cy="23042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橢圓 10"/>
          <p:cNvSpPr>
            <a:spLocks noChangeArrowheads="1"/>
          </p:cNvSpPr>
          <p:nvPr/>
        </p:nvSpPr>
        <p:spPr bwMode="auto">
          <a:xfrm>
            <a:off x="5508104" y="260648"/>
            <a:ext cx="1800200" cy="575816"/>
          </a:xfrm>
          <a:prstGeom prst="ellipse">
            <a:avLst/>
          </a:prstGeom>
          <a:solidFill>
            <a:schemeClr val="bg1">
              <a:alpha val="0"/>
            </a:schemeClr>
          </a:solidFill>
          <a:ln w="3175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線單箭頭接點 12"/>
          <p:cNvCxnSpPr/>
          <p:nvPr/>
        </p:nvCxnSpPr>
        <p:spPr bwMode="auto">
          <a:xfrm flipV="1">
            <a:off x="7740352" y="3429000"/>
            <a:ext cx="504056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A2C44-EBF0-4535-8FC6-C8531A580607}" type="slidenum">
              <a:rPr lang="en-US" altLang="zh-TW"/>
              <a:pPr>
                <a:defRPr/>
              </a:pPr>
              <a:t>43</a:t>
            </a:fld>
            <a:endParaRPr lang="en-US" altLang="zh-TW" dirty="0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0648"/>
            <a:ext cx="7560840" cy="576064"/>
          </a:xfrm>
        </p:spPr>
        <p:txBody>
          <a:bodyPr/>
          <a:lstStyle/>
          <a:p>
            <a:pPr algn="ctr">
              <a:defRPr/>
            </a:pPr>
            <a:r>
              <a:rPr lang="zh-TW" alt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探索房市景氣的「</a:t>
            </a:r>
            <a:r>
              <a:rPr lang="en-US" altLang="zh-TW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20</a:t>
            </a:r>
            <a:r>
              <a:rPr lang="zh-TW" alt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個為什麼！」</a:t>
            </a: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（一）</a:t>
            </a:r>
            <a:r>
              <a:rPr lang="zh-TW" altLang="zh-TW" sz="4400" dirty="0" smtClean="0"/>
              <a:t/>
            </a:r>
            <a:br>
              <a:rPr lang="zh-TW" altLang="zh-TW" sz="4400" dirty="0" smtClean="0"/>
            </a:br>
            <a:r>
              <a:rPr lang="zh-TW" altLang="zh-TW" sz="3600" dirty="0" smtClean="0"/>
              <a:t/>
            </a:r>
            <a:br>
              <a:rPr lang="zh-TW" altLang="zh-TW" sz="3600" dirty="0" smtClean="0"/>
            </a:br>
            <a:endParaRPr lang="zh-TW" altLang="en-US" sz="2400" dirty="0" smtClean="0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0728"/>
            <a:ext cx="8229600" cy="5184577"/>
          </a:xfrm>
        </p:spPr>
        <p:txBody>
          <a:bodyPr/>
          <a:lstStyle/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為什麼央行</a:t>
            </a:r>
            <a:r>
              <a:rPr lang="zh-TW" altLang="zh-TW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鬆綁房貸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又</a:t>
            </a:r>
            <a:r>
              <a:rPr lang="zh-TW" altLang="zh-TW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降息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？</a:t>
            </a: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為什麼建商不再持續</a:t>
            </a:r>
            <a:r>
              <a:rPr lang="zh-TW" altLang="zh-TW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購地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？</a:t>
            </a: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為什麼市場</a:t>
            </a:r>
            <a:r>
              <a:rPr lang="zh-TW" altLang="zh-TW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推案量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會大幅萎縮？</a:t>
            </a: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為什麼</a:t>
            </a:r>
            <a:r>
              <a:rPr lang="zh-TW" altLang="zh-TW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買賣移轉數量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會驟減？</a:t>
            </a: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為什麼</a:t>
            </a:r>
            <a:r>
              <a:rPr lang="zh-TW" altLang="zh-TW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投資客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不再進場購屋？</a:t>
            </a: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為什麼</a:t>
            </a:r>
            <a:r>
              <a:rPr lang="zh-TW" altLang="zh-TW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有錢人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不再多買房子？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為什麼</a:t>
            </a:r>
            <a:r>
              <a:rPr lang="zh-TW" altLang="zh-TW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看屋者眾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購屋者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寡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為什麼</a:t>
            </a:r>
            <a:r>
              <a:rPr lang="zh-TW" altLang="zh-TW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廣告量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驟減？</a:t>
            </a: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為什麼購屋者</a:t>
            </a:r>
            <a:r>
              <a:rPr lang="zh-TW" altLang="zh-TW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寧願被沒收</a:t>
            </a:r>
            <a:r>
              <a:rPr lang="en-US" altLang="zh-TW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zh-TW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％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？</a:t>
            </a: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為什麼</a:t>
            </a:r>
            <a:r>
              <a:rPr lang="zh-TW" altLang="zh-TW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代銷公司不再包銷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？</a:t>
            </a:r>
          </a:p>
          <a:p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橢圓 10"/>
          <p:cNvSpPr>
            <a:spLocks noChangeArrowheads="1"/>
          </p:cNvSpPr>
          <p:nvPr/>
        </p:nvSpPr>
        <p:spPr bwMode="auto">
          <a:xfrm>
            <a:off x="2627784" y="980728"/>
            <a:ext cx="1656184" cy="504056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橢圓 10"/>
          <p:cNvSpPr>
            <a:spLocks noChangeArrowheads="1"/>
          </p:cNvSpPr>
          <p:nvPr/>
        </p:nvSpPr>
        <p:spPr bwMode="auto">
          <a:xfrm>
            <a:off x="4355976" y="1052736"/>
            <a:ext cx="1296144" cy="504056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" name="橢圓 10"/>
          <p:cNvSpPr>
            <a:spLocks noChangeArrowheads="1"/>
          </p:cNvSpPr>
          <p:nvPr/>
        </p:nvSpPr>
        <p:spPr bwMode="auto">
          <a:xfrm>
            <a:off x="3491880" y="1556792"/>
            <a:ext cx="1800200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橢圓 10"/>
          <p:cNvSpPr>
            <a:spLocks noChangeArrowheads="1"/>
          </p:cNvSpPr>
          <p:nvPr/>
        </p:nvSpPr>
        <p:spPr bwMode="auto">
          <a:xfrm>
            <a:off x="2483768" y="2060848"/>
            <a:ext cx="1512168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橢圓 10"/>
          <p:cNvSpPr>
            <a:spLocks noChangeArrowheads="1"/>
          </p:cNvSpPr>
          <p:nvPr/>
        </p:nvSpPr>
        <p:spPr bwMode="auto">
          <a:xfrm>
            <a:off x="1835696" y="2564904"/>
            <a:ext cx="2448272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橢圓 10"/>
          <p:cNvSpPr>
            <a:spLocks noChangeArrowheads="1"/>
          </p:cNvSpPr>
          <p:nvPr/>
        </p:nvSpPr>
        <p:spPr bwMode="auto">
          <a:xfrm>
            <a:off x="1835696" y="3068960"/>
            <a:ext cx="1656184" cy="504056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" name="橢圓 10"/>
          <p:cNvSpPr>
            <a:spLocks noChangeArrowheads="1"/>
          </p:cNvSpPr>
          <p:nvPr/>
        </p:nvSpPr>
        <p:spPr bwMode="auto">
          <a:xfrm>
            <a:off x="1835696" y="3645024"/>
            <a:ext cx="1440160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橢圓 10"/>
          <p:cNvSpPr>
            <a:spLocks noChangeArrowheads="1"/>
          </p:cNvSpPr>
          <p:nvPr/>
        </p:nvSpPr>
        <p:spPr bwMode="auto">
          <a:xfrm>
            <a:off x="1979712" y="5661248"/>
            <a:ext cx="3312368" cy="504056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橢圓 10"/>
          <p:cNvSpPr>
            <a:spLocks noChangeArrowheads="1"/>
          </p:cNvSpPr>
          <p:nvPr/>
        </p:nvSpPr>
        <p:spPr bwMode="auto">
          <a:xfrm>
            <a:off x="3707904" y="4077072"/>
            <a:ext cx="1584176" cy="504056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" name="橢圓 10"/>
          <p:cNvSpPr>
            <a:spLocks noChangeArrowheads="1"/>
          </p:cNvSpPr>
          <p:nvPr/>
        </p:nvSpPr>
        <p:spPr bwMode="auto">
          <a:xfrm>
            <a:off x="1835696" y="4581128"/>
            <a:ext cx="1512168" cy="504056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1" name="橢圓 10"/>
          <p:cNvSpPr>
            <a:spLocks noChangeArrowheads="1"/>
          </p:cNvSpPr>
          <p:nvPr/>
        </p:nvSpPr>
        <p:spPr bwMode="auto">
          <a:xfrm>
            <a:off x="2915816" y="5085184"/>
            <a:ext cx="2808312" cy="504056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2" name="橢圓 10"/>
          <p:cNvSpPr>
            <a:spLocks noChangeArrowheads="1"/>
          </p:cNvSpPr>
          <p:nvPr/>
        </p:nvSpPr>
        <p:spPr bwMode="auto">
          <a:xfrm>
            <a:off x="1979712" y="4149080"/>
            <a:ext cx="1440160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A2C44-EBF0-4535-8FC6-C8531A580607}" type="slidenum">
              <a:rPr lang="en-US" altLang="zh-TW"/>
              <a:pPr>
                <a:defRPr/>
              </a:pPr>
              <a:t>44</a:t>
            </a:fld>
            <a:endParaRPr lang="en-US" altLang="zh-TW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7813"/>
            <a:ext cx="7571184" cy="774700"/>
          </a:xfrm>
        </p:spPr>
        <p:txBody>
          <a:bodyPr/>
          <a:lstStyle/>
          <a:p>
            <a:pPr algn="ctr">
              <a:defRPr/>
            </a:pPr>
            <a:r>
              <a:rPr lang="zh-TW" alt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探索房市景氣的「</a:t>
            </a:r>
            <a:r>
              <a:rPr lang="en-US" altLang="zh-TW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20</a:t>
            </a:r>
            <a:r>
              <a:rPr lang="zh-TW" altLang="en-US" sz="3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個為什麼！」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4400" dirty="0" smtClean="0"/>
              <a:t/>
            </a:r>
            <a:br>
              <a:rPr lang="zh-TW" altLang="zh-TW" sz="4400" dirty="0" smtClean="0"/>
            </a:br>
            <a:r>
              <a:rPr lang="zh-TW" altLang="zh-TW" sz="3600" dirty="0" smtClean="0"/>
              <a:t/>
            </a:r>
            <a:br>
              <a:rPr lang="zh-TW" altLang="zh-TW" sz="3600" dirty="0" smtClean="0"/>
            </a:br>
            <a:endParaRPr lang="zh-TW" altLang="en-US" sz="2400" dirty="0" smtClean="0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0728"/>
            <a:ext cx="8229600" cy="5184577"/>
          </a:xfrm>
        </p:spPr>
        <p:txBody>
          <a:bodyPr/>
          <a:lstStyle/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11.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為什麼建商</a:t>
            </a:r>
            <a:r>
              <a:rPr lang="zh-TW" altLang="zh-TW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自售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打折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還附贈家電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裝潢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？</a:t>
            </a: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12.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為什麼</a:t>
            </a:r>
            <a:r>
              <a:rPr lang="zh-TW" altLang="zh-TW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房仲業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也開始幫建商銷售</a:t>
            </a:r>
            <a:r>
              <a:rPr lang="zh-TW" altLang="zh-TW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新成屋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？</a:t>
            </a: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13.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為什麼房仲業經營策略「</a:t>
            </a:r>
            <a:r>
              <a:rPr lang="zh-TW" altLang="zh-TW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轉售為租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」？</a:t>
            </a: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14.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為什麼售屋看板廣告明示「</a:t>
            </a:r>
            <a:r>
              <a:rPr lang="zh-TW" altLang="zh-TW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租、售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」皆可？</a:t>
            </a: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15.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為什麼房仲業要將觸角延伸至</a:t>
            </a:r>
            <a:r>
              <a:rPr lang="zh-TW" altLang="zh-TW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海外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？</a:t>
            </a: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16.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為什麼</a:t>
            </a:r>
            <a:r>
              <a:rPr lang="zh-TW" altLang="zh-TW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地主戶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售價愈賣愈低？</a:t>
            </a: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17.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為什麼</a:t>
            </a:r>
            <a:r>
              <a:rPr lang="zh-TW" altLang="zh-TW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承包商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也有房子可賣？</a:t>
            </a: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18.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為什麼</a:t>
            </a:r>
            <a:r>
              <a:rPr lang="zh-TW" altLang="zh-TW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新成屋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愈賣愈多？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19.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為什麼</a:t>
            </a:r>
            <a:r>
              <a:rPr lang="zh-TW" altLang="zh-TW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法拍屋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漸呈增加趨勢？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20.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為什麼景氣驟降，還有</a:t>
            </a:r>
            <a:r>
              <a:rPr lang="en-US" altLang="zh-TW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zh-TW" sz="2800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％完銷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個案？</a:t>
            </a:r>
          </a:p>
          <a:p>
            <a:endParaRPr lang="zh-TW" altLang="zh-TW" sz="2400" dirty="0" smtClean="0"/>
          </a:p>
          <a:p>
            <a:pPr>
              <a:buNone/>
            </a:pPr>
            <a:endParaRPr lang="zh-TW" altLang="zh-TW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橢圓 10"/>
          <p:cNvSpPr>
            <a:spLocks noChangeArrowheads="1"/>
          </p:cNvSpPr>
          <p:nvPr/>
        </p:nvSpPr>
        <p:spPr bwMode="auto">
          <a:xfrm>
            <a:off x="2699792" y="980728"/>
            <a:ext cx="2016224" cy="504056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橢圓 10"/>
          <p:cNvSpPr>
            <a:spLocks noChangeArrowheads="1"/>
          </p:cNvSpPr>
          <p:nvPr/>
        </p:nvSpPr>
        <p:spPr bwMode="auto">
          <a:xfrm>
            <a:off x="5220072" y="980728"/>
            <a:ext cx="2736304" cy="504056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" name="橢圓 10"/>
          <p:cNvSpPr>
            <a:spLocks noChangeArrowheads="1"/>
          </p:cNvSpPr>
          <p:nvPr/>
        </p:nvSpPr>
        <p:spPr bwMode="auto">
          <a:xfrm>
            <a:off x="5724128" y="1556792"/>
            <a:ext cx="1800200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橢圓 10"/>
          <p:cNvSpPr>
            <a:spLocks noChangeArrowheads="1"/>
          </p:cNvSpPr>
          <p:nvPr/>
        </p:nvSpPr>
        <p:spPr bwMode="auto">
          <a:xfrm>
            <a:off x="4788024" y="2132856"/>
            <a:ext cx="1944216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橢圓 10"/>
          <p:cNvSpPr>
            <a:spLocks noChangeArrowheads="1"/>
          </p:cNvSpPr>
          <p:nvPr/>
        </p:nvSpPr>
        <p:spPr bwMode="auto">
          <a:xfrm>
            <a:off x="5148064" y="2564904"/>
            <a:ext cx="1440160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橢圓 10"/>
          <p:cNvSpPr>
            <a:spLocks noChangeArrowheads="1"/>
          </p:cNvSpPr>
          <p:nvPr/>
        </p:nvSpPr>
        <p:spPr bwMode="auto">
          <a:xfrm>
            <a:off x="5364088" y="3068960"/>
            <a:ext cx="1656184" cy="504056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" name="橢圓 10"/>
          <p:cNvSpPr>
            <a:spLocks noChangeArrowheads="1"/>
          </p:cNvSpPr>
          <p:nvPr/>
        </p:nvSpPr>
        <p:spPr bwMode="auto">
          <a:xfrm>
            <a:off x="1619672" y="3573016"/>
            <a:ext cx="1800200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" name="橢圓 10"/>
          <p:cNvSpPr>
            <a:spLocks noChangeArrowheads="1"/>
          </p:cNvSpPr>
          <p:nvPr/>
        </p:nvSpPr>
        <p:spPr bwMode="auto">
          <a:xfrm>
            <a:off x="2051720" y="4149080"/>
            <a:ext cx="1440160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橢圓 10"/>
          <p:cNvSpPr>
            <a:spLocks noChangeArrowheads="1"/>
          </p:cNvSpPr>
          <p:nvPr/>
        </p:nvSpPr>
        <p:spPr bwMode="auto">
          <a:xfrm>
            <a:off x="2051720" y="4581128"/>
            <a:ext cx="1440160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橢圓 10"/>
          <p:cNvSpPr>
            <a:spLocks noChangeArrowheads="1"/>
          </p:cNvSpPr>
          <p:nvPr/>
        </p:nvSpPr>
        <p:spPr bwMode="auto">
          <a:xfrm>
            <a:off x="2051720" y="5157192"/>
            <a:ext cx="1440160" cy="432048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" name="橢圓 10"/>
          <p:cNvSpPr>
            <a:spLocks noChangeArrowheads="1"/>
          </p:cNvSpPr>
          <p:nvPr/>
        </p:nvSpPr>
        <p:spPr bwMode="auto">
          <a:xfrm>
            <a:off x="4427984" y="5589240"/>
            <a:ext cx="1872208" cy="504056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2089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BFE00-BC46-42C9-9AE8-46745A406BBF}" type="slidenum">
              <a:rPr lang="en-US" altLang="zh-TW"/>
              <a:pPr>
                <a:defRPr/>
              </a:pPr>
              <a:t>45</a:t>
            </a:fld>
            <a:endParaRPr lang="en-US" altLang="zh-TW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7812"/>
            <a:ext cx="7571184" cy="1278980"/>
          </a:xfrm>
        </p:spPr>
        <p:txBody>
          <a:bodyPr/>
          <a:lstStyle/>
          <a:p>
            <a:pPr algn="ctr">
              <a:defRPr/>
            </a:pPr>
            <a:r>
              <a:rPr lang="zh-TW" alt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持有稅將推動讓利潮</a:t>
            </a:r>
            <a:r>
              <a:rPr lang="en-US" altLang="zh-TW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17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資料來源</a:t>
            </a:r>
            <a:r>
              <a:rPr lang="zh-TW" altLang="en-US" sz="1700" b="1" dirty="0" smtClean="0">
                <a:solidFill>
                  <a:schemeClr val="accent2"/>
                </a:solidFill>
                <a:ea typeface="標楷體" pitchFamily="65" charset="-120"/>
              </a:rPr>
              <a:t>：工商時報</a:t>
            </a:r>
            <a:r>
              <a:rPr lang="en-US" altLang="zh-TW" sz="1700" b="1" dirty="0" smtClean="0">
                <a:solidFill>
                  <a:schemeClr val="accent2"/>
                </a:solidFill>
                <a:ea typeface="標楷體" pitchFamily="65" charset="-120"/>
              </a:rPr>
              <a:t>(2017</a:t>
            </a:r>
            <a:r>
              <a:rPr lang="zh-TW" altLang="en-US" sz="1700" b="1" dirty="0" smtClean="0">
                <a:solidFill>
                  <a:schemeClr val="accent2"/>
                </a:solidFill>
                <a:ea typeface="標楷體" pitchFamily="65" charset="-120"/>
              </a:rPr>
              <a:t>年</a:t>
            </a:r>
            <a:r>
              <a:rPr lang="en-US" altLang="zh-TW" sz="1700" b="1" dirty="0" smtClean="0">
                <a:solidFill>
                  <a:schemeClr val="accent2"/>
                </a:solidFill>
                <a:ea typeface="標楷體" pitchFamily="65" charset="-120"/>
              </a:rPr>
              <a:t>6</a:t>
            </a:r>
            <a:r>
              <a:rPr lang="zh-TW" altLang="en-US" sz="1700" b="1" dirty="0" smtClean="0">
                <a:solidFill>
                  <a:schemeClr val="accent2"/>
                </a:solidFill>
                <a:ea typeface="標楷體" pitchFamily="65" charset="-120"/>
              </a:rPr>
              <a:t>月</a:t>
            </a:r>
            <a:r>
              <a:rPr lang="en-US" altLang="zh-TW" sz="1700" b="1" dirty="0" smtClean="0">
                <a:solidFill>
                  <a:schemeClr val="accent2"/>
                </a:solidFill>
                <a:ea typeface="標楷體" pitchFamily="65" charset="-120"/>
              </a:rPr>
              <a:t>29</a:t>
            </a:r>
            <a:r>
              <a:rPr lang="zh-TW" altLang="en-US" sz="1700" b="1" dirty="0" smtClean="0">
                <a:solidFill>
                  <a:schemeClr val="accent2"/>
                </a:solidFill>
                <a:ea typeface="標楷體" pitchFamily="65" charset="-120"/>
              </a:rPr>
              <a:t>日</a:t>
            </a:r>
            <a:r>
              <a:rPr lang="en-US" altLang="zh-TW" sz="1700" b="1" dirty="0" smtClean="0">
                <a:solidFill>
                  <a:schemeClr val="accent2"/>
                </a:solidFill>
                <a:ea typeface="標楷體" pitchFamily="65" charset="-120"/>
              </a:rPr>
              <a:t>)</a:t>
            </a:r>
            <a:br>
              <a:rPr lang="en-US" altLang="zh-TW" sz="1700" b="1" dirty="0" smtClean="0">
                <a:solidFill>
                  <a:schemeClr val="accent2"/>
                </a:solidFill>
                <a:ea typeface="標楷體" pitchFamily="65" charset="-120"/>
              </a:rPr>
            </a:br>
            <a:r>
              <a:rPr lang="zh-TW" altLang="en-US" sz="1700" b="1" dirty="0" smtClean="0">
                <a:solidFill>
                  <a:schemeClr val="accent2"/>
                </a:solidFill>
                <a:ea typeface="標楷體" pitchFamily="65" charset="-120"/>
              </a:rPr>
              <a:t>高雄市房屋市場報告</a:t>
            </a:r>
            <a:r>
              <a:rPr lang="en-US" altLang="zh-TW" sz="1700" b="1" dirty="0" smtClean="0">
                <a:solidFill>
                  <a:schemeClr val="accent2"/>
                </a:solidFill>
                <a:ea typeface="標楷體" pitchFamily="65" charset="-120"/>
              </a:rPr>
              <a:t>-</a:t>
            </a:r>
            <a:r>
              <a:rPr lang="zh-TW" altLang="en-US" sz="17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高雄市不動產開發商業同業公會</a:t>
            </a:r>
            <a:r>
              <a:rPr lang="zh-TW" altLang="zh-TW" sz="1700" dirty="0" smtClean="0"/>
              <a:t/>
            </a:r>
            <a:br>
              <a:rPr lang="zh-TW" altLang="zh-TW" sz="1700" dirty="0" smtClean="0"/>
            </a:br>
            <a:endParaRPr lang="zh-TW" altLang="en-US" sz="17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橢圓 12"/>
          <p:cNvSpPr>
            <a:spLocks noChangeArrowheads="1"/>
          </p:cNvSpPr>
          <p:nvPr/>
        </p:nvSpPr>
        <p:spPr bwMode="auto">
          <a:xfrm>
            <a:off x="1331640" y="2420888"/>
            <a:ext cx="1224136" cy="648072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sz="1100"/>
          </a:p>
        </p:txBody>
      </p:sp>
      <p:sp>
        <p:nvSpPr>
          <p:cNvPr id="6" name="橢圓 5"/>
          <p:cNvSpPr>
            <a:spLocks noChangeArrowheads="1"/>
          </p:cNvSpPr>
          <p:nvPr/>
        </p:nvSpPr>
        <p:spPr bwMode="auto">
          <a:xfrm>
            <a:off x="3851920" y="2420888"/>
            <a:ext cx="1152128" cy="648072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zh-TW" altLang="zh-TW" sz="11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828092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14051-9386-4AE4-9661-75744635690B}" type="slidenum">
              <a:rPr lang="en-US" altLang="zh-TW"/>
              <a:pPr>
                <a:defRPr/>
              </a:pPr>
              <a:t>46</a:t>
            </a:fld>
            <a:endParaRPr lang="en-US" altLang="zh-TW"/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9557B3A4-4F7B-46A8-86DA-EFFE9C8E7472}" type="slidenum">
              <a:rPr kumimoji="0" lang="en-US" altLang="zh-TW" sz="1200" b="0">
                <a:latin typeface="+mj-lt"/>
              </a:rPr>
              <a:pPr algn="r">
                <a:defRPr/>
              </a:pPr>
              <a:t>46</a:t>
            </a:fld>
            <a:endParaRPr kumimoji="0" lang="en-US" altLang="zh-TW" sz="1200" b="0">
              <a:latin typeface="+mj-lt"/>
            </a:endParaRPr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9592" y="277813"/>
            <a:ext cx="7787208" cy="490537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台灣集中市場</a:t>
            </a: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大盤</a:t>
            </a:r>
            <a:r>
              <a:rPr lang="zh-TW" altLang="en-US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股價變動趨勢圖</a:t>
            </a:r>
            <a:r>
              <a:rPr lang="en-US" altLang="zh-TW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-</a:t>
            </a:r>
            <a:r>
              <a:rPr lang="zh-TW" altLang="en-US" sz="3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月線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橢圓 8"/>
          <p:cNvSpPr/>
          <p:nvPr/>
        </p:nvSpPr>
        <p:spPr bwMode="auto">
          <a:xfrm>
            <a:off x="6012160" y="1484784"/>
            <a:ext cx="2664296" cy="23042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11" name="直線接點 10"/>
          <p:cNvCxnSpPr/>
          <p:nvPr/>
        </p:nvCxnSpPr>
        <p:spPr bwMode="auto">
          <a:xfrm>
            <a:off x="251520" y="1628800"/>
            <a:ext cx="0" cy="43924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線接點 13"/>
          <p:cNvCxnSpPr/>
          <p:nvPr/>
        </p:nvCxnSpPr>
        <p:spPr bwMode="auto">
          <a:xfrm>
            <a:off x="1259632" y="1556792"/>
            <a:ext cx="0" cy="44644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線接點 14"/>
          <p:cNvCxnSpPr/>
          <p:nvPr/>
        </p:nvCxnSpPr>
        <p:spPr bwMode="auto">
          <a:xfrm>
            <a:off x="2339752" y="1556792"/>
            <a:ext cx="0" cy="44644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線接點 15"/>
          <p:cNvCxnSpPr/>
          <p:nvPr/>
        </p:nvCxnSpPr>
        <p:spPr bwMode="auto">
          <a:xfrm>
            <a:off x="4572000" y="1556792"/>
            <a:ext cx="0" cy="460851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圓角矩形圖說文字 16"/>
          <p:cNvSpPr/>
          <p:nvPr/>
        </p:nvSpPr>
        <p:spPr bwMode="auto">
          <a:xfrm>
            <a:off x="1763688" y="2132856"/>
            <a:ext cx="720080" cy="432048"/>
          </a:xfrm>
          <a:prstGeom prst="wedgeRoundRectCallout">
            <a:avLst>
              <a:gd name="adj1" fmla="val -114919"/>
              <a:gd name="adj2" fmla="val 43969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2011.6.1</a:t>
            </a:r>
          </a:p>
          <a:p>
            <a:pPr algn="ctr"/>
            <a:r>
              <a:rPr lang="zh-TW" altLang="en-US" sz="1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奢侈稅</a:t>
            </a:r>
            <a:endParaRPr lang="zh-TW" sz="12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圓角矩形圖說文字 17"/>
          <p:cNvSpPr/>
          <p:nvPr/>
        </p:nvSpPr>
        <p:spPr bwMode="auto">
          <a:xfrm>
            <a:off x="683568" y="1844824"/>
            <a:ext cx="936104" cy="504056"/>
          </a:xfrm>
          <a:prstGeom prst="wedgeRoundRectCallout">
            <a:avLst>
              <a:gd name="adj1" fmla="val -91688"/>
              <a:gd name="adj2" fmla="val 44320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3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2009.1.23</a:t>
            </a:r>
          </a:p>
          <a:p>
            <a:r>
              <a:rPr lang="zh-TW" altLang="en-US" sz="13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調降遺贈稅</a:t>
            </a:r>
            <a:endParaRPr lang="zh-TW" sz="13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圓角矩形圖說文字 18"/>
          <p:cNvSpPr/>
          <p:nvPr/>
        </p:nvSpPr>
        <p:spPr bwMode="auto">
          <a:xfrm>
            <a:off x="3419872" y="1844824"/>
            <a:ext cx="864096" cy="432048"/>
          </a:xfrm>
          <a:prstGeom prst="wedgeRoundRectCallout">
            <a:avLst>
              <a:gd name="adj1" fmla="val 79745"/>
              <a:gd name="adj2" fmla="val 36586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3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2014.7.1</a:t>
            </a:r>
          </a:p>
          <a:p>
            <a:pPr algn="ctr"/>
            <a:r>
              <a:rPr lang="zh-TW" altLang="en-US" sz="1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房屋稅</a:t>
            </a:r>
            <a:endParaRPr lang="zh-TW" sz="12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圓角矩形圖說文字 19"/>
          <p:cNvSpPr/>
          <p:nvPr/>
        </p:nvSpPr>
        <p:spPr bwMode="auto">
          <a:xfrm>
            <a:off x="4860032" y="1844824"/>
            <a:ext cx="864096" cy="432048"/>
          </a:xfrm>
          <a:prstGeom prst="wedgeRoundRectCallout">
            <a:avLst>
              <a:gd name="adj1" fmla="val 104353"/>
              <a:gd name="adj2" fmla="val 48891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2016.1.1</a:t>
            </a:r>
          </a:p>
          <a:p>
            <a:pPr algn="ctr"/>
            <a:r>
              <a:rPr lang="zh-TW" altLang="en-US" sz="1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房地合一稅</a:t>
            </a:r>
            <a:endParaRPr lang="zh-TW" sz="12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1" name="直線接點 20"/>
          <p:cNvCxnSpPr/>
          <p:nvPr/>
        </p:nvCxnSpPr>
        <p:spPr bwMode="auto">
          <a:xfrm>
            <a:off x="6300192" y="1556792"/>
            <a:ext cx="0" cy="44644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圓角矩形圖說文字 21"/>
          <p:cNvSpPr/>
          <p:nvPr/>
        </p:nvSpPr>
        <p:spPr bwMode="auto">
          <a:xfrm>
            <a:off x="2699792" y="2348880"/>
            <a:ext cx="792088" cy="432048"/>
          </a:xfrm>
          <a:prstGeom prst="wedgeRoundRectCallout">
            <a:avLst>
              <a:gd name="adj1" fmla="val -88833"/>
              <a:gd name="adj2" fmla="val 46430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2012.8.1</a:t>
            </a:r>
          </a:p>
          <a:p>
            <a:pPr algn="ctr"/>
            <a:r>
              <a:rPr lang="zh-TW" altLang="en-US" sz="1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實價登錄</a:t>
            </a:r>
            <a:endParaRPr lang="zh-TW" sz="12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28700"/>
            <a:ext cx="8136904" cy="506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14051-9386-4AE4-9661-75744635690B}" type="slidenum">
              <a:rPr lang="en-US" altLang="zh-TW"/>
              <a:pPr>
                <a:defRPr/>
              </a:pPr>
              <a:t>47</a:t>
            </a:fld>
            <a:endParaRPr lang="en-US" altLang="zh-TW"/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9557B3A4-4F7B-46A8-86DA-EFFE9C8E7472}" type="slidenum">
              <a:rPr kumimoji="0" lang="en-US" altLang="zh-TW" sz="1200" b="0">
                <a:latin typeface="+mj-lt"/>
              </a:rPr>
              <a:pPr algn="r">
                <a:defRPr/>
              </a:pPr>
              <a:t>47</a:t>
            </a:fld>
            <a:endParaRPr kumimoji="0" lang="en-US" altLang="zh-TW" sz="1200" b="0">
              <a:latin typeface="+mj-lt"/>
            </a:endParaRPr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9592" y="277813"/>
            <a:ext cx="7787208" cy="490537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台灣集中市場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營建類股</a:t>
            </a:r>
            <a:r>
              <a:rPr lang="zh-TW" alt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股價變動趨勢圖</a:t>
            </a:r>
            <a:r>
              <a:rPr lang="en-US" altLang="zh-TW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-</a:t>
            </a:r>
            <a:r>
              <a:rPr lang="zh-TW" alt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月線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橢圓 8"/>
          <p:cNvSpPr/>
          <p:nvPr/>
        </p:nvSpPr>
        <p:spPr bwMode="auto">
          <a:xfrm>
            <a:off x="5868144" y="2492896"/>
            <a:ext cx="2592288" cy="24482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11" name="直線接點 10"/>
          <p:cNvCxnSpPr/>
          <p:nvPr/>
        </p:nvCxnSpPr>
        <p:spPr bwMode="auto">
          <a:xfrm>
            <a:off x="251520" y="1628800"/>
            <a:ext cx="0" cy="43924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線接點 13"/>
          <p:cNvCxnSpPr/>
          <p:nvPr/>
        </p:nvCxnSpPr>
        <p:spPr bwMode="auto">
          <a:xfrm>
            <a:off x="1259632" y="1556792"/>
            <a:ext cx="0" cy="44644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線接點 14"/>
          <p:cNvCxnSpPr/>
          <p:nvPr/>
        </p:nvCxnSpPr>
        <p:spPr bwMode="auto">
          <a:xfrm>
            <a:off x="2267744" y="1556792"/>
            <a:ext cx="0" cy="44644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線接點 15"/>
          <p:cNvCxnSpPr/>
          <p:nvPr/>
        </p:nvCxnSpPr>
        <p:spPr bwMode="auto">
          <a:xfrm>
            <a:off x="4572000" y="1556792"/>
            <a:ext cx="0" cy="460851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圓角矩形圖說文字 16"/>
          <p:cNvSpPr/>
          <p:nvPr/>
        </p:nvSpPr>
        <p:spPr bwMode="auto">
          <a:xfrm>
            <a:off x="1763688" y="1988840"/>
            <a:ext cx="720080" cy="432048"/>
          </a:xfrm>
          <a:prstGeom prst="wedgeRoundRectCallout">
            <a:avLst>
              <a:gd name="adj1" fmla="val -114919"/>
              <a:gd name="adj2" fmla="val 43969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2011.6.1</a:t>
            </a:r>
          </a:p>
          <a:p>
            <a:pPr algn="ctr"/>
            <a:r>
              <a:rPr lang="zh-TW" altLang="en-US" sz="1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奢侈稅</a:t>
            </a:r>
            <a:endParaRPr lang="zh-TW" sz="12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圓角矩形圖說文字 17"/>
          <p:cNvSpPr/>
          <p:nvPr/>
        </p:nvSpPr>
        <p:spPr bwMode="auto">
          <a:xfrm>
            <a:off x="683568" y="1772816"/>
            <a:ext cx="936104" cy="504056"/>
          </a:xfrm>
          <a:prstGeom prst="wedgeRoundRectCallout">
            <a:avLst>
              <a:gd name="adj1" fmla="val -91688"/>
              <a:gd name="adj2" fmla="val 44320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3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2009.1.23</a:t>
            </a:r>
          </a:p>
          <a:p>
            <a:r>
              <a:rPr lang="zh-TW" altLang="en-US" sz="13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調降遺贈稅</a:t>
            </a:r>
            <a:endParaRPr lang="zh-TW" sz="13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圓角矩形圖說文字 18"/>
          <p:cNvSpPr/>
          <p:nvPr/>
        </p:nvSpPr>
        <p:spPr bwMode="auto">
          <a:xfrm>
            <a:off x="3491880" y="1772816"/>
            <a:ext cx="864096" cy="432048"/>
          </a:xfrm>
          <a:prstGeom prst="wedgeRoundRectCallout">
            <a:avLst>
              <a:gd name="adj1" fmla="val 71132"/>
              <a:gd name="adj2" fmla="val 31664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3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2014.7.1</a:t>
            </a:r>
          </a:p>
          <a:p>
            <a:pPr algn="ctr"/>
            <a:r>
              <a:rPr lang="zh-TW" altLang="en-US" sz="1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房屋稅</a:t>
            </a:r>
            <a:endParaRPr lang="zh-TW" sz="12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圓角矩形圖說文字 19"/>
          <p:cNvSpPr/>
          <p:nvPr/>
        </p:nvSpPr>
        <p:spPr bwMode="auto">
          <a:xfrm>
            <a:off x="4860032" y="1772816"/>
            <a:ext cx="864096" cy="432048"/>
          </a:xfrm>
          <a:prstGeom prst="wedgeRoundRectCallout">
            <a:avLst>
              <a:gd name="adj1" fmla="val 98201"/>
              <a:gd name="adj2" fmla="val 46430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2016.1.1</a:t>
            </a:r>
          </a:p>
          <a:p>
            <a:pPr algn="ctr"/>
            <a:r>
              <a:rPr lang="zh-TW" altLang="en-US" sz="1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房地合一稅</a:t>
            </a:r>
            <a:endParaRPr lang="zh-TW" sz="12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1" name="直線接點 20"/>
          <p:cNvCxnSpPr/>
          <p:nvPr/>
        </p:nvCxnSpPr>
        <p:spPr bwMode="auto">
          <a:xfrm>
            <a:off x="6156176" y="1556792"/>
            <a:ext cx="0" cy="44644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圓角矩形圖說文字 21"/>
          <p:cNvSpPr/>
          <p:nvPr/>
        </p:nvSpPr>
        <p:spPr bwMode="auto">
          <a:xfrm>
            <a:off x="2627784" y="2204864"/>
            <a:ext cx="792088" cy="432048"/>
          </a:xfrm>
          <a:prstGeom prst="wedgeRoundRectCallout">
            <a:avLst>
              <a:gd name="adj1" fmla="val -88833"/>
              <a:gd name="adj2" fmla="val 46430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2012.8.1</a:t>
            </a:r>
          </a:p>
          <a:p>
            <a:pPr algn="ctr"/>
            <a:r>
              <a:rPr lang="zh-TW" altLang="en-US" sz="1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實價登錄</a:t>
            </a:r>
            <a:endParaRPr lang="zh-TW" sz="12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99005-3ABD-4AE4-B8B1-424ACDDF9E3C}" type="slidenum">
              <a:rPr lang="en-US" altLang="zh-TW"/>
              <a:pPr>
                <a:defRPr/>
              </a:pPr>
              <a:t>48</a:t>
            </a:fld>
            <a:endParaRPr lang="en-US" altLang="zh-TW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7509842" cy="504527"/>
          </a:xfrm>
        </p:spPr>
        <p:txBody>
          <a:bodyPr/>
          <a:lstStyle/>
          <a:p>
            <a:pPr algn="ctr"/>
            <a:r>
              <a:rPr lang="en-US" altLang="zh-TW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2001-2016</a:t>
            </a:r>
            <a:r>
              <a:rPr lang="zh-TW" alt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年北臺灣推案金額與銷售率一覽表</a:t>
            </a:r>
            <a:r>
              <a:rPr lang="zh-TW" altLang="en-US" sz="3100" b="1" dirty="0" smtClean="0">
                <a:solidFill>
                  <a:srgbClr val="006600"/>
                </a:solidFill>
                <a:ea typeface="標楷體" pitchFamily="65" charset="-120"/>
              </a:rPr>
              <a:t/>
            </a:r>
            <a:br>
              <a:rPr lang="zh-TW" altLang="en-US" sz="3100" b="1" dirty="0" smtClean="0">
                <a:solidFill>
                  <a:srgbClr val="006600"/>
                </a:solidFill>
                <a:ea typeface="標楷體" pitchFamily="65" charset="-120"/>
              </a:rPr>
            </a:br>
            <a:r>
              <a:rPr lang="zh-TW" altLang="en-US" sz="1300" b="1" dirty="0" smtClean="0">
                <a:solidFill>
                  <a:srgbClr val="006600"/>
                </a:solidFill>
                <a:ea typeface="標楷體" pitchFamily="65" charset="-120"/>
              </a:rPr>
              <a:t>資料來源：住展雜誌</a:t>
            </a:r>
          </a:p>
        </p:txBody>
      </p:sp>
      <p:graphicFrame>
        <p:nvGraphicFramePr>
          <p:cNvPr id="300132" name="Group 100"/>
          <p:cNvGraphicFramePr>
            <a:graphicFrameLocks noGrp="1"/>
          </p:cNvGraphicFramePr>
          <p:nvPr>
            <p:ph idx="1"/>
          </p:nvPr>
        </p:nvGraphicFramePr>
        <p:xfrm>
          <a:off x="467544" y="941136"/>
          <a:ext cx="8229600" cy="5618926"/>
        </p:xfrm>
        <a:graphic>
          <a:graphicData uri="http://schemas.openxmlformats.org/drawingml/2006/table">
            <a:tbl>
              <a:tblPr/>
              <a:tblGrid>
                <a:gridCol w="1655762"/>
                <a:gridCol w="2087563"/>
                <a:gridCol w="2592387"/>
                <a:gridCol w="1893888"/>
              </a:tblGrid>
              <a:tr h="3237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期間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推案金額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億元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推案金額增減幅度</a:t>
                      </a: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(%)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銷售率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2001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4,012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-16.10%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40%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2002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3,387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-15.58%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57%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8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2003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4,387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29.52%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79%</a:t>
                      </a:r>
                      <a:endParaRPr kumimoji="1" lang="en-US" altLang="zh-TW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8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2004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6,476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47.62%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67%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2005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7,440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14.89%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55%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2006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7,817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5.07%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49%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2007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9,221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17.96%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46%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2008</a:t>
                      </a: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endParaRPr kumimoji="1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8,197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-11.11%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42%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2009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6,579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-19.74%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54%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2010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9,288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41.18%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72%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2011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9,200.24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-0.95%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68%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2012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9,423.92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2.43%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78%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2013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13,467.06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42.90%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77.98%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2014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11,864.10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-11.90%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43.32%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2015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8,500.57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-28.36%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31.75%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2016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7,956.49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-6.39%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28.8%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橢圓 5"/>
          <p:cNvSpPr/>
          <p:nvPr/>
        </p:nvSpPr>
        <p:spPr bwMode="auto">
          <a:xfrm>
            <a:off x="2627784" y="5085184"/>
            <a:ext cx="1080120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" name="橢圓 6"/>
          <p:cNvSpPr/>
          <p:nvPr/>
        </p:nvSpPr>
        <p:spPr bwMode="auto">
          <a:xfrm>
            <a:off x="2555776" y="6093296"/>
            <a:ext cx="1224136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" name="橢圓 7"/>
          <p:cNvSpPr/>
          <p:nvPr/>
        </p:nvSpPr>
        <p:spPr bwMode="auto">
          <a:xfrm>
            <a:off x="7164288" y="4797152"/>
            <a:ext cx="1080120" cy="7920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9" name="橢圓 8"/>
          <p:cNvSpPr/>
          <p:nvPr/>
        </p:nvSpPr>
        <p:spPr bwMode="auto">
          <a:xfrm>
            <a:off x="7164288" y="6093296"/>
            <a:ext cx="1080120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圖表 9"/>
          <p:cNvGraphicFramePr/>
          <p:nvPr/>
        </p:nvGraphicFramePr>
        <p:xfrm>
          <a:off x="323528" y="1124744"/>
          <a:ext cx="8352928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99005-3ABD-4AE4-B8B1-424ACDDF9E3C}" type="slidenum">
              <a:rPr lang="en-US" altLang="zh-TW"/>
              <a:pPr>
                <a:defRPr/>
              </a:pPr>
              <a:t>49</a:t>
            </a:fld>
            <a:endParaRPr lang="en-US" altLang="zh-TW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60648"/>
            <a:ext cx="7365826" cy="504527"/>
          </a:xfrm>
        </p:spPr>
        <p:txBody>
          <a:bodyPr/>
          <a:lstStyle/>
          <a:p>
            <a:pPr algn="ctr"/>
            <a:r>
              <a:rPr lang="en-US" altLang="zh-TW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2001-2016</a:t>
            </a:r>
            <a:r>
              <a:rPr lang="zh-TW" alt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年北臺灣推案銷售率變動趨勢圖</a:t>
            </a:r>
            <a:r>
              <a:rPr lang="zh-TW" altLang="en-US" sz="3100" b="1" dirty="0" smtClean="0">
                <a:solidFill>
                  <a:srgbClr val="006600"/>
                </a:solidFill>
                <a:ea typeface="標楷體" pitchFamily="65" charset="-120"/>
              </a:rPr>
              <a:t/>
            </a:r>
            <a:br>
              <a:rPr lang="zh-TW" altLang="en-US" sz="3100" b="1" dirty="0" smtClean="0">
                <a:solidFill>
                  <a:srgbClr val="006600"/>
                </a:solidFill>
                <a:ea typeface="標楷體" pitchFamily="65" charset="-120"/>
              </a:rPr>
            </a:br>
            <a:r>
              <a:rPr lang="zh-TW" altLang="en-US" sz="1300" b="1" dirty="0" smtClean="0">
                <a:solidFill>
                  <a:srgbClr val="006600"/>
                </a:solidFill>
                <a:ea typeface="標楷體" pitchFamily="65" charset="-120"/>
              </a:rPr>
              <a:t>資料來源：住展雜誌</a:t>
            </a:r>
          </a:p>
        </p:txBody>
      </p:sp>
      <p:sp>
        <p:nvSpPr>
          <p:cNvPr id="5" name="橢圓 4"/>
          <p:cNvSpPr/>
          <p:nvPr/>
        </p:nvSpPr>
        <p:spPr bwMode="auto">
          <a:xfrm>
            <a:off x="1691680" y="1772816"/>
            <a:ext cx="792088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" name="橢圓 5"/>
          <p:cNvSpPr/>
          <p:nvPr/>
        </p:nvSpPr>
        <p:spPr bwMode="auto">
          <a:xfrm>
            <a:off x="6084168" y="1700808"/>
            <a:ext cx="720080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" name="橢圓 6"/>
          <p:cNvSpPr/>
          <p:nvPr/>
        </p:nvSpPr>
        <p:spPr bwMode="auto">
          <a:xfrm>
            <a:off x="6732240" y="1988840"/>
            <a:ext cx="792088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" name="橢圓 7"/>
          <p:cNvSpPr/>
          <p:nvPr/>
        </p:nvSpPr>
        <p:spPr bwMode="auto">
          <a:xfrm>
            <a:off x="8028384" y="4077072"/>
            <a:ext cx="720080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圖表 12"/>
          <p:cNvGraphicFramePr/>
          <p:nvPr/>
        </p:nvGraphicFramePr>
        <p:xfrm>
          <a:off x="467544" y="1052737"/>
          <a:ext cx="820891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528E6-23A7-4C6D-8211-604F40D4B52E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104" name="Rectangle 6"/>
          <p:cNvSpPr txBox="1">
            <a:spLocks noGrp="1" noChangeArrowheads="1"/>
          </p:cNvSpPr>
          <p:nvPr/>
        </p:nvSpPr>
        <p:spPr bwMode="auto">
          <a:xfrm>
            <a:off x="6516216" y="6165304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38D93B08-5952-46C5-95F7-8BD8782CB89A}" type="slidenum">
              <a:rPr kumimoji="0" lang="en-US" altLang="zh-TW" sz="1200">
                <a:latin typeface="+mj-lt"/>
                <a:ea typeface="新細明體" pitchFamily="18" charset="-120"/>
              </a:rPr>
              <a:pPr algn="r">
                <a:defRPr/>
              </a:pPr>
              <a:t>5</a:t>
            </a:fld>
            <a:endParaRPr kumimoji="0" lang="en-US" altLang="zh-TW" sz="1200">
              <a:latin typeface="+mj-lt"/>
              <a:ea typeface="新細明體" pitchFamily="18" charset="-120"/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pPr algn="ctr">
              <a:defRPr/>
            </a:pPr>
            <a: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2017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全球前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名最貴房價城市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Source</a:t>
            </a:r>
            <a:r>
              <a:rPr lang="zh-TW" alt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：整理自</a:t>
            </a:r>
            <a:r>
              <a:rPr lang="en-US" altLang="zh-TW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Global Property Guide</a:t>
            </a:r>
            <a:r>
              <a:rPr lang="zh-TW" alt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Date:20170514</a:t>
            </a:r>
            <a:r>
              <a:rPr lang="zh-TW" alt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lang="zh-TW" altLang="en-US" sz="1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2627784" y="5589240"/>
            <a:ext cx="733425" cy="503238"/>
          </a:xfrm>
          <a:prstGeom prst="ellipse">
            <a:avLst/>
          </a:prstGeom>
          <a:noFill/>
          <a:ln w="34925" cap="flat" cmpd="sng" algn="ctr"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347864" y="3284984"/>
            <a:ext cx="731837" cy="50323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524328" y="1556792"/>
            <a:ext cx="720080" cy="50482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6BAAB-C04C-44B9-A871-1D4DD0E63786}" type="slidenum">
              <a:rPr lang="en-US" altLang="zh-TW"/>
              <a:pPr>
                <a:defRPr/>
              </a:pPr>
              <a:t>50</a:t>
            </a:fld>
            <a:endParaRPr lang="en-US" altLang="zh-TW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7813"/>
            <a:ext cx="7643812" cy="774700"/>
          </a:xfrm>
        </p:spPr>
        <p:txBody>
          <a:bodyPr/>
          <a:lstStyle/>
          <a:p>
            <a:pPr algn="ctr">
              <a:defRPr/>
            </a:pP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2009-2016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年開工、建照與使照戶數對照表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1800" b="1" dirty="0" smtClean="0">
                <a:latin typeface="標楷體" pitchFamily="65" charset="-120"/>
                <a:ea typeface="標楷體" pitchFamily="65" charset="-120"/>
              </a:rPr>
              <a:t>資料來源</a:t>
            </a:r>
            <a:r>
              <a:rPr lang="zh-TW" altLang="zh-TW" sz="1800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1800" b="1" dirty="0" smtClean="0">
                <a:latin typeface="標楷體" pitchFamily="65" charset="-120"/>
                <a:ea typeface="標楷體" pitchFamily="65" charset="-120"/>
              </a:rPr>
              <a:t>本研究自行繪製</a:t>
            </a:r>
            <a:endParaRPr lang="zh-TW" altLang="zh-TW" sz="1800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7" name="圖表 6"/>
          <p:cNvGraphicFramePr/>
          <p:nvPr/>
        </p:nvGraphicFramePr>
        <p:xfrm>
          <a:off x="467544" y="1052736"/>
          <a:ext cx="81369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橢圓 5"/>
          <p:cNvSpPr/>
          <p:nvPr/>
        </p:nvSpPr>
        <p:spPr bwMode="auto">
          <a:xfrm>
            <a:off x="7596336" y="2852936"/>
            <a:ext cx="1080120" cy="936104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91BC30B4-A7CB-4DE5-8579-7DF1F24C3D99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51</a:t>
            </a:fld>
            <a:endParaRPr kumimoji="0" lang="en-US" altLang="zh-TW" sz="1200" b="0" dirty="0">
              <a:latin typeface="+mj-lt"/>
              <a:ea typeface="新細明體" pitchFamily="18" charset="-120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FCC04B6C-C2A0-44C2-BEBB-086CA71129D2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51</a:t>
            </a:fld>
            <a:endParaRPr kumimoji="0" lang="en-US" altLang="zh-TW" sz="1200" b="0">
              <a:latin typeface="+mj-lt"/>
              <a:ea typeface="新細明體" pitchFamily="18" charset="-120"/>
            </a:endParaRP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0350"/>
            <a:ext cx="8229600" cy="864394"/>
          </a:xfrm>
        </p:spPr>
        <p:txBody>
          <a:bodyPr/>
          <a:lstStyle/>
          <a:p>
            <a:pPr algn="ctr">
              <a:defRPr/>
            </a:pPr>
            <a:r>
              <a:rPr lang="en-US" altLang="zh-TW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台灣歷年建造執照</a:t>
            </a:r>
            <a:r>
              <a:rPr lang="zh-TW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使用執照申請量變動趨勢圖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單位</a:t>
            </a:r>
            <a:r>
              <a:rPr lang="zh-TW" altLang="zh-TW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戶</a:t>
            </a:r>
            <a:r>
              <a:rPr lang="zh-TW" altLang="zh-TW" sz="2800" dirty="0" smtClean="0"/>
              <a:t/>
            </a:r>
            <a:br>
              <a:rPr lang="zh-TW" altLang="zh-TW" sz="2800" dirty="0" smtClean="0"/>
            </a:br>
            <a:r>
              <a:rPr lang="zh-TW" altLang="en-US" sz="2800" dirty="0" smtClean="0"/>
              <a:t>互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zh-TW" alt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7921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hart 5"/>
          <p:cNvGraphicFramePr>
            <a:graphicFrameLocks/>
          </p:cNvGraphicFramePr>
          <p:nvPr/>
        </p:nvGraphicFramePr>
        <p:xfrm>
          <a:off x="539552" y="1124744"/>
          <a:ext cx="8136904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直線接點 9"/>
          <p:cNvCxnSpPr/>
          <p:nvPr/>
        </p:nvCxnSpPr>
        <p:spPr bwMode="auto">
          <a:xfrm>
            <a:off x="2843808" y="1484784"/>
            <a:ext cx="0" cy="4536486"/>
          </a:xfrm>
          <a:prstGeom prst="line">
            <a:avLst/>
          </a:prstGeom>
          <a:solidFill>
            <a:srgbClr val="CC9900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直線單箭頭接點 10"/>
          <p:cNvSpPr/>
          <p:nvPr/>
        </p:nvSpPr>
        <p:spPr>
          <a:xfrm>
            <a:off x="3671895" y="2168876"/>
            <a:ext cx="1800209" cy="2520247"/>
          </a:xfrm>
          <a:prstGeom prst="straightConnector1">
            <a:avLst/>
          </a:prstGeom>
          <a:noFill/>
          <a:ln w="31750" cap="flat" cmpd="sng" algn="ctr">
            <a:solidFill>
              <a:srgbClr val="00B050"/>
            </a:solidFill>
            <a:prstDash val="sysDash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/>
          </a:p>
        </p:txBody>
      </p:sp>
      <p:cxnSp>
        <p:nvCxnSpPr>
          <p:cNvPr id="12" name="直線接點 11"/>
          <p:cNvCxnSpPr/>
          <p:nvPr/>
        </p:nvCxnSpPr>
        <p:spPr bwMode="auto">
          <a:xfrm>
            <a:off x="5580112" y="1484784"/>
            <a:ext cx="0" cy="4536486"/>
          </a:xfrm>
          <a:prstGeom prst="line">
            <a:avLst/>
          </a:prstGeom>
          <a:solidFill>
            <a:srgbClr val="CC9900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線接點 12"/>
          <p:cNvCxnSpPr/>
          <p:nvPr/>
        </p:nvCxnSpPr>
        <p:spPr bwMode="auto">
          <a:xfrm>
            <a:off x="8388424" y="1556792"/>
            <a:ext cx="0" cy="4536486"/>
          </a:xfrm>
          <a:prstGeom prst="line">
            <a:avLst/>
          </a:prstGeom>
          <a:solidFill>
            <a:srgbClr val="CC9900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直線單箭頭接點 13"/>
          <p:cNvSpPr/>
          <p:nvPr/>
        </p:nvSpPr>
        <p:spPr>
          <a:xfrm>
            <a:off x="6516216" y="3573016"/>
            <a:ext cx="432070" cy="792087"/>
          </a:xfrm>
          <a:prstGeom prst="straightConnector1">
            <a:avLst/>
          </a:prstGeom>
          <a:noFill/>
          <a:ln w="31750" cap="flat" cmpd="sng" algn="ctr">
            <a:solidFill>
              <a:srgbClr val="00B050"/>
            </a:solidFill>
            <a:prstDash val="sysDash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/>
          </a:p>
        </p:txBody>
      </p:sp>
      <p:sp>
        <p:nvSpPr>
          <p:cNvPr id="15" name="直線單箭頭接點 14"/>
          <p:cNvSpPr/>
          <p:nvPr/>
        </p:nvSpPr>
        <p:spPr>
          <a:xfrm flipV="1">
            <a:off x="7020272" y="3573016"/>
            <a:ext cx="648104" cy="792086"/>
          </a:xfrm>
          <a:prstGeom prst="straightConnector1">
            <a:avLst/>
          </a:prstGeom>
          <a:noFill/>
          <a:ln w="31750" cap="flat" cmpd="sng" algn="ctr">
            <a:solidFill>
              <a:srgbClr val="00B050"/>
            </a:solidFill>
            <a:prstDash val="sysDash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/>
          </a:p>
        </p:txBody>
      </p:sp>
      <p:sp>
        <p:nvSpPr>
          <p:cNvPr id="16" name="橢圓 15"/>
          <p:cNvSpPr/>
          <p:nvPr/>
        </p:nvSpPr>
        <p:spPr bwMode="auto">
          <a:xfrm>
            <a:off x="7812360" y="3789040"/>
            <a:ext cx="1080120" cy="108012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圖表 15"/>
          <p:cNvGraphicFramePr/>
          <p:nvPr/>
        </p:nvGraphicFramePr>
        <p:xfrm>
          <a:off x="395536" y="980728"/>
          <a:ext cx="820891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91BC30B4-A7CB-4DE5-8579-7DF1F24C3D99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52</a:t>
            </a:fld>
            <a:endParaRPr kumimoji="0" lang="en-US" altLang="zh-TW" sz="1200" b="0" dirty="0">
              <a:latin typeface="+mj-lt"/>
              <a:ea typeface="新細明體" pitchFamily="18" charset="-120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FCC04B6C-C2A0-44C2-BEBB-086CA71129D2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52</a:t>
            </a:fld>
            <a:endParaRPr kumimoji="0" lang="en-US" altLang="zh-TW" sz="1200" b="0">
              <a:latin typeface="+mj-lt"/>
              <a:ea typeface="新細明體" pitchFamily="18" charset="-120"/>
            </a:endParaRP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0350"/>
            <a:ext cx="8229600" cy="792386"/>
          </a:xfrm>
        </p:spPr>
        <p:txBody>
          <a:bodyPr/>
          <a:lstStyle/>
          <a:p>
            <a:pPr algn="ctr">
              <a:defRPr/>
            </a:pP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2015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-2017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月所有權第一次登記與買賣移轉棟數對照圖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單位</a:t>
            </a:r>
            <a:r>
              <a:rPr lang="zh-TW" altLang="zh-TW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戶</a:t>
            </a:r>
            <a:r>
              <a:rPr lang="zh-TW" altLang="zh-TW" sz="2800" dirty="0" smtClean="0"/>
              <a:t/>
            </a:r>
            <a:br>
              <a:rPr lang="zh-TW" altLang="zh-TW" sz="2800" dirty="0" smtClean="0"/>
            </a:b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zh-TW" alt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7921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線接點 9"/>
          <p:cNvCxnSpPr/>
          <p:nvPr/>
        </p:nvCxnSpPr>
        <p:spPr bwMode="auto">
          <a:xfrm>
            <a:off x="3851920" y="1484784"/>
            <a:ext cx="0" cy="4536486"/>
          </a:xfrm>
          <a:prstGeom prst="line">
            <a:avLst/>
          </a:prstGeom>
          <a:solidFill>
            <a:srgbClr val="CC9900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直線單箭頭接點 10"/>
          <p:cNvSpPr/>
          <p:nvPr/>
        </p:nvSpPr>
        <p:spPr>
          <a:xfrm flipV="1">
            <a:off x="3347864" y="2492896"/>
            <a:ext cx="288032" cy="1368152"/>
          </a:xfrm>
          <a:prstGeom prst="straightConnector1">
            <a:avLst/>
          </a:prstGeom>
          <a:noFill/>
          <a:ln w="31750" cap="flat" cmpd="sng" algn="ctr">
            <a:solidFill>
              <a:srgbClr val="00B050"/>
            </a:solidFill>
            <a:prstDash val="sysDash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/>
          </a:p>
        </p:txBody>
      </p:sp>
      <p:cxnSp>
        <p:nvCxnSpPr>
          <p:cNvPr id="12" name="直線接點 11"/>
          <p:cNvCxnSpPr/>
          <p:nvPr/>
        </p:nvCxnSpPr>
        <p:spPr bwMode="auto">
          <a:xfrm>
            <a:off x="4139952" y="1484784"/>
            <a:ext cx="0" cy="4536486"/>
          </a:xfrm>
          <a:prstGeom prst="line">
            <a:avLst/>
          </a:prstGeom>
          <a:solidFill>
            <a:srgbClr val="CC9900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線接點 12"/>
          <p:cNvCxnSpPr/>
          <p:nvPr/>
        </p:nvCxnSpPr>
        <p:spPr bwMode="auto">
          <a:xfrm>
            <a:off x="8244408" y="1556792"/>
            <a:ext cx="0" cy="4536486"/>
          </a:xfrm>
          <a:prstGeom prst="line">
            <a:avLst/>
          </a:prstGeom>
          <a:solidFill>
            <a:srgbClr val="CC9900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直線單箭頭接點 14"/>
          <p:cNvSpPr/>
          <p:nvPr/>
        </p:nvSpPr>
        <p:spPr>
          <a:xfrm>
            <a:off x="4067944" y="2420888"/>
            <a:ext cx="288032" cy="2232248"/>
          </a:xfrm>
          <a:prstGeom prst="straightConnector1">
            <a:avLst/>
          </a:prstGeom>
          <a:noFill/>
          <a:ln w="31750" cap="flat" cmpd="sng" algn="ctr">
            <a:solidFill>
              <a:srgbClr val="00B050"/>
            </a:solidFill>
            <a:prstDash val="sysDash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/>
          </a:p>
        </p:txBody>
      </p:sp>
      <p:cxnSp>
        <p:nvCxnSpPr>
          <p:cNvPr id="17" name="直線接點 16"/>
          <p:cNvCxnSpPr/>
          <p:nvPr/>
        </p:nvCxnSpPr>
        <p:spPr bwMode="auto">
          <a:xfrm>
            <a:off x="755576" y="4221088"/>
            <a:ext cx="7848872" cy="72008"/>
          </a:xfrm>
          <a:prstGeom prst="line">
            <a:avLst/>
          </a:prstGeom>
          <a:solidFill>
            <a:srgbClr val="CC9900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線接點 21"/>
          <p:cNvCxnSpPr/>
          <p:nvPr/>
        </p:nvCxnSpPr>
        <p:spPr bwMode="auto">
          <a:xfrm>
            <a:off x="755576" y="4869160"/>
            <a:ext cx="7848872" cy="72008"/>
          </a:xfrm>
          <a:prstGeom prst="line">
            <a:avLst/>
          </a:prstGeom>
          <a:solidFill>
            <a:srgbClr val="CC9900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圓角矩形圖說文字 22"/>
          <p:cNvSpPr/>
          <p:nvPr/>
        </p:nvSpPr>
        <p:spPr bwMode="auto">
          <a:xfrm>
            <a:off x="4355976" y="1556792"/>
            <a:ext cx="792088" cy="432048"/>
          </a:xfrm>
          <a:prstGeom prst="wedgeRoundRectCallout">
            <a:avLst>
              <a:gd name="adj1" fmla="val -67914"/>
              <a:gd name="adj2" fmla="val 117798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2016.1.1</a:t>
            </a:r>
          </a:p>
          <a:p>
            <a:pPr algn="ctr"/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房地合一稅</a:t>
            </a:r>
            <a:endParaRPr lang="zh-TW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圓角矩形圖說文字 23"/>
          <p:cNvSpPr/>
          <p:nvPr/>
        </p:nvSpPr>
        <p:spPr bwMode="auto">
          <a:xfrm>
            <a:off x="4860032" y="2276872"/>
            <a:ext cx="720080" cy="576064"/>
          </a:xfrm>
          <a:prstGeom prst="wedgeRoundRectCallout">
            <a:avLst>
              <a:gd name="adj1" fmla="val -141497"/>
              <a:gd name="adj2" fmla="val 72884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2016.1.1</a:t>
            </a:r>
          </a:p>
          <a:p>
            <a:pPr algn="ctr"/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公告地價</a:t>
            </a:r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.</a:t>
            </a:r>
          </a:p>
          <a:p>
            <a:pPr algn="ctr"/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公告現值</a:t>
            </a:r>
            <a:endParaRPr lang="zh-TW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圓角矩形圖說文字 24"/>
          <p:cNvSpPr/>
          <p:nvPr/>
        </p:nvSpPr>
        <p:spPr bwMode="auto">
          <a:xfrm>
            <a:off x="7308304" y="1772816"/>
            <a:ext cx="792088" cy="432048"/>
          </a:xfrm>
          <a:prstGeom prst="wedgeRoundRectCallout">
            <a:avLst>
              <a:gd name="adj1" fmla="val 60952"/>
              <a:gd name="adj2" fmla="val 201470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2017.5.12</a:t>
            </a:r>
          </a:p>
          <a:p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遺產贈與稅</a:t>
            </a:r>
            <a:endParaRPr lang="zh-TW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3" grpId="0" animBg="1"/>
      <p:bldP spid="24" grpId="0" animBg="1"/>
      <p:bldP spid="2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圖表 9"/>
          <p:cNvGraphicFramePr/>
          <p:nvPr/>
        </p:nvGraphicFramePr>
        <p:xfrm>
          <a:off x="467544" y="980728"/>
          <a:ext cx="8221538" cy="518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99005-3ABD-4AE4-B8B1-424ACDDF9E3C}" type="slidenum">
              <a:rPr lang="en-US" altLang="zh-TW"/>
              <a:pPr>
                <a:defRPr/>
              </a:pPr>
              <a:t>53</a:t>
            </a:fld>
            <a:endParaRPr lang="en-US" altLang="zh-TW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7437834" cy="504527"/>
          </a:xfrm>
        </p:spPr>
        <p:txBody>
          <a:bodyPr/>
          <a:lstStyle/>
          <a:p>
            <a:pPr algn="ctr"/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2000-2017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年華固建設最高與最低股價對照圖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1300" b="1" dirty="0" smtClean="0">
                <a:solidFill>
                  <a:srgbClr val="006600"/>
                </a:solidFill>
                <a:ea typeface="標楷體" pitchFamily="65" charset="-120"/>
              </a:rPr>
              <a:t>資料來源：整理自台灣證券交易所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線接點 10"/>
          <p:cNvCxnSpPr/>
          <p:nvPr/>
        </p:nvCxnSpPr>
        <p:spPr bwMode="auto">
          <a:xfrm>
            <a:off x="2411760" y="1340768"/>
            <a:ext cx="0" cy="50405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線接點 11"/>
          <p:cNvCxnSpPr/>
          <p:nvPr/>
        </p:nvCxnSpPr>
        <p:spPr bwMode="auto">
          <a:xfrm>
            <a:off x="4499992" y="1340768"/>
            <a:ext cx="0" cy="50405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線接點 12"/>
          <p:cNvCxnSpPr/>
          <p:nvPr/>
        </p:nvCxnSpPr>
        <p:spPr bwMode="auto">
          <a:xfrm>
            <a:off x="7524328" y="1340768"/>
            <a:ext cx="0" cy="50405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Oval 129"/>
          <p:cNvSpPr>
            <a:spLocks noChangeArrowheads="1"/>
          </p:cNvSpPr>
          <p:nvPr/>
        </p:nvSpPr>
        <p:spPr bwMode="auto">
          <a:xfrm>
            <a:off x="4499992" y="1484784"/>
            <a:ext cx="720080" cy="648072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圖表 10"/>
          <p:cNvGraphicFramePr/>
          <p:nvPr/>
        </p:nvGraphicFramePr>
        <p:xfrm>
          <a:off x="614362" y="781049"/>
          <a:ext cx="7915275" cy="5295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99005-3ABD-4AE4-B8B1-424ACDDF9E3C}" type="slidenum">
              <a:rPr lang="en-US" altLang="zh-TW"/>
              <a:pPr>
                <a:defRPr/>
              </a:pPr>
              <a:t>54</a:t>
            </a:fld>
            <a:endParaRPr lang="en-US" altLang="zh-TW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7437834" cy="504527"/>
          </a:xfrm>
        </p:spPr>
        <p:txBody>
          <a:bodyPr/>
          <a:lstStyle/>
          <a:p>
            <a:pPr algn="ctr"/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1999-2017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年遠雄建設最高與最低股價對照圖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1300" b="1" dirty="0" smtClean="0">
                <a:solidFill>
                  <a:srgbClr val="006600"/>
                </a:solidFill>
                <a:ea typeface="標楷體" pitchFamily="65" charset="-120"/>
              </a:rPr>
              <a:t>資料來源：整理自台灣證券交易所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線接點 11"/>
          <p:cNvCxnSpPr/>
          <p:nvPr/>
        </p:nvCxnSpPr>
        <p:spPr bwMode="auto">
          <a:xfrm>
            <a:off x="2699792" y="1268760"/>
            <a:ext cx="0" cy="50405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線接點 12"/>
          <p:cNvCxnSpPr/>
          <p:nvPr/>
        </p:nvCxnSpPr>
        <p:spPr bwMode="auto">
          <a:xfrm>
            <a:off x="4716016" y="1268760"/>
            <a:ext cx="0" cy="50405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線接點 13"/>
          <p:cNvCxnSpPr/>
          <p:nvPr/>
        </p:nvCxnSpPr>
        <p:spPr bwMode="auto">
          <a:xfrm>
            <a:off x="7452320" y="1268760"/>
            <a:ext cx="0" cy="50405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Oval 129"/>
          <p:cNvSpPr>
            <a:spLocks noChangeArrowheads="1"/>
          </p:cNvSpPr>
          <p:nvPr/>
        </p:nvSpPr>
        <p:spPr bwMode="auto">
          <a:xfrm>
            <a:off x="4644008" y="1412776"/>
            <a:ext cx="720080" cy="648072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圖表 8"/>
          <p:cNvGraphicFramePr/>
          <p:nvPr/>
        </p:nvGraphicFramePr>
        <p:xfrm>
          <a:off x="323528" y="980728"/>
          <a:ext cx="8280920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99005-3ABD-4AE4-B8B1-424ACDDF9E3C}" type="slidenum">
              <a:rPr lang="en-US" altLang="zh-TW"/>
              <a:pPr>
                <a:defRPr/>
              </a:pPr>
              <a:t>55</a:t>
            </a:fld>
            <a:endParaRPr lang="en-US" altLang="zh-TW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7437834" cy="504527"/>
          </a:xfrm>
        </p:spPr>
        <p:txBody>
          <a:bodyPr/>
          <a:lstStyle/>
          <a:p>
            <a:pPr algn="ctr"/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1999-2017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年長虹建設最高與最低股價對照圖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1300" b="1" dirty="0" smtClean="0">
                <a:solidFill>
                  <a:srgbClr val="006600"/>
                </a:solidFill>
                <a:ea typeface="標楷體" pitchFamily="65" charset="-120"/>
              </a:rPr>
              <a:t>資料來源：整理自台灣證券交易所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線接點 11"/>
          <p:cNvCxnSpPr/>
          <p:nvPr/>
        </p:nvCxnSpPr>
        <p:spPr bwMode="auto">
          <a:xfrm>
            <a:off x="1475656" y="1268760"/>
            <a:ext cx="0" cy="50405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線接點 12"/>
          <p:cNvCxnSpPr/>
          <p:nvPr/>
        </p:nvCxnSpPr>
        <p:spPr bwMode="auto">
          <a:xfrm>
            <a:off x="3851920" y="1268760"/>
            <a:ext cx="0" cy="50405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線接點 13"/>
          <p:cNvCxnSpPr/>
          <p:nvPr/>
        </p:nvCxnSpPr>
        <p:spPr bwMode="auto">
          <a:xfrm>
            <a:off x="7236296" y="1268760"/>
            <a:ext cx="0" cy="50405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Oval 129"/>
          <p:cNvSpPr>
            <a:spLocks noChangeArrowheads="1"/>
          </p:cNvSpPr>
          <p:nvPr/>
        </p:nvSpPr>
        <p:spPr bwMode="auto">
          <a:xfrm>
            <a:off x="5940152" y="1340768"/>
            <a:ext cx="720080" cy="648072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圖表 8"/>
          <p:cNvGraphicFramePr/>
          <p:nvPr/>
        </p:nvGraphicFramePr>
        <p:xfrm>
          <a:off x="539552" y="908720"/>
          <a:ext cx="7915275" cy="5063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99005-3ABD-4AE4-B8B1-424ACDDF9E3C}" type="slidenum">
              <a:rPr lang="en-US" altLang="zh-TW"/>
              <a:pPr>
                <a:defRPr/>
              </a:pPr>
              <a:t>56</a:t>
            </a:fld>
            <a:endParaRPr lang="en-US" altLang="zh-TW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7437834" cy="504527"/>
          </a:xfrm>
        </p:spPr>
        <p:txBody>
          <a:bodyPr/>
          <a:lstStyle/>
          <a:p>
            <a:pPr algn="ctr"/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1999-2017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年興富發建設最高與最低股價對照圖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1300" b="1" dirty="0" smtClean="0">
                <a:solidFill>
                  <a:srgbClr val="006600"/>
                </a:solidFill>
                <a:ea typeface="標楷體" pitchFamily="65" charset="-120"/>
              </a:rPr>
              <a:t>資料來源：整理自台灣證券交易所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線接點 9"/>
          <p:cNvCxnSpPr/>
          <p:nvPr/>
        </p:nvCxnSpPr>
        <p:spPr bwMode="auto">
          <a:xfrm>
            <a:off x="2627784" y="1340768"/>
            <a:ext cx="0" cy="50405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線接點 10"/>
          <p:cNvCxnSpPr/>
          <p:nvPr/>
        </p:nvCxnSpPr>
        <p:spPr bwMode="auto">
          <a:xfrm>
            <a:off x="4572000" y="1340768"/>
            <a:ext cx="0" cy="50405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線接點 11"/>
          <p:cNvCxnSpPr/>
          <p:nvPr/>
        </p:nvCxnSpPr>
        <p:spPr bwMode="auto">
          <a:xfrm>
            <a:off x="7308304" y="1340768"/>
            <a:ext cx="0" cy="50405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Oval 129"/>
          <p:cNvSpPr>
            <a:spLocks noChangeArrowheads="1"/>
          </p:cNvSpPr>
          <p:nvPr/>
        </p:nvSpPr>
        <p:spPr bwMode="auto">
          <a:xfrm>
            <a:off x="7020272" y="1268760"/>
            <a:ext cx="720080" cy="648072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圖表 12"/>
          <p:cNvGraphicFramePr/>
          <p:nvPr/>
        </p:nvGraphicFramePr>
        <p:xfrm>
          <a:off x="467544" y="1042987"/>
          <a:ext cx="8136904" cy="505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99005-3ABD-4AE4-B8B1-424ACDDF9E3C}" type="slidenum">
              <a:rPr lang="en-US" altLang="zh-TW"/>
              <a:pPr>
                <a:defRPr/>
              </a:pPr>
              <a:t>57</a:t>
            </a:fld>
            <a:endParaRPr lang="en-US" altLang="zh-TW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7437834" cy="504527"/>
          </a:xfrm>
        </p:spPr>
        <p:txBody>
          <a:bodyPr/>
          <a:lstStyle/>
          <a:p>
            <a:pPr algn="ctr"/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1999-2017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年鄉林建設最高與最低股價對照圖</a:t>
            </a:r>
            <a:b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1300" b="1" dirty="0" smtClean="0">
                <a:solidFill>
                  <a:srgbClr val="006600"/>
                </a:solidFill>
                <a:ea typeface="標楷體" pitchFamily="65" charset="-120"/>
              </a:rPr>
              <a:t>資料來源：整理自台灣證券交易所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線接點 9"/>
          <p:cNvCxnSpPr/>
          <p:nvPr/>
        </p:nvCxnSpPr>
        <p:spPr bwMode="auto">
          <a:xfrm>
            <a:off x="2051720" y="1340768"/>
            <a:ext cx="0" cy="50405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線接點 10"/>
          <p:cNvCxnSpPr/>
          <p:nvPr/>
        </p:nvCxnSpPr>
        <p:spPr bwMode="auto">
          <a:xfrm>
            <a:off x="4283968" y="1340768"/>
            <a:ext cx="0" cy="50405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線接點 11"/>
          <p:cNvCxnSpPr/>
          <p:nvPr/>
        </p:nvCxnSpPr>
        <p:spPr bwMode="auto">
          <a:xfrm>
            <a:off x="7380312" y="1340768"/>
            <a:ext cx="0" cy="50405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Oval 129"/>
          <p:cNvSpPr>
            <a:spLocks noChangeArrowheads="1"/>
          </p:cNvSpPr>
          <p:nvPr/>
        </p:nvSpPr>
        <p:spPr bwMode="auto">
          <a:xfrm>
            <a:off x="3419872" y="1700808"/>
            <a:ext cx="720080" cy="648072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圖表 8"/>
          <p:cNvGraphicFramePr/>
          <p:nvPr/>
        </p:nvGraphicFramePr>
        <p:xfrm>
          <a:off x="395536" y="980728"/>
          <a:ext cx="82809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99005-3ABD-4AE4-B8B1-424ACDDF9E3C}" type="slidenum">
              <a:rPr lang="en-US" altLang="zh-TW"/>
              <a:pPr>
                <a:defRPr/>
              </a:pPr>
              <a:t>58</a:t>
            </a:fld>
            <a:endParaRPr lang="en-US" altLang="zh-TW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7437834" cy="504527"/>
          </a:xfrm>
        </p:spPr>
        <p:txBody>
          <a:bodyPr/>
          <a:lstStyle/>
          <a:p>
            <a:pPr algn="ctr"/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1999-2017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年信義房屋最高與最低股價對照圖</a:t>
            </a:r>
            <a:b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1300" b="1" dirty="0" smtClean="0">
                <a:solidFill>
                  <a:srgbClr val="006600"/>
                </a:solidFill>
                <a:ea typeface="標楷體" pitchFamily="65" charset="-120"/>
              </a:rPr>
              <a:t>資料來源：整理自台灣證券交易所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線接點 9"/>
          <p:cNvCxnSpPr/>
          <p:nvPr/>
        </p:nvCxnSpPr>
        <p:spPr bwMode="auto">
          <a:xfrm>
            <a:off x="2627784" y="1340768"/>
            <a:ext cx="0" cy="50405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線接點 10"/>
          <p:cNvCxnSpPr/>
          <p:nvPr/>
        </p:nvCxnSpPr>
        <p:spPr bwMode="auto">
          <a:xfrm>
            <a:off x="4860032" y="1340768"/>
            <a:ext cx="0" cy="50405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線接點 11"/>
          <p:cNvCxnSpPr/>
          <p:nvPr/>
        </p:nvCxnSpPr>
        <p:spPr bwMode="auto">
          <a:xfrm>
            <a:off x="7884368" y="1340768"/>
            <a:ext cx="0" cy="50405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val 129"/>
          <p:cNvSpPr>
            <a:spLocks noChangeArrowheads="1"/>
          </p:cNvSpPr>
          <p:nvPr/>
        </p:nvSpPr>
        <p:spPr bwMode="auto">
          <a:xfrm>
            <a:off x="3995936" y="1556792"/>
            <a:ext cx="720080" cy="648072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99005-3ABD-4AE4-B8B1-424ACDDF9E3C}" type="slidenum">
              <a:rPr lang="en-US" altLang="zh-TW"/>
              <a:pPr>
                <a:defRPr/>
              </a:pPr>
              <a:t>59</a:t>
            </a:fld>
            <a:endParaRPr lang="en-US" altLang="zh-TW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7437834" cy="504527"/>
          </a:xfrm>
        </p:spPr>
        <p:txBody>
          <a:bodyPr/>
          <a:lstStyle/>
          <a:p>
            <a:pPr algn="ctr"/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1992-1994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寶成、宏總、長谷股價</a:t>
            </a:r>
            <a:r>
              <a:rPr lang="zh-TW" altLang="zh-TW" sz="2800" dirty="0" smtClean="0"/>
              <a:t/>
            </a:r>
            <a:br>
              <a:rPr lang="zh-TW" altLang="zh-TW" sz="2800" dirty="0" smtClean="0"/>
            </a:br>
            <a:r>
              <a:rPr lang="zh-TW" altLang="en-US" sz="1300" b="1" dirty="0" smtClean="0">
                <a:solidFill>
                  <a:srgbClr val="006600"/>
                </a:solidFill>
                <a:ea typeface="標楷體" pitchFamily="65" charset="-120"/>
              </a:rPr>
              <a:t>資料來源：整理自台灣證券交易所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395540" y="1052735"/>
          <a:ext cx="8136901" cy="4957184"/>
        </p:xfrm>
        <a:graphic>
          <a:graphicData uri="http://schemas.openxmlformats.org/drawingml/2006/table">
            <a:tbl>
              <a:tblPr/>
              <a:tblGrid>
                <a:gridCol w="903992"/>
                <a:gridCol w="903992"/>
                <a:gridCol w="903992"/>
                <a:gridCol w="903992"/>
                <a:gridCol w="903992"/>
                <a:gridCol w="903992"/>
                <a:gridCol w="903992"/>
                <a:gridCol w="903992"/>
                <a:gridCol w="904965"/>
              </a:tblGrid>
              <a:tr h="51148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寶成</a:t>
                      </a:r>
                      <a:r>
                        <a:rPr lang="zh-TW" sz="2000" kern="100" dirty="0" smtClean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（</a:t>
                      </a:r>
                      <a:r>
                        <a:rPr lang="en-US" altLang="zh-TW" sz="2000" kern="100" dirty="0" smtClean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37F</a:t>
                      </a:r>
                      <a:r>
                        <a:rPr lang="zh-TW" sz="2000" kern="100" dirty="0" smtClean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）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Mang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宏總</a:t>
                      </a:r>
                      <a:r>
                        <a:rPr lang="zh-TW" sz="2000" kern="100" dirty="0" smtClean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（</a:t>
                      </a:r>
                      <a:r>
                        <a:rPr lang="en-US" altLang="zh-TW" sz="2000" kern="100" dirty="0" smtClean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42F</a:t>
                      </a:r>
                      <a:r>
                        <a:rPr lang="zh-TW" sz="2000" kern="100" dirty="0" smtClean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）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Mang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長谷</a:t>
                      </a:r>
                      <a:r>
                        <a:rPr lang="zh-TW" sz="2000" kern="100" dirty="0" smtClean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（</a:t>
                      </a:r>
                      <a:r>
                        <a:rPr lang="en-US" altLang="zh-TW" sz="2000" kern="100" dirty="0" smtClean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50F</a:t>
                      </a:r>
                      <a:r>
                        <a:rPr lang="zh-TW" sz="2000" kern="100" dirty="0" smtClean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）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Mang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23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最高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最低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市值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最高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最低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市值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最高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最低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市值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5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1992 8/17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 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275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元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標楷體" pitchFamily="65" charset="-120"/>
                        <a:ea typeface="標楷體" pitchFamily="65" charset="-120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272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億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1994 7/20 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77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元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標楷體" pitchFamily="65" charset="-120"/>
                        <a:ea typeface="標楷體" pitchFamily="65" charset="-120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141.15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億元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1994 2/19 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61.5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元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標楷體" pitchFamily="65" charset="-120"/>
                        <a:ea typeface="標楷體" pitchFamily="65" charset="-120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85.55</a:t>
                      </a:r>
                      <a:r>
                        <a:rPr lang="zh-TW" sz="1800" b="1" kern="100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億元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5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標楷體" pitchFamily="65" charset="-120"/>
                        <a:ea typeface="標楷體" pitchFamily="65" charset="-120"/>
                        <a:cs typeface="Mang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2003 2/26 0.45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2.69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億元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標楷體" pitchFamily="65" charset="-120"/>
                        <a:ea typeface="標楷體" pitchFamily="65" charset="-120"/>
                        <a:cs typeface="Mang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2002 9/10 0.7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3.07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億元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標楷體" pitchFamily="65" charset="-120"/>
                        <a:ea typeface="標楷體" pitchFamily="65" charset="-120"/>
                        <a:cs typeface="Mang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2002 10/31 </a:t>
                      </a:r>
                      <a:r>
                        <a:rPr lang="en-US" sz="1800" b="1" kern="100" dirty="0">
                          <a:solidFill>
                            <a:schemeClr val="accent2"/>
                          </a:solidFill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0.29</a:t>
                      </a:r>
                      <a:r>
                        <a:rPr lang="zh-TW" sz="1800" b="1" kern="100" dirty="0">
                          <a:solidFill>
                            <a:schemeClr val="accent2"/>
                          </a:solidFill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1.92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億元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5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標楷體" pitchFamily="65" charset="-120"/>
                        <a:ea typeface="標楷體" pitchFamily="65" charset="-120"/>
                        <a:cs typeface="Mang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2001 12/6 </a:t>
                      </a:r>
                      <a:r>
                        <a:rPr lang="en-US" sz="1800" b="1" kern="100" dirty="0">
                          <a:solidFill>
                            <a:schemeClr val="accent2"/>
                          </a:solidFill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0.34</a:t>
                      </a:r>
                      <a:r>
                        <a:rPr lang="zh-TW" sz="1800" b="1" kern="100" dirty="0">
                          <a:solidFill>
                            <a:schemeClr val="accent2"/>
                          </a:solidFill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3.16</a:t>
                      </a:r>
                      <a:r>
                        <a:rPr lang="zh-TW" sz="1800" kern="10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億元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>
                        <a:latin typeface="標楷體" pitchFamily="65" charset="-120"/>
                        <a:ea typeface="標楷體" pitchFamily="65" charset="-120"/>
                        <a:cs typeface="Mang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2001 12/4 </a:t>
                      </a:r>
                      <a:r>
                        <a:rPr lang="en-US" sz="1800" b="1" kern="100" dirty="0">
                          <a:solidFill>
                            <a:schemeClr val="accent2"/>
                          </a:solidFill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0.39</a:t>
                      </a:r>
                      <a:r>
                        <a:rPr lang="zh-TW" sz="1800" b="1" kern="100" dirty="0">
                          <a:solidFill>
                            <a:schemeClr val="accent2"/>
                          </a:solidFill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1.71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  <a:cs typeface="Mangal"/>
                        </a:rPr>
                        <a:t>億元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標楷體" pitchFamily="65" charset="-120"/>
                        <a:ea typeface="標楷體" pitchFamily="65" charset="-120"/>
                        <a:cs typeface="Mangal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標楷體" pitchFamily="65" charset="-120"/>
                        <a:ea typeface="標楷體" pitchFamily="65" charset="-120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標楷體" pitchFamily="65" charset="-120"/>
                        <a:ea typeface="標楷體" pitchFamily="65" charset="-120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Oval 129"/>
          <p:cNvSpPr>
            <a:spLocks noChangeArrowheads="1"/>
          </p:cNvSpPr>
          <p:nvPr/>
        </p:nvSpPr>
        <p:spPr bwMode="auto">
          <a:xfrm>
            <a:off x="395536" y="2492896"/>
            <a:ext cx="864096" cy="576064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  <p:sp>
        <p:nvSpPr>
          <p:cNvPr id="17" name="Oval 129"/>
          <p:cNvSpPr>
            <a:spLocks noChangeArrowheads="1"/>
          </p:cNvSpPr>
          <p:nvPr/>
        </p:nvSpPr>
        <p:spPr bwMode="auto">
          <a:xfrm>
            <a:off x="2267744" y="1988840"/>
            <a:ext cx="720080" cy="792088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  <p:sp>
        <p:nvSpPr>
          <p:cNvPr id="18" name="Oval 129"/>
          <p:cNvSpPr>
            <a:spLocks noChangeArrowheads="1"/>
          </p:cNvSpPr>
          <p:nvPr/>
        </p:nvSpPr>
        <p:spPr bwMode="auto">
          <a:xfrm>
            <a:off x="1331640" y="5085184"/>
            <a:ext cx="792088" cy="648072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  <p:sp>
        <p:nvSpPr>
          <p:cNvPr id="19" name="Oval 129"/>
          <p:cNvSpPr>
            <a:spLocks noChangeArrowheads="1"/>
          </p:cNvSpPr>
          <p:nvPr/>
        </p:nvSpPr>
        <p:spPr bwMode="auto">
          <a:xfrm>
            <a:off x="3059832" y="2348880"/>
            <a:ext cx="864096" cy="720080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  <p:sp>
        <p:nvSpPr>
          <p:cNvPr id="20" name="Oval 129"/>
          <p:cNvSpPr>
            <a:spLocks noChangeArrowheads="1"/>
          </p:cNvSpPr>
          <p:nvPr/>
        </p:nvSpPr>
        <p:spPr bwMode="auto">
          <a:xfrm>
            <a:off x="4788024" y="1988840"/>
            <a:ext cx="1008112" cy="720080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  <p:sp>
        <p:nvSpPr>
          <p:cNvPr id="21" name="Oval 129"/>
          <p:cNvSpPr>
            <a:spLocks noChangeArrowheads="1"/>
          </p:cNvSpPr>
          <p:nvPr/>
        </p:nvSpPr>
        <p:spPr bwMode="auto">
          <a:xfrm>
            <a:off x="3995936" y="5013176"/>
            <a:ext cx="864096" cy="648072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  <p:sp>
        <p:nvSpPr>
          <p:cNvPr id="22" name="Oval 129"/>
          <p:cNvSpPr>
            <a:spLocks noChangeArrowheads="1"/>
          </p:cNvSpPr>
          <p:nvPr/>
        </p:nvSpPr>
        <p:spPr bwMode="auto">
          <a:xfrm>
            <a:off x="5868144" y="2492896"/>
            <a:ext cx="720080" cy="648072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  <p:sp>
        <p:nvSpPr>
          <p:cNvPr id="23" name="Oval 129"/>
          <p:cNvSpPr>
            <a:spLocks noChangeArrowheads="1"/>
          </p:cNvSpPr>
          <p:nvPr/>
        </p:nvSpPr>
        <p:spPr bwMode="auto">
          <a:xfrm>
            <a:off x="7596336" y="1988840"/>
            <a:ext cx="864096" cy="648072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  <p:sp>
        <p:nvSpPr>
          <p:cNvPr id="24" name="Oval 129"/>
          <p:cNvSpPr>
            <a:spLocks noChangeArrowheads="1"/>
          </p:cNvSpPr>
          <p:nvPr/>
        </p:nvSpPr>
        <p:spPr bwMode="auto">
          <a:xfrm>
            <a:off x="6732240" y="3717032"/>
            <a:ext cx="936104" cy="648072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28092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528E6-23A7-4C6D-8211-604F40D4B52E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104" name="Rectangle 6"/>
          <p:cNvSpPr txBox="1">
            <a:spLocks noGrp="1" noChangeArrowheads="1"/>
          </p:cNvSpPr>
          <p:nvPr/>
        </p:nvSpPr>
        <p:spPr bwMode="auto">
          <a:xfrm>
            <a:off x="6516216" y="6165304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38D93B08-5952-46C5-95F7-8BD8782CB89A}" type="slidenum">
              <a:rPr kumimoji="0" lang="en-US" altLang="zh-TW" sz="1200">
                <a:latin typeface="+mj-lt"/>
                <a:ea typeface="新細明體" pitchFamily="18" charset="-120"/>
              </a:rPr>
              <a:pPr algn="r">
                <a:defRPr/>
              </a:pPr>
              <a:t>6</a:t>
            </a:fld>
            <a:endParaRPr kumimoji="0" lang="en-US" altLang="zh-TW" sz="1200">
              <a:latin typeface="+mj-lt"/>
              <a:ea typeface="新細明體" pitchFamily="18" charset="-120"/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pPr algn="ctr">
              <a:defRPr/>
            </a:pPr>
            <a: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2017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全球前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名最貴房價城市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Source</a:t>
            </a:r>
            <a:r>
              <a:rPr lang="zh-TW" alt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：整理自</a:t>
            </a:r>
            <a:r>
              <a:rPr lang="en-US" altLang="zh-TW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Global Property Guide</a:t>
            </a:r>
            <a:r>
              <a:rPr lang="zh-TW" alt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Date:20171103</a:t>
            </a:r>
            <a:r>
              <a:rPr lang="zh-TW" alt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lang="zh-TW" altLang="en-US" sz="1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3851921" y="5589240"/>
            <a:ext cx="720080" cy="360040"/>
          </a:xfrm>
          <a:prstGeom prst="ellipse">
            <a:avLst/>
          </a:prstGeom>
          <a:noFill/>
          <a:ln w="34925" cap="flat" cmpd="sng" algn="ctr"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779912" y="2492896"/>
            <a:ext cx="731837" cy="432048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3779912" y="1772817"/>
            <a:ext cx="720080" cy="432048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橢圓 13"/>
          <p:cNvSpPr/>
          <p:nvPr/>
        </p:nvSpPr>
        <p:spPr>
          <a:xfrm>
            <a:off x="5156448" y="5589240"/>
            <a:ext cx="783704" cy="360040"/>
          </a:xfrm>
          <a:prstGeom prst="ellipse">
            <a:avLst/>
          </a:prstGeom>
          <a:noFill/>
          <a:ln w="34925" cap="flat" cmpd="sng" algn="ctr"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7668344" y="5589240"/>
            <a:ext cx="733425" cy="360040"/>
          </a:xfrm>
          <a:prstGeom prst="ellipse">
            <a:avLst/>
          </a:prstGeom>
          <a:noFill/>
          <a:ln w="34925" cap="flat" cmpd="sng" algn="ctr"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F5967-A51A-4C88-9565-1F3CBE9F822C}" type="slidenum">
              <a:rPr lang="en-US" altLang="zh-TW"/>
              <a:pPr>
                <a:defRPr/>
              </a:pPr>
              <a:t>60</a:t>
            </a:fld>
            <a:endParaRPr lang="en-US" altLang="zh-TW"/>
          </a:p>
        </p:txBody>
      </p:sp>
      <p:sp>
        <p:nvSpPr>
          <p:cNvPr id="142" name="投影片編號版面配置區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2CA5CDD7-9DB6-43AC-96A4-C85C1256A62C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60</a:t>
            </a:fld>
            <a:endParaRPr kumimoji="0" lang="en-US" altLang="zh-TW" sz="1200" b="0">
              <a:latin typeface="+mj-lt"/>
              <a:ea typeface="新細明體" pitchFamily="18" charset="-120"/>
            </a:endParaRPr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台北市、新北市房價漲幅與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GDP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增幅比較表</a:t>
            </a:r>
          </a:p>
        </p:txBody>
      </p:sp>
      <p:graphicFrame>
        <p:nvGraphicFramePr>
          <p:cNvPr id="23731" name="Group 179"/>
          <p:cNvGraphicFramePr>
            <a:graphicFrameLocks noGrp="1"/>
          </p:cNvGraphicFramePr>
          <p:nvPr>
            <p:ph idx="1"/>
          </p:nvPr>
        </p:nvGraphicFramePr>
        <p:xfrm>
          <a:off x="395536" y="836712"/>
          <a:ext cx="8229600" cy="5660817"/>
        </p:xfrm>
        <a:graphic>
          <a:graphicData uri="http://schemas.openxmlformats.org/drawingml/2006/table">
            <a:tbl>
              <a:tblPr/>
              <a:tblGrid>
                <a:gridCol w="1911350"/>
                <a:gridCol w="990600"/>
                <a:gridCol w="884237"/>
                <a:gridCol w="990600"/>
                <a:gridCol w="882650"/>
                <a:gridCol w="1579563"/>
                <a:gridCol w="990600"/>
              </a:tblGrid>
              <a:tr h="2826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年度</a:t>
                      </a:r>
                      <a:endParaRPr kumimoji="1" lang="zh-TW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台北市</a:t>
                      </a:r>
                      <a:endParaRPr kumimoji="1" lang="zh-TW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新北市</a:t>
                      </a:r>
                      <a:endParaRPr kumimoji="1" lang="zh-TW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每人</a:t>
                      </a: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GDP</a:t>
                      </a:r>
                      <a:endParaRPr kumimoji="1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26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坪</a:t>
                      </a:r>
                      <a:endParaRPr kumimoji="1" lang="zh-TW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漲幅％</a:t>
                      </a:r>
                      <a:endParaRPr kumimoji="1" lang="zh-TW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坪</a:t>
                      </a:r>
                      <a:endParaRPr kumimoji="1" lang="zh-TW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漲幅％</a:t>
                      </a:r>
                      <a:endParaRPr kumimoji="1" lang="zh-TW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金額（</a:t>
                      </a: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USD</a:t>
                      </a:r>
                      <a:r>
                        <a:rPr kumimoji="1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）</a:t>
                      </a:r>
                      <a:endParaRPr kumimoji="1" lang="zh-TW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增幅％</a:t>
                      </a:r>
                      <a:endParaRPr kumimoji="1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90</a:t>
                      </a:r>
                      <a:r>
                        <a:rPr kumimoji="1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endParaRPr kumimoji="1" lang="zh-TW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37.61</a:t>
                      </a:r>
                      <a:endParaRPr kumimoji="1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  <a:endParaRPr kumimoji="1" lang="zh-TW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16.17</a:t>
                      </a:r>
                      <a:endParaRPr kumimoji="1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  <a:endParaRPr kumimoji="1" lang="zh-TW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13,448</a:t>
                      </a:r>
                      <a:endParaRPr kumimoji="1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-10.59</a:t>
                      </a:r>
                      <a:endParaRPr kumimoji="1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6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91</a:t>
                      </a:r>
                      <a:r>
                        <a:rPr kumimoji="1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endParaRPr kumimoji="1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36.74</a:t>
                      </a:r>
                      <a:endParaRPr kumimoji="1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-2.31</a:t>
                      </a:r>
                      <a:endParaRPr kumimoji="1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16.76</a:t>
                      </a:r>
                      <a:endParaRPr kumimoji="1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3.65</a:t>
                      </a:r>
                      <a:endParaRPr kumimoji="1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13,750</a:t>
                      </a:r>
                      <a:endParaRPr kumimoji="1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2.25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92</a:t>
                      </a:r>
                      <a:r>
                        <a:rPr kumimoji="1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endParaRPr kumimoji="1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39.1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6.42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17.21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2.69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14,120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2.69</a:t>
                      </a:r>
                      <a:endParaRPr kumimoji="1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93</a:t>
                      </a:r>
                      <a:r>
                        <a:rPr kumimoji="1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endParaRPr kumimoji="1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40.75</a:t>
                      </a:r>
                      <a:endParaRPr kumimoji="1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4.22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18.2</a:t>
                      </a:r>
                      <a:endParaRPr kumimoji="1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5.75</a:t>
                      </a:r>
                      <a:endParaRPr kumimoji="1" lang="en-US" altLang="zh-TW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15,388</a:t>
                      </a:r>
                      <a:endParaRPr kumimoji="1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endParaRPr kumimoji="1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94</a:t>
                      </a:r>
                      <a:r>
                        <a:rPr kumimoji="1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endParaRPr kumimoji="1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41.6</a:t>
                      </a:r>
                      <a:endParaRPr kumimoji="1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2.09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19.3</a:t>
                      </a:r>
                      <a:endParaRPr kumimoji="1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6.04</a:t>
                      </a:r>
                      <a:endParaRPr kumimoji="1" lang="en-US" altLang="zh-TW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16,532</a:t>
                      </a:r>
                      <a:endParaRPr kumimoji="1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8.98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95</a:t>
                      </a:r>
                      <a:r>
                        <a:rPr kumimoji="1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endParaRPr kumimoji="1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44.9</a:t>
                      </a:r>
                      <a:endParaRPr kumimoji="1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7.93</a:t>
                      </a:r>
                      <a:endParaRPr kumimoji="1" lang="en-US" altLang="zh-TW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20.4</a:t>
                      </a:r>
                      <a:endParaRPr kumimoji="1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5.70</a:t>
                      </a:r>
                      <a:endParaRPr kumimoji="1" lang="en-US" altLang="zh-TW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17,026</a:t>
                      </a:r>
                      <a:endParaRPr kumimoji="1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96</a:t>
                      </a:r>
                      <a:r>
                        <a:rPr kumimoji="1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endParaRPr kumimoji="1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53.1</a:t>
                      </a:r>
                      <a:endParaRPr kumimoji="1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18.26</a:t>
                      </a:r>
                      <a:endParaRPr kumimoji="1" lang="en-US" altLang="zh-TW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24.4</a:t>
                      </a:r>
                      <a:endParaRPr kumimoji="1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19.61</a:t>
                      </a:r>
                      <a:endParaRPr kumimoji="1" lang="en-US" altLang="zh-TW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17,814</a:t>
                      </a:r>
                      <a:endParaRPr kumimoji="1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4.63</a:t>
                      </a:r>
                      <a:endParaRPr kumimoji="1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97</a:t>
                      </a:r>
                      <a:r>
                        <a:rPr kumimoji="1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endParaRPr kumimoji="1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59.9</a:t>
                      </a:r>
                      <a:endParaRPr kumimoji="1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12.81</a:t>
                      </a:r>
                      <a:endParaRPr kumimoji="1" lang="en-US" altLang="zh-TW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21.3</a:t>
                      </a:r>
                      <a:endParaRPr kumimoji="1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-12.71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18,131</a:t>
                      </a:r>
                      <a:endParaRPr kumimoji="1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98</a:t>
                      </a:r>
                      <a:r>
                        <a:rPr kumimoji="1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endParaRPr kumimoji="1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57.6</a:t>
                      </a:r>
                      <a:endParaRPr kumimoji="1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-3.84</a:t>
                      </a:r>
                      <a:endParaRPr kumimoji="1" lang="en-US" altLang="zh-TW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21.6</a:t>
                      </a:r>
                      <a:endParaRPr kumimoji="1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1.41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16,988</a:t>
                      </a:r>
                      <a:endParaRPr kumimoji="1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-6.30</a:t>
                      </a:r>
                      <a:endParaRPr kumimoji="1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6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99</a:t>
                      </a:r>
                      <a:r>
                        <a:rPr kumimoji="1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endParaRPr kumimoji="1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70.5</a:t>
                      </a:r>
                      <a:endParaRPr kumimoji="1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22.40</a:t>
                      </a:r>
                      <a:endParaRPr kumimoji="1" lang="en-US" altLang="zh-TW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27.7</a:t>
                      </a:r>
                      <a:endParaRPr kumimoji="1" lang="en-US" altLang="zh-TW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28.24</a:t>
                      </a:r>
                      <a:endParaRPr kumimoji="1" lang="en-US" altLang="zh-TW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19,278</a:t>
                      </a:r>
                      <a:endParaRPr kumimoji="1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13.80</a:t>
                      </a:r>
                      <a:endParaRPr kumimoji="1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100</a:t>
                      </a:r>
                      <a:r>
                        <a:rPr kumimoji="1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endParaRPr kumimoji="1" lang="zh-TW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73.0</a:t>
                      </a:r>
                      <a:endParaRPr kumimoji="1" lang="en-US" altLang="zh-TW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3.55</a:t>
                      </a:r>
                      <a:endParaRPr kumimoji="1" lang="en-US" altLang="zh-TW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37.0</a:t>
                      </a:r>
                      <a:endParaRPr kumimoji="1" lang="en-US" altLang="zh-TW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33.57</a:t>
                      </a:r>
                      <a:endParaRPr kumimoji="1" lang="en-US" altLang="zh-TW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20,939</a:t>
                      </a:r>
                      <a:r>
                        <a:rPr kumimoji="1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8.62</a:t>
                      </a:r>
                      <a:r>
                        <a:rPr kumimoji="1" lang="zh-TW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  <a:endParaRPr kumimoji="1" lang="zh-TW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6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101</a:t>
                      </a:r>
                      <a:r>
                        <a:rPr kumimoji="1" lang="zh-TW" alt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79.0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8.22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37.4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21,308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102</a:t>
                      </a:r>
                      <a:r>
                        <a:rPr kumimoji="1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83.9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9.24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40.6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8.56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21,902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103</a:t>
                      </a:r>
                      <a:r>
                        <a:rPr kumimoji="1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92.4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11.01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42.5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4.68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22,668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3.50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104</a:t>
                      </a:r>
                      <a:r>
                        <a:rPr kumimoji="1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86.6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41.5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-2.35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22,384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-1.25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105</a:t>
                      </a:r>
                      <a:r>
                        <a:rPr kumimoji="1" lang="zh-TW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endParaRPr kumimoji="1" lang="zh-TW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83.9</a:t>
                      </a:r>
                      <a:endParaRPr kumimoji="1" lang="zh-TW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-3.12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39.7</a:t>
                      </a:r>
                      <a:endParaRPr kumimoji="1" lang="zh-TW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-4.34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22,530</a:t>
                      </a:r>
                      <a:endParaRPr kumimoji="1" lang="zh-TW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0.65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8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105</a:t>
                      </a:r>
                      <a:r>
                        <a:rPr kumimoji="1" lang="zh-TW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/92</a:t>
                      </a:r>
                      <a:r>
                        <a:rPr kumimoji="1" lang="zh-TW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114.58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130.68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59.56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923" name="Oval 129"/>
          <p:cNvSpPr>
            <a:spLocks noChangeArrowheads="1"/>
          </p:cNvSpPr>
          <p:nvPr/>
        </p:nvSpPr>
        <p:spPr bwMode="auto">
          <a:xfrm>
            <a:off x="2411760" y="1988840"/>
            <a:ext cx="792162" cy="36036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  <p:sp>
        <p:nvSpPr>
          <p:cNvPr id="32924" name="Oval 130"/>
          <p:cNvSpPr>
            <a:spLocks noChangeArrowheads="1"/>
          </p:cNvSpPr>
          <p:nvPr/>
        </p:nvSpPr>
        <p:spPr bwMode="auto">
          <a:xfrm>
            <a:off x="2411760" y="3501008"/>
            <a:ext cx="792162" cy="28733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  <p:sp>
        <p:nvSpPr>
          <p:cNvPr id="32925" name="Oval 131"/>
          <p:cNvSpPr>
            <a:spLocks noChangeArrowheads="1"/>
          </p:cNvSpPr>
          <p:nvPr/>
        </p:nvSpPr>
        <p:spPr bwMode="auto">
          <a:xfrm>
            <a:off x="2483768" y="5517232"/>
            <a:ext cx="792162" cy="28892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  <p:sp>
        <p:nvSpPr>
          <p:cNvPr id="32926" name="Oval 132"/>
          <p:cNvSpPr>
            <a:spLocks noChangeArrowheads="1"/>
          </p:cNvSpPr>
          <p:nvPr/>
        </p:nvSpPr>
        <p:spPr bwMode="auto">
          <a:xfrm>
            <a:off x="4355976" y="1988840"/>
            <a:ext cx="792162" cy="35877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  <p:sp>
        <p:nvSpPr>
          <p:cNvPr id="32927" name="Oval 133"/>
          <p:cNvSpPr>
            <a:spLocks noChangeArrowheads="1"/>
          </p:cNvSpPr>
          <p:nvPr/>
        </p:nvSpPr>
        <p:spPr bwMode="auto">
          <a:xfrm>
            <a:off x="4283968" y="5517232"/>
            <a:ext cx="792162" cy="28892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  <p:sp>
        <p:nvSpPr>
          <p:cNvPr id="32928" name="Oval 134"/>
          <p:cNvSpPr>
            <a:spLocks noChangeArrowheads="1"/>
          </p:cNvSpPr>
          <p:nvPr/>
        </p:nvSpPr>
        <p:spPr bwMode="auto">
          <a:xfrm>
            <a:off x="4284663" y="3501702"/>
            <a:ext cx="792162" cy="28733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  <p:sp>
        <p:nvSpPr>
          <p:cNvPr id="32929" name="Oval 135"/>
          <p:cNvSpPr>
            <a:spLocks noChangeArrowheads="1"/>
          </p:cNvSpPr>
          <p:nvPr/>
        </p:nvSpPr>
        <p:spPr bwMode="auto">
          <a:xfrm>
            <a:off x="6444208" y="1988840"/>
            <a:ext cx="865187" cy="36036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  <p:sp>
        <p:nvSpPr>
          <p:cNvPr id="32930" name="Oval 136"/>
          <p:cNvSpPr>
            <a:spLocks noChangeArrowheads="1"/>
          </p:cNvSpPr>
          <p:nvPr/>
        </p:nvSpPr>
        <p:spPr bwMode="auto">
          <a:xfrm>
            <a:off x="6372200" y="5518497"/>
            <a:ext cx="936625" cy="35877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  <p:sp>
        <p:nvSpPr>
          <p:cNvPr id="32931" name="Oval 137"/>
          <p:cNvSpPr>
            <a:spLocks noChangeArrowheads="1"/>
          </p:cNvSpPr>
          <p:nvPr/>
        </p:nvSpPr>
        <p:spPr bwMode="auto">
          <a:xfrm>
            <a:off x="3275856" y="6165304"/>
            <a:ext cx="935782" cy="36036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  <p:sp>
        <p:nvSpPr>
          <p:cNvPr id="32932" name="Oval 138"/>
          <p:cNvSpPr>
            <a:spLocks noChangeArrowheads="1"/>
          </p:cNvSpPr>
          <p:nvPr/>
        </p:nvSpPr>
        <p:spPr bwMode="auto">
          <a:xfrm>
            <a:off x="7668344" y="6165304"/>
            <a:ext cx="792163" cy="28733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  <p:sp>
        <p:nvSpPr>
          <p:cNvPr id="32933" name="Oval 139"/>
          <p:cNvSpPr>
            <a:spLocks noChangeArrowheads="1"/>
          </p:cNvSpPr>
          <p:nvPr/>
        </p:nvSpPr>
        <p:spPr bwMode="auto">
          <a:xfrm>
            <a:off x="5220072" y="6165304"/>
            <a:ext cx="863799" cy="315913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zh-TW" b="0">
              <a:solidFill>
                <a:srgbClr val="FF33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31" grpId="0" animBg="1"/>
      <p:bldP spid="32932" grpId="0" animBg="1"/>
      <p:bldP spid="3293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"/>
          <p:cNvGraphicFramePr>
            <a:graphicFrameLocks/>
          </p:cNvGraphicFramePr>
          <p:nvPr/>
        </p:nvGraphicFramePr>
        <p:xfrm>
          <a:off x="467544" y="1268760"/>
          <a:ext cx="8208912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25B6A-FC94-49A6-B902-9104421D3ADE}" type="slidenum">
              <a:rPr lang="en-US" altLang="zh-TW"/>
              <a:pPr>
                <a:defRPr/>
              </a:pPr>
              <a:t>61</a:t>
            </a:fld>
            <a:endParaRPr lang="en-US" altLang="zh-TW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7813"/>
            <a:ext cx="7571184" cy="703262"/>
          </a:xfrm>
        </p:spPr>
        <p:txBody>
          <a:bodyPr/>
          <a:lstStyle/>
          <a:p>
            <a:pPr algn="ctr">
              <a:defRPr/>
            </a:pPr>
            <a:r>
              <a:rPr lang="en-US" altLang="zh-TW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1966-2016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年台灣每人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GDP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CPI</a:t>
            </a:r>
            <a:br>
              <a:rPr lang="en-US" altLang="zh-TW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與台北市預售房價指數變動趨勢圖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圖說文字 6"/>
          <p:cNvSpPr/>
          <p:nvPr/>
        </p:nvSpPr>
        <p:spPr bwMode="auto">
          <a:xfrm>
            <a:off x="7452320" y="1700808"/>
            <a:ext cx="936104" cy="288032"/>
          </a:xfrm>
          <a:prstGeom prst="wedgeRoundRectCallout">
            <a:avLst>
              <a:gd name="adj1" fmla="val 49901"/>
              <a:gd name="adj2" fmla="val 250621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5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226.75</a:t>
            </a:r>
            <a:r>
              <a:rPr lang="zh-TW" altLang="en-US" sz="15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倍</a:t>
            </a:r>
            <a:endParaRPr lang="zh-TW" sz="15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圓角矩形圖說文字 7"/>
          <p:cNvSpPr/>
          <p:nvPr/>
        </p:nvSpPr>
        <p:spPr bwMode="auto">
          <a:xfrm>
            <a:off x="7596336" y="4869160"/>
            <a:ext cx="792088" cy="288032"/>
          </a:xfrm>
          <a:prstGeom prst="wedgeRoundRectCallout">
            <a:avLst>
              <a:gd name="adj1" fmla="val 47010"/>
              <a:gd name="adj2" fmla="val 157597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5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6.66</a:t>
            </a:r>
            <a:r>
              <a:rPr lang="zh-TW" altLang="en-US" sz="15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倍</a:t>
            </a:r>
            <a:endParaRPr lang="zh-TW" sz="15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圓角矩形圖說文字 8"/>
          <p:cNvSpPr/>
          <p:nvPr/>
        </p:nvSpPr>
        <p:spPr bwMode="auto">
          <a:xfrm>
            <a:off x="7452320" y="3789040"/>
            <a:ext cx="720080" cy="288032"/>
          </a:xfrm>
          <a:prstGeom prst="wedgeRoundRectCallout">
            <a:avLst>
              <a:gd name="adj1" fmla="val 72277"/>
              <a:gd name="adj2" fmla="val 142830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5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94.26</a:t>
            </a:r>
            <a:r>
              <a:rPr lang="zh-TW" altLang="en-US" sz="15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倍</a:t>
            </a:r>
            <a:endParaRPr lang="zh-TW" sz="15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"/>
          <p:cNvGraphicFramePr>
            <a:graphicFrameLocks noChangeAspect="1"/>
          </p:cNvGraphicFramePr>
          <p:nvPr/>
        </p:nvGraphicFramePr>
        <p:xfrm>
          <a:off x="467544" y="966787"/>
          <a:ext cx="8136903" cy="5126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25B6A-FC94-49A6-B902-9104421D3ADE}" type="slidenum">
              <a:rPr lang="en-US" altLang="zh-TW"/>
              <a:pPr>
                <a:defRPr/>
              </a:pPr>
              <a:t>62</a:t>
            </a:fld>
            <a:endParaRPr lang="en-US" altLang="zh-TW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7813"/>
            <a:ext cx="7571184" cy="703262"/>
          </a:xfrm>
        </p:spPr>
        <p:txBody>
          <a:bodyPr/>
          <a:lstStyle/>
          <a:p>
            <a:pPr algn="ctr">
              <a:defRPr/>
            </a:pPr>
            <a:r>
              <a:rPr lang="en-US" altLang="zh-TW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1988-2016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年台北市、新北市預售房價變動趨勢圖</a:t>
            </a:r>
          </a:p>
        </p:txBody>
      </p:sp>
      <p:sp>
        <p:nvSpPr>
          <p:cNvPr id="7" name="橢圓 6"/>
          <p:cNvSpPr/>
          <p:nvPr/>
        </p:nvSpPr>
        <p:spPr bwMode="auto">
          <a:xfrm>
            <a:off x="5868144" y="2780928"/>
            <a:ext cx="720085" cy="576086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8" name="橢圓 7"/>
          <p:cNvSpPr/>
          <p:nvPr/>
        </p:nvSpPr>
        <p:spPr bwMode="auto">
          <a:xfrm>
            <a:off x="7956376" y="1772816"/>
            <a:ext cx="720085" cy="576086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9" name="橢圓 8"/>
          <p:cNvSpPr/>
          <p:nvPr/>
        </p:nvSpPr>
        <p:spPr bwMode="auto">
          <a:xfrm>
            <a:off x="5868144" y="4653136"/>
            <a:ext cx="720085" cy="576086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0" name="橢圓 9"/>
          <p:cNvSpPr/>
          <p:nvPr/>
        </p:nvSpPr>
        <p:spPr bwMode="auto">
          <a:xfrm>
            <a:off x="8028384" y="3573016"/>
            <a:ext cx="720085" cy="576086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圖表 13"/>
          <p:cNvGraphicFramePr/>
          <p:nvPr/>
        </p:nvGraphicFramePr>
        <p:xfrm>
          <a:off x="395536" y="908720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3B489-C994-435B-8E75-4E449E79492E}" type="slidenum">
              <a:rPr lang="en-US" altLang="zh-TW"/>
              <a:pPr>
                <a:defRPr/>
              </a:pPr>
              <a:t>63</a:t>
            </a:fld>
            <a:endParaRPr lang="en-US" altLang="zh-TW"/>
          </a:p>
        </p:txBody>
      </p:sp>
      <p:sp>
        <p:nvSpPr>
          <p:cNvPr id="4" name="Rectangle 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0FFCEE8E-023D-4760-80CE-61A9A405CC32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63</a:t>
            </a:fld>
            <a:endParaRPr kumimoji="0" lang="en-US" altLang="zh-TW" sz="1200" b="0">
              <a:latin typeface="+mj-lt"/>
              <a:ea typeface="新細明體" pitchFamily="18" charset="-120"/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2"/>
            <a:ext cx="8229600" cy="630907"/>
          </a:xfrm>
        </p:spPr>
        <p:txBody>
          <a:bodyPr/>
          <a:lstStyle/>
          <a:p>
            <a:pPr algn="ctr">
              <a:defRPr/>
            </a:pPr>
            <a:r>
              <a:rPr lang="en-US" altLang="zh-TW" sz="29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1966-2015</a:t>
            </a:r>
            <a:r>
              <a:rPr lang="zh-TW" altLang="en-US" sz="29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年台北市房價變動趨勢與</a:t>
            </a:r>
            <a:r>
              <a:rPr lang="en-US" altLang="zh-TW" sz="29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U</a:t>
            </a:r>
            <a:r>
              <a:rPr lang="zh-TW" altLang="en-US" sz="29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型谷底</a:t>
            </a: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7286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橢圓 7"/>
          <p:cNvSpPr>
            <a:spLocks noChangeArrowheads="1"/>
          </p:cNvSpPr>
          <p:nvPr/>
        </p:nvSpPr>
        <p:spPr bwMode="auto">
          <a:xfrm>
            <a:off x="6300192" y="3501008"/>
            <a:ext cx="719708" cy="792088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zh-TW" altLang="zh-TW" sz="1100"/>
          </a:p>
        </p:txBody>
      </p:sp>
      <p:sp>
        <p:nvSpPr>
          <p:cNvPr id="9" name="橢圓 8"/>
          <p:cNvSpPr>
            <a:spLocks noChangeArrowheads="1"/>
          </p:cNvSpPr>
          <p:nvPr/>
        </p:nvSpPr>
        <p:spPr bwMode="auto">
          <a:xfrm>
            <a:off x="8172400" y="1700808"/>
            <a:ext cx="719708" cy="792088"/>
          </a:xfrm>
          <a:prstGeom prst="ellipse">
            <a:avLst/>
          </a:prstGeom>
          <a:noFill/>
          <a:ln w="38100" algn="ctr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zh-TW" altLang="zh-TW" sz="1100"/>
          </a:p>
        </p:txBody>
      </p:sp>
      <p:sp>
        <p:nvSpPr>
          <p:cNvPr id="10" name="橢圓 9"/>
          <p:cNvSpPr/>
          <p:nvPr/>
        </p:nvSpPr>
        <p:spPr bwMode="auto">
          <a:xfrm>
            <a:off x="2267744" y="1772816"/>
            <a:ext cx="576064" cy="360040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1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標楷體" pitchFamily="65" charset="-120"/>
                <a:ea typeface="標楷體" pitchFamily="65" charset="-120"/>
              </a:rPr>
              <a:t>U</a:t>
            </a:r>
            <a:r>
              <a:rPr kumimoji="1" lang="zh-TW" altLang="en-US" sz="11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標楷體" pitchFamily="65" charset="-120"/>
                <a:ea typeface="標楷體" pitchFamily="65" charset="-120"/>
              </a:rPr>
              <a:t>型</a:t>
            </a:r>
          </a:p>
        </p:txBody>
      </p:sp>
      <p:sp>
        <p:nvSpPr>
          <p:cNvPr id="11" name="橢圓 10"/>
          <p:cNvSpPr/>
          <p:nvPr/>
        </p:nvSpPr>
        <p:spPr bwMode="auto">
          <a:xfrm>
            <a:off x="3203848" y="1628800"/>
            <a:ext cx="1008112" cy="576064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標楷體" pitchFamily="65" charset="-120"/>
                <a:ea typeface="標楷體" pitchFamily="65" charset="-120"/>
              </a:rPr>
              <a:t>大</a:t>
            </a:r>
            <a:r>
              <a:rPr kumimoji="1" lang="en-US" altLang="zh-TW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標楷體" pitchFamily="65" charset="-120"/>
                <a:ea typeface="標楷體" pitchFamily="65" charset="-120"/>
              </a:rPr>
              <a:t>U</a:t>
            </a: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標楷體" pitchFamily="65" charset="-120"/>
                <a:ea typeface="標楷體" pitchFamily="65" charset="-120"/>
              </a:rPr>
              <a:t>型</a:t>
            </a:r>
          </a:p>
        </p:txBody>
      </p:sp>
      <p:sp>
        <p:nvSpPr>
          <p:cNvPr id="12" name="橢圓 11"/>
          <p:cNvSpPr/>
          <p:nvPr/>
        </p:nvSpPr>
        <p:spPr bwMode="auto">
          <a:xfrm>
            <a:off x="4644008" y="1556792"/>
            <a:ext cx="1944216" cy="720080"/>
          </a:xfrm>
          <a:prstGeom prst="ellipse">
            <a:avLst/>
          </a:prstGeom>
          <a:solidFill>
            <a:schemeClr val="bg1"/>
          </a:solidFill>
          <a:ln w="3175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2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L</a:t>
            </a:r>
            <a:r>
              <a:rPr kumimoji="1" lang="zh-TW" altLang="en-US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標楷體" pitchFamily="65" charset="-120"/>
                <a:ea typeface="標楷體" pitchFamily="65" charset="-120"/>
              </a:rPr>
              <a:t>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25B6A-FC94-49A6-B902-9104421D3ADE}" type="slidenum">
              <a:rPr lang="en-US" altLang="zh-TW"/>
              <a:pPr>
                <a:defRPr/>
              </a:pPr>
              <a:t>64</a:t>
            </a:fld>
            <a:endParaRPr lang="en-US" altLang="zh-TW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7813"/>
            <a:ext cx="7571184" cy="703262"/>
          </a:xfrm>
        </p:spPr>
        <p:txBody>
          <a:bodyPr/>
          <a:lstStyle/>
          <a:p>
            <a:pPr algn="ctr">
              <a:defRPr/>
            </a:pPr>
            <a:r>
              <a:rPr lang="en-US" altLang="zh-TW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102-105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年台北市住宅交易單價前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名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資料來源：臺北市政府地政局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67544" y="1052736"/>
          <a:ext cx="8211786" cy="5129257"/>
        </p:xfrm>
        <a:graphic>
          <a:graphicData uri="http://schemas.openxmlformats.org/drawingml/2006/table">
            <a:tbl>
              <a:tblPr/>
              <a:tblGrid>
                <a:gridCol w="504056"/>
                <a:gridCol w="576064"/>
                <a:gridCol w="720080"/>
                <a:gridCol w="648072"/>
                <a:gridCol w="504056"/>
                <a:gridCol w="648072"/>
                <a:gridCol w="722954"/>
                <a:gridCol w="576064"/>
                <a:gridCol w="720080"/>
                <a:gridCol w="648072"/>
                <a:gridCol w="504056"/>
                <a:gridCol w="792088"/>
                <a:gridCol w="648072"/>
              </a:tblGrid>
              <a:tr h="2970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名次</a:t>
                      </a:r>
                    </a:p>
                  </a:txBody>
                  <a:tcPr marL="5877" marR="5877" marT="58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102 </a:t>
                      </a:r>
                      <a:r>
                        <a:rPr lang="zh-TW" altLang="en-US" sz="12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103 </a:t>
                      </a:r>
                      <a:r>
                        <a:rPr lang="zh-TW" altLang="en-US" sz="1200" b="0" i="0" u="none" strike="noStrike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104 </a:t>
                      </a:r>
                      <a:r>
                        <a:rPr lang="zh-TW" altLang="en-US" sz="1200" b="0" i="0" u="none" strike="noStrike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105 </a:t>
                      </a:r>
                      <a:r>
                        <a:rPr lang="zh-TW" altLang="en-US" sz="1200" b="0" i="0" u="none" strike="noStrike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2305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行政區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案名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1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單價</a:t>
                      </a:r>
                      <a:br>
                        <a:rPr lang="zh-TW" altLang="en-US" sz="11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en-US" altLang="zh-TW" sz="11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1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r>
                        <a:rPr lang="en-US" altLang="zh-TW" sz="11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11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坪</a:t>
                      </a:r>
                      <a:r>
                        <a:rPr lang="en-US" altLang="zh-TW" sz="11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1100" b="0" i="0" u="none" strike="noStrike" dirty="0">
                        <a:solidFill>
                          <a:srgbClr val="0D0D0D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行政區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案名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1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單價</a:t>
                      </a:r>
                      <a:br>
                        <a:rPr lang="zh-TW" altLang="en-US" sz="11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en-US" altLang="zh-TW" sz="11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1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r>
                        <a:rPr lang="en-US" altLang="zh-TW" sz="11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11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坪</a:t>
                      </a:r>
                      <a:r>
                        <a:rPr lang="en-US" altLang="zh-TW" sz="12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1200" b="0" i="0" u="none" strike="noStrike" dirty="0">
                        <a:solidFill>
                          <a:srgbClr val="0D0D0D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行政區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案名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1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單價</a:t>
                      </a:r>
                      <a:br>
                        <a:rPr lang="zh-TW" altLang="en-US" sz="11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en-US" altLang="zh-TW" sz="11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1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r>
                        <a:rPr lang="en-US" altLang="zh-TW" sz="11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11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坪</a:t>
                      </a:r>
                      <a:r>
                        <a:rPr lang="en-US" altLang="zh-TW" sz="12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1200" b="0" i="0" u="none" strike="noStrike" dirty="0">
                        <a:solidFill>
                          <a:srgbClr val="0D0D0D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行政區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案名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1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單價</a:t>
                      </a:r>
                      <a:br>
                        <a:rPr lang="zh-TW" altLang="en-US" sz="11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en-US" altLang="zh-TW" sz="11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1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r>
                        <a:rPr lang="en-US" altLang="zh-TW" sz="11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11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坪</a:t>
                      </a:r>
                      <a:r>
                        <a:rPr lang="en-US" altLang="zh-TW" sz="1100" b="0" i="0" u="none" strike="noStrike" dirty="0">
                          <a:solidFill>
                            <a:srgbClr val="0D0D0D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1100" b="0" i="0" u="none" strike="noStrike" dirty="0">
                        <a:solidFill>
                          <a:srgbClr val="0D0D0D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17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5877" marR="5877" marT="58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4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大安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4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帝寶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298.2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400" b="1" i="0" u="none" strike="noStrike" dirty="0">
                          <a:solidFill>
                            <a:srgbClr val="00B0F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400" b="1" i="0" u="none" strike="noStrike" dirty="0">
                          <a:solidFill>
                            <a:srgbClr val="00B0F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皇翔御琚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b="1" i="0" u="none" strike="noStrike" dirty="0">
                          <a:solidFill>
                            <a:srgbClr val="00B0F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290.5</a:t>
                      </a:r>
                    </a:p>
                  </a:txBody>
                  <a:tcPr marL="5877" marR="88149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4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大安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4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帝寶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290.8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400" b="1" i="0" u="none" strike="noStrike" dirty="0">
                          <a:solidFill>
                            <a:srgbClr val="00B0F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中正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400" b="1" i="0" u="none" strike="noStrike" dirty="0">
                          <a:solidFill>
                            <a:srgbClr val="00B0F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松濤苑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400" b="1" i="0" u="none" strike="noStrike" dirty="0">
                          <a:solidFill>
                            <a:srgbClr val="00B0F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270.0</a:t>
                      </a:r>
                    </a:p>
                  </a:txBody>
                  <a:tcPr marL="5877" marR="88149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17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marL="5877" marR="5877" marT="58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大安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帝寶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298.1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皇翔御琚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290</a:t>
                      </a:r>
                    </a:p>
                  </a:txBody>
                  <a:tcPr marL="5877" marR="88149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中山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宜華國際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290.6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中正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松濤苑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268.5</a:t>
                      </a:r>
                    </a:p>
                  </a:txBody>
                  <a:tcPr marL="5877" marR="88149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17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marL="5877" marR="5877" marT="58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皇翔御琚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276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大安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元大柏悅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280</a:t>
                      </a:r>
                    </a:p>
                  </a:txBody>
                  <a:tcPr marL="5877" marR="88149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中山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宜華國際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290.2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士林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華固天鑄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207.4</a:t>
                      </a:r>
                    </a:p>
                  </a:txBody>
                  <a:tcPr marL="5877" marR="88149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17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marL="5877" marR="5877" marT="58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大安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帝寶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275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皇翔御琚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277.3</a:t>
                      </a:r>
                    </a:p>
                  </a:txBody>
                  <a:tcPr marL="5877" marR="88149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中山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宜華國際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286.5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大安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吾疆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199.8</a:t>
                      </a:r>
                    </a:p>
                  </a:txBody>
                  <a:tcPr marL="5877" marR="88149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17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</a:p>
                  </a:txBody>
                  <a:tcPr marL="5877" marR="5877" marT="58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大安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元大柏悅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271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皇翔御琚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275</a:t>
                      </a:r>
                    </a:p>
                  </a:txBody>
                  <a:tcPr marL="5877" marR="88149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中山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宜華國際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286.4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松山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文華苑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199.7</a:t>
                      </a:r>
                    </a:p>
                  </a:txBody>
                  <a:tcPr marL="5877" marR="88149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17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</a:p>
                  </a:txBody>
                  <a:tcPr marL="5877" marR="5877" marT="58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皇翔御琚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270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中正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松濤苑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268</a:t>
                      </a:r>
                    </a:p>
                  </a:txBody>
                  <a:tcPr marL="5877" marR="88149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皇翔御琚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280.3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中山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帝景水花園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186.4</a:t>
                      </a:r>
                    </a:p>
                  </a:txBody>
                  <a:tcPr marL="5877" marR="88149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17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</a:p>
                  </a:txBody>
                  <a:tcPr marL="5877" marR="5877" marT="58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皇翔御琚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260.1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皇翔御琚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260</a:t>
                      </a:r>
                    </a:p>
                  </a:txBody>
                  <a:tcPr marL="5877" marR="88149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信義富邦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277.4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松山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文華苑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184.7</a:t>
                      </a:r>
                    </a:p>
                  </a:txBody>
                  <a:tcPr marL="5877" marR="88149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17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</a:p>
                  </a:txBody>
                  <a:tcPr marL="5877" marR="5877" marT="58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中正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松濤苑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260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大安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吾疆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254.1</a:t>
                      </a:r>
                    </a:p>
                  </a:txBody>
                  <a:tcPr marL="5877" marR="88149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大安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帝寶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275.2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台北信義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184.0</a:t>
                      </a:r>
                    </a:p>
                  </a:txBody>
                  <a:tcPr marL="5877" marR="88149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17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</a:p>
                  </a:txBody>
                  <a:tcPr marL="5877" marR="5877" marT="58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大安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帝寶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236.7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皇翔御琚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242.8</a:t>
                      </a:r>
                    </a:p>
                  </a:txBody>
                  <a:tcPr marL="5877" marR="88149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中正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松濤苑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270.6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中山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輕井澤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184.0</a:t>
                      </a:r>
                    </a:p>
                  </a:txBody>
                  <a:tcPr marL="5877" marR="88149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17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</a:p>
                  </a:txBody>
                  <a:tcPr marL="5877" marR="5877" marT="58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信義帝寶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200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中山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代官山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232.7</a:t>
                      </a:r>
                    </a:p>
                  </a:txBody>
                  <a:tcPr marL="5877" marR="88149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大安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元大柏悅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250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中山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輕井澤</a:t>
                      </a:r>
                    </a:p>
                  </a:txBody>
                  <a:tcPr marL="5877" marR="5877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183.0</a:t>
                      </a:r>
                    </a:p>
                  </a:txBody>
                  <a:tcPr marL="5877" marR="88149" marT="587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050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統計 </a:t>
                      </a:r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200 </a:t>
                      </a:r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萬元以上交易件數</a:t>
                      </a:r>
                    </a:p>
                  </a:txBody>
                  <a:tcPr marL="5877" marR="5877" marT="58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 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件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16 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件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28 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件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 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件</a:t>
                      </a:r>
                    </a:p>
                  </a:txBody>
                  <a:tcPr marL="5877" marR="5877" marT="58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25B6A-FC94-49A6-B902-9104421D3ADE}" type="slidenum">
              <a:rPr lang="en-US" altLang="zh-TW"/>
              <a:pPr>
                <a:defRPr/>
              </a:pPr>
              <a:t>65</a:t>
            </a:fld>
            <a:endParaRPr lang="en-US" altLang="zh-TW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7812"/>
            <a:ext cx="7571184" cy="846931"/>
          </a:xfrm>
        </p:spPr>
        <p:txBody>
          <a:bodyPr/>
          <a:lstStyle/>
          <a:p>
            <a:pPr algn="ctr">
              <a:defRPr/>
            </a:pPr>
            <a:r>
              <a:rPr lang="zh-TW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全市建案交易單價前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名建案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資料來源：臺北市政府地政局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95536" y="980728"/>
          <a:ext cx="8280921" cy="5235357"/>
        </p:xfrm>
        <a:graphic>
          <a:graphicData uri="http://schemas.openxmlformats.org/drawingml/2006/table">
            <a:tbl>
              <a:tblPr/>
              <a:tblGrid>
                <a:gridCol w="360040"/>
                <a:gridCol w="576064"/>
                <a:gridCol w="1008112"/>
                <a:gridCol w="936104"/>
                <a:gridCol w="936104"/>
                <a:gridCol w="1008112"/>
                <a:gridCol w="792088"/>
                <a:gridCol w="864096"/>
                <a:gridCol w="720080"/>
                <a:gridCol w="1080121"/>
              </a:tblGrid>
              <a:tr h="21789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名次</a:t>
                      </a:r>
                    </a:p>
                  </a:txBody>
                  <a:tcPr marL="7068" marR="7068" marT="70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行政區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案名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建案歷史最高價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建案</a:t>
                      </a:r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105</a:t>
                      </a:r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年最低價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最低價</a:t>
                      </a:r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與</a:t>
                      </a:r>
                      <a:endParaRPr lang="en-US" altLang="zh-TW" sz="1300" b="0" i="0" u="none" strike="noStrike" dirty="0" smtClean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 fontAlgn="ctr"/>
                      <a:r>
                        <a:rPr lang="zh-TW" altLang="en-US" sz="1300" b="0" i="0" u="none" strike="noStrike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歷史</a:t>
                      </a:r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最高價差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9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歷史最高單價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歷史最高單價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歷史最高單價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最低價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最低價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575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交易年月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（萬元</a:t>
                      </a:r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坪）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移轉樓層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交易年月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（萬元</a:t>
                      </a:r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坪）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移轉樓層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1789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7068" marR="7068" marT="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大安區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帝寶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10207</a:t>
                      </a:r>
                    </a:p>
                  </a:txBody>
                  <a:tcPr marL="7068" marR="106017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298.2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19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9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marL="7068" marR="7068" marT="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中山區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宜華國際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10407</a:t>
                      </a:r>
                    </a:p>
                  </a:txBody>
                  <a:tcPr marL="7068" marR="106017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290.6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39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10512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145.5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-50%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9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marL="7068" marR="7068" marT="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信義區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皇翔御琚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10307</a:t>
                      </a:r>
                    </a:p>
                  </a:txBody>
                  <a:tcPr marL="7068" marR="106017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290.5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9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marL="7068" marR="7068" marT="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大安區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元大栢悅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10302</a:t>
                      </a:r>
                    </a:p>
                  </a:txBody>
                  <a:tcPr marL="7068" marR="106017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280.0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9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</a:p>
                  </a:txBody>
                  <a:tcPr marL="7068" marR="7068" marT="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信義區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信義富邦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10401</a:t>
                      </a:r>
                    </a:p>
                  </a:txBody>
                  <a:tcPr marL="7068" marR="106017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277.4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9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</a:p>
                  </a:txBody>
                  <a:tcPr marL="7068" marR="7068" marT="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中正區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松濤苑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10408</a:t>
                      </a:r>
                    </a:p>
                  </a:txBody>
                  <a:tcPr marL="7068" marR="106017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270.6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10505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268.5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-1%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9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7</a:t>
                      </a:r>
                    </a:p>
                  </a:txBody>
                  <a:tcPr marL="7068" marR="7068" marT="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大安區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吾疆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10304</a:t>
                      </a:r>
                    </a:p>
                  </a:txBody>
                  <a:tcPr marL="7068" marR="106017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254.1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10505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197.3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-22%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9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</a:p>
                  </a:txBody>
                  <a:tcPr marL="7068" marR="7068" marT="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大安區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仁愛一品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10303</a:t>
                      </a:r>
                    </a:p>
                  </a:txBody>
                  <a:tcPr marL="7068" marR="106017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240.0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75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</a:p>
                  </a:txBody>
                  <a:tcPr marL="7068" marR="7068" marT="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中山區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代官山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10410</a:t>
                      </a:r>
                    </a:p>
                  </a:txBody>
                  <a:tcPr marL="7068" marR="106017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232.7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9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</a:p>
                  </a:txBody>
                  <a:tcPr marL="7068" marR="7068" marT="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大安區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潤泰敦仁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10303</a:t>
                      </a:r>
                    </a:p>
                  </a:txBody>
                  <a:tcPr marL="7068" marR="106017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219.4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587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</a:p>
                  </a:txBody>
                  <a:tcPr marL="7068" marR="7068" marT="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中山區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帝景水花園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10312</a:t>
                      </a:r>
                    </a:p>
                  </a:txBody>
                  <a:tcPr marL="7068" marR="106017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211.2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10504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186.4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-13%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9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</a:p>
                  </a:txBody>
                  <a:tcPr marL="7068" marR="7068" marT="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松山區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文華苑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10405</a:t>
                      </a:r>
                    </a:p>
                  </a:txBody>
                  <a:tcPr marL="7068" marR="106017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210.0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10506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176.0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-16%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9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13</a:t>
                      </a:r>
                    </a:p>
                  </a:txBody>
                  <a:tcPr marL="7068" marR="7068" marT="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中山區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輕井澤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10511</a:t>
                      </a:r>
                    </a:p>
                  </a:txBody>
                  <a:tcPr marL="7068" marR="106017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209.2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10504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183.0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-13%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9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14</a:t>
                      </a:r>
                    </a:p>
                  </a:txBody>
                  <a:tcPr marL="7068" marR="7068" marT="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士林區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華固天鑄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10210</a:t>
                      </a:r>
                    </a:p>
                  </a:txBody>
                  <a:tcPr marL="7068" marR="106017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207.4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37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10512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140.0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-32%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9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</a:p>
                  </a:txBody>
                  <a:tcPr marL="7068" marR="7068" marT="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信義區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信義帝寶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10206</a:t>
                      </a:r>
                    </a:p>
                  </a:txBody>
                  <a:tcPr marL="7068" marR="106017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200.0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9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16</a:t>
                      </a:r>
                    </a:p>
                  </a:txBody>
                  <a:tcPr marL="7068" marR="7068" marT="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中正區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方念拾山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10109</a:t>
                      </a:r>
                    </a:p>
                  </a:txBody>
                  <a:tcPr marL="7068" marR="106017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198.7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14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9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17</a:t>
                      </a:r>
                    </a:p>
                  </a:txBody>
                  <a:tcPr marL="7068" marR="7068" marT="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信義區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台北信義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10209</a:t>
                      </a:r>
                    </a:p>
                  </a:txBody>
                  <a:tcPr marL="7068" marR="106017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197.5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10503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180.7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-8%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05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18</a:t>
                      </a:r>
                    </a:p>
                  </a:txBody>
                  <a:tcPr marL="7068" marR="7068" marT="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信義區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寶徠花園廣場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10206</a:t>
                      </a:r>
                    </a:p>
                  </a:txBody>
                  <a:tcPr marL="7068" marR="106017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194.9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19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10503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155.0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14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-20%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895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19</a:t>
                      </a:r>
                    </a:p>
                  </a:txBody>
                  <a:tcPr marL="7068" marR="7068" marT="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信義區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信義之星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10301</a:t>
                      </a:r>
                    </a:p>
                  </a:txBody>
                  <a:tcPr marL="7068" marR="106017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193.3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80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</a:t>
                      </a:r>
                    </a:p>
                  </a:txBody>
                  <a:tcPr marL="7068" marR="7068" marT="70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信義區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仁愛尚華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10212</a:t>
                      </a:r>
                    </a:p>
                  </a:txBody>
                  <a:tcPr marL="7068" marR="106017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192.0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</a:p>
                  </a:txBody>
                  <a:tcPr marL="7068" marR="7068" marT="70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3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3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　</a:t>
                      </a:r>
                    </a:p>
                  </a:txBody>
                  <a:tcPr marL="7068" marR="7068" marT="7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橢圓 5"/>
          <p:cNvSpPr/>
          <p:nvPr/>
        </p:nvSpPr>
        <p:spPr bwMode="auto">
          <a:xfrm>
            <a:off x="7812360" y="1844824"/>
            <a:ext cx="720085" cy="576086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25B6A-FC94-49A6-B902-9104421D3ADE}" type="slidenum">
              <a:rPr lang="en-US" altLang="zh-TW"/>
              <a:pPr>
                <a:defRPr/>
              </a:pPr>
              <a:t>66</a:t>
            </a:fld>
            <a:endParaRPr lang="en-US" altLang="zh-TW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7812"/>
            <a:ext cx="7571184" cy="846931"/>
          </a:xfrm>
        </p:spPr>
        <p:txBody>
          <a:bodyPr/>
          <a:lstStyle/>
          <a:p>
            <a:pPr algn="ctr">
              <a:defRPr/>
            </a:pPr>
            <a:r>
              <a:rPr lang="zh-TW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全市主要辦公商圈平均毛利率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資料來源：臺北市政府地政局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95534" y="1124748"/>
          <a:ext cx="8280922" cy="4896540"/>
        </p:xfrm>
        <a:graphic>
          <a:graphicData uri="http://schemas.openxmlformats.org/drawingml/2006/table">
            <a:tbl>
              <a:tblPr/>
              <a:tblGrid>
                <a:gridCol w="557599"/>
                <a:gridCol w="1818667"/>
                <a:gridCol w="2160240"/>
                <a:gridCol w="2232248"/>
                <a:gridCol w="1512168"/>
              </a:tblGrid>
              <a:tr h="54406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辦公商圈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平均月租金 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元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坪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平均交易單價 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坪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平均毛利率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商辦</a:t>
                      </a: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信義商圈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3,095 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118.1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3.14%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敦南商圈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1,897 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99.6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2.29%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敦北民生商圈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1,721 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75.4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2.74%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站前商圈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1,641 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67.1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2.93%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松江南京商圈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1,590 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79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2.42%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南京東路商圈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1,416 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70.7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2.40%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廠辦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8725" marR="8725" marT="8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內科商圈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1,277 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48.4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3.17%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0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南港經貿園區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1,039 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43.6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2.86%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25B6A-FC94-49A6-B902-9104421D3ADE}" type="slidenum">
              <a:rPr lang="en-US" altLang="zh-TW"/>
              <a:pPr>
                <a:defRPr/>
              </a:pPr>
              <a:t>67</a:t>
            </a:fld>
            <a:endParaRPr lang="en-US" altLang="zh-TW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7812"/>
            <a:ext cx="7571184" cy="846931"/>
          </a:xfrm>
        </p:spPr>
        <p:txBody>
          <a:bodyPr/>
          <a:lstStyle/>
          <a:p>
            <a:pPr algn="ctr">
              <a:defRPr/>
            </a:pPr>
            <a:r>
              <a:rPr lang="zh-TW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全市商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廠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辦交易單價前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名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資料來源：臺北市政府地政局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95535" y="1124746"/>
          <a:ext cx="8280923" cy="4824533"/>
        </p:xfrm>
        <a:graphic>
          <a:graphicData uri="http://schemas.openxmlformats.org/drawingml/2006/table">
            <a:tbl>
              <a:tblPr/>
              <a:tblGrid>
                <a:gridCol w="936105"/>
                <a:gridCol w="864096"/>
                <a:gridCol w="1008112"/>
                <a:gridCol w="2304256"/>
                <a:gridCol w="1008112"/>
                <a:gridCol w="1224136"/>
                <a:gridCol w="936106"/>
              </a:tblGrid>
              <a:tr h="49536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交易年月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行政區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位置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路段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移轉層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案名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標楷體"/>
                        </a:rPr>
                        <a:t>單價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5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總樓層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坪</a:t>
                      </a: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69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102/04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信義商圈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松高路 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1~30 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號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10/32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5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遠雄金融中心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5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185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66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104/07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信義商圈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松高路 </a:t>
                      </a: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1~30 </a:t>
                      </a:r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號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17/30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5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統一國際大樓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5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153.2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51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104/07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信義商圈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松高路 </a:t>
                      </a: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1~30 </a:t>
                      </a:r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號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17/30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5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統一國際大樓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5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153.2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66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102/09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大安區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忠孝商圈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忠孝東路三段 </a:t>
                      </a: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121~150 </a:t>
                      </a:r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號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13</a:t>
                      </a:r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5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曼哈頓大樓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5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149.6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103/09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中山區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大直商圈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敬業一路 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151~180 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號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zh-TW" altLang="en-US" sz="15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500" b="1" i="0" u="none" strike="noStrike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忠泰聚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5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146.9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25B6A-FC94-49A6-B902-9104421D3ADE}" type="slidenum">
              <a:rPr lang="en-US" altLang="zh-TW"/>
              <a:pPr>
                <a:defRPr/>
              </a:pPr>
              <a:t>68</a:t>
            </a:fld>
            <a:endParaRPr lang="en-US" altLang="zh-TW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7812"/>
            <a:ext cx="7571184" cy="846931"/>
          </a:xfrm>
        </p:spPr>
        <p:txBody>
          <a:bodyPr/>
          <a:lstStyle/>
          <a:p>
            <a:pPr algn="ctr">
              <a:defRPr/>
            </a:pPr>
            <a:r>
              <a:rPr lang="zh-TW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全市商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廠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辦租金單價前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名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資料來源：臺北市政府地政局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67544" y="1124743"/>
          <a:ext cx="8136904" cy="4612750"/>
        </p:xfrm>
        <a:graphic>
          <a:graphicData uri="http://schemas.openxmlformats.org/drawingml/2006/table">
            <a:tbl>
              <a:tblPr/>
              <a:tblGrid>
                <a:gridCol w="890638"/>
                <a:gridCol w="765546"/>
                <a:gridCol w="1080120"/>
                <a:gridCol w="2086898"/>
                <a:gridCol w="937438"/>
                <a:gridCol w="1440160"/>
                <a:gridCol w="936104"/>
              </a:tblGrid>
              <a:tr h="100811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交易年月</a:t>
                      </a:r>
                    </a:p>
                  </a:txBody>
                  <a:tcPr marL="7362" marR="7362" marT="7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行政區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位置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路段</a:t>
                      </a:r>
                    </a:p>
                  </a:txBody>
                  <a:tcPr marL="7362" marR="7362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移轉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層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 fontAlgn="t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總樓層</a:t>
                      </a:r>
                    </a:p>
                  </a:txBody>
                  <a:tcPr marL="110435" marR="7362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案名</a:t>
                      </a:r>
                    </a:p>
                  </a:txBody>
                  <a:tcPr marL="7362" marR="7362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單價</a:t>
                      </a:r>
                      <a:b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元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坪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220870" marR="7362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4433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103/04</a:t>
                      </a:r>
                    </a:p>
                  </a:txBody>
                  <a:tcPr marL="7362" marR="110435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信義區</a:t>
                      </a:r>
                    </a:p>
                  </a:txBody>
                  <a:tcPr marL="7362" marR="7362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信義商圈</a:t>
                      </a:r>
                    </a:p>
                  </a:txBody>
                  <a:tcPr marL="7362" marR="7362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信義路五段 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1~30 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號</a:t>
                      </a:r>
                    </a:p>
                  </a:txBody>
                  <a:tcPr marL="7362" marR="7362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83/101</a:t>
                      </a:r>
                    </a:p>
                  </a:txBody>
                  <a:tcPr marL="7362" marR="110435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101 </a:t>
                      </a:r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大樓</a:t>
                      </a:r>
                    </a:p>
                  </a:txBody>
                  <a:tcPr marL="7362" marR="7362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4,410</a:t>
                      </a:r>
                    </a:p>
                  </a:txBody>
                  <a:tcPr marL="7362" marR="220870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433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103/02</a:t>
                      </a:r>
                    </a:p>
                  </a:txBody>
                  <a:tcPr marL="7362" marR="110435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信義區</a:t>
                      </a:r>
                    </a:p>
                  </a:txBody>
                  <a:tcPr marL="7362" marR="7362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信義商圈</a:t>
                      </a:r>
                    </a:p>
                  </a:txBody>
                  <a:tcPr marL="7362" marR="7362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信義路五段 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91~120 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號</a:t>
                      </a:r>
                    </a:p>
                  </a:txBody>
                  <a:tcPr marL="7362" marR="7362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11/12</a:t>
                      </a:r>
                    </a:p>
                  </a:txBody>
                  <a:tcPr marL="7362" marR="220870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信義經貿大樓</a:t>
                      </a:r>
                    </a:p>
                  </a:txBody>
                  <a:tcPr marL="7362" marR="7362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4,255</a:t>
                      </a:r>
                    </a:p>
                  </a:txBody>
                  <a:tcPr marL="7362" marR="220870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433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102/01</a:t>
                      </a:r>
                    </a:p>
                  </a:txBody>
                  <a:tcPr marL="7362" marR="110435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信義區</a:t>
                      </a:r>
                    </a:p>
                  </a:txBody>
                  <a:tcPr marL="7362" marR="7362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信義商圈</a:t>
                      </a:r>
                    </a:p>
                  </a:txBody>
                  <a:tcPr marL="7362" marR="7362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松高路 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1~30 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號</a:t>
                      </a:r>
                    </a:p>
                  </a:txBody>
                  <a:tcPr marL="7362" marR="7362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23/32</a:t>
                      </a:r>
                    </a:p>
                  </a:txBody>
                  <a:tcPr marL="7362" marR="220870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遠雄金融中心</a:t>
                      </a:r>
                    </a:p>
                  </a:txBody>
                  <a:tcPr marL="7362" marR="7362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3,719</a:t>
                      </a:r>
                    </a:p>
                  </a:txBody>
                  <a:tcPr marL="7362" marR="220870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433"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103/09</a:t>
                      </a:r>
                    </a:p>
                  </a:txBody>
                  <a:tcPr marL="7362" marR="110435" marT="73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信義區</a:t>
                      </a:r>
                    </a:p>
                  </a:txBody>
                  <a:tcPr marL="7362" marR="7362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信義商圈</a:t>
                      </a:r>
                    </a:p>
                  </a:txBody>
                  <a:tcPr marL="7362" marR="7362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信義路五段 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1~30 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號</a:t>
                      </a:r>
                    </a:p>
                  </a:txBody>
                  <a:tcPr marL="7362" marR="7362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27/101</a:t>
                      </a:r>
                    </a:p>
                  </a:txBody>
                  <a:tcPr marL="7362" marR="110435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101 </a:t>
                      </a:r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大樓</a:t>
                      </a:r>
                    </a:p>
                  </a:txBody>
                  <a:tcPr marL="7362" marR="7362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3,700</a:t>
                      </a:r>
                    </a:p>
                  </a:txBody>
                  <a:tcPr marL="7362" marR="220870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90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105/12</a:t>
                      </a:r>
                    </a:p>
                  </a:txBody>
                  <a:tcPr marL="7362" marR="110435" marT="73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信義區</a:t>
                      </a:r>
                    </a:p>
                  </a:txBody>
                  <a:tcPr marL="7362" marR="7362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信義商圈</a:t>
                      </a:r>
                    </a:p>
                  </a:txBody>
                  <a:tcPr marL="7362" marR="7362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信義路五段 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1~30 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號</a:t>
                      </a:r>
                    </a:p>
                  </a:txBody>
                  <a:tcPr marL="7362" marR="7362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21/101</a:t>
                      </a:r>
                    </a:p>
                  </a:txBody>
                  <a:tcPr marL="7362" marR="110435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101 </a:t>
                      </a:r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大樓</a:t>
                      </a:r>
                    </a:p>
                  </a:txBody>
                  <a:tcPr marL="7362" marR="7362" marT="73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3,676</a:t>
                      </a:r>
                    </a:p>
                  </a:txBody>
                  <a:tcPr marL="7362" marR="220870" marT="7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25B6A-FC94-49A6-B902-9104421D3ADE}" type="slidenum">
              <a:rPr lang="en-US" altLang="zh-TW"/>
              <a:pPr>
                <a:defRPr/>
              </a:pPr>
              <a:t>69</a:t>
            </a:fld>
            <a:endParaRPr lang="en-US" altLang="zh-TW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7812"/>
            <a:ext cx="7571184" cy="846931"/>
          </a:xfrm>
        </p:spPr>
        <p:txBody>
          <a:bodyPr/>
          <a:lstStyle/>
          <a:p>
            <a:pPr algn="ctr">
              <a:defRPr/>
            </a:pPr>
            <a:r>
              <a:rPr lang="zh-TW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全市店面交易單價前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名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資料來源：臺北市政府地政局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95536" y="1052736"/>
          <a:ext cx="8280920" cy="5040558"/>
        </p:xfrm>
        <a:graphic>
          <a:graphicData uri="http://schemas.openxmlformats.org/drawingml/2006/table">
            <a:tbl>
              <a:tblPr/>
              <a:tblGrid>
                <a:gridCol w="1215548"/>
                <a:gridCol w="1144045"/>
                <a:gridCol w="1501559"/>
                <a:gridCol w="2721576"/>
                <a:gridCol w="1698192"/>
              </a:tblGrid>
              <a:tr h="840093"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交易年月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行政區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位置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路段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單價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萬元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坪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009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103/06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大安區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0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忠孝商圈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忠孝東路四段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211~240 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號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778.5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09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103/06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大安區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0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忠孝商圈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忠孝東路四段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211~240 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號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756.8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09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103/10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大安區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0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永康商圈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永康街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1~30 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號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655.1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09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104/03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大安區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0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忠孝商圈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忠孝東路四段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271~300 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號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649.9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0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101/12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中正區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0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站前商圈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開封街一段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1~30 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號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613.9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A60E3-60A2-4D10-ABD6-76C68271ED36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919163"/>
          </a:xfrm>
        </p:spPr>
        <p:txBody>
          <a:bodyPr/>
          <a:lstStyle/>
          <a:p>
            <a:pPr algn="ctr">
              <a:defRPr/>
            </a:pPr>
            <a:r>
              <a:rPr lang="en-US" altLang="zh-TW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Rank countries by investment rating </a:t>
            </a:r>
            <a:r>
              <a:rPr lang="zh-TW" alt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source</a:t>
            </a:r>
            <a:r>
              <a:rPr lang="zh-TW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Global Property Guide                   update:03/11/2017</a:t>
            </a:r>
            <a:endParaRPr lang="zh-TW" altLang="en-US" sz="1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6" name="橢圓 10"/>
          <p:cNvSpPr>
            <a:spLocks noChangeArrowheads="1"/>
          </p:cNvSpPr>
          <p:nvPr/>
        </p:nvSpPr>
        <p:spPr bwMode="auto">
          <a:xfrm>
            <a:off x="7308304" y="5805264"/>
            <a:ext cx="1079500" cy="360362"/>
          </a:xfrm>
          <a:prstGeom prst="ellipse">
            <a:avLst/>
          </a:prstGeom>
          <a:solidFill>
            <a:schemeClr val="bg1">
              <a:alpha val="0"/>
            </a:schemeClr>
          </a:solidFill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" name="橢圓 10"/>
          <p:cNvSpPr>
            <a:spLocks noChangeArrowheads="1"/>
          </p:cNvSpPr>
          <p:nvPr/>
        </p:nvSpPr>
        <p:spPr bwMode="auto">
          <a:xfrm>
            <a:off x="3491880" y="5877272"/>
            <a:ext cx="1655763" cy="360363"/>
          </a:xfrm>
          <a:prstGeom prst="ellipse">
            <a:avLst/>
          </a:prstGeom>
          <a:solidFill>
            <a:schemeClr val="bg1">
              <a:alpha val="0"/>
            </a:schemeClr>
          </a:solidFill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539552" y="1124745"/>
          <a:ext cx="8136903" cy="4691637"/>
        </p:xfrm>
        <a:graphic>
          <a:graphicData uri="http://schemas.openxmlformats.org/drawingml/2006/table">
            <a:tbl>
              <a:tblPr/>
              <a:tblGrid>
                <a:gridCol w="377126"/>
                <a:gridCol w="2594791"/>
                <a:gridCol w="1820044"/>
                <a:gridCol w="1733959"/>
                <a:gridCol w="1610983"/>
              </a:tblGrid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9218" marR="9218" marT="9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Country, City 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Long Term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Gross Rental Yield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9218" marR="9218" marT="9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　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Investment Rating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(% per annum) 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</a:p>
                  </a:txBody>
                  <a:tcPr marL="9218" marR="9218" marT="9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Malaysia, Kuala Lumpur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FF0000"/>
                          </a:solidFill>
                          <a:latin typeface="新細明體"/>
                        </a:rPr>
                        <a:t>★★★★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☆</a:t>
                      </a:r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4.53%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Poor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</a:p>
                  </a:txBody>
                  <a:tcPr marL="9218" marR="9218" marT="9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Thailand, Bangkok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FF0000"/>
                          </a:solidFill>
                          <a:latin typeface="新細明體"/>
                        </a:rPr>
                        <a:t>★★★★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☆</a:t>
                      </a:r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5.13%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Moderate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</a:t>
                      </a:r>
                    </a:p>
                  </a:txBody>
                  <a:tcPr marL="9218" marR="9218" marT="9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Indonesia, Jakarta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FF0000"/>
                          </a:solidFill>
                          <a:latin typeface="新細明體"/>
                        </a:rPr>
                        <a:t>★★★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☆☆</a:t>
                      </a:r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8.61%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Excellent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5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</a:t>
                      </a:r>
                    </a:p>
                  </a:txBody>
                  <a:tcPr marL="9218" marR="9218" marT="9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Philippines, Metro Manila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FF0000"/>
                          </a:solidFill>
                          <a:latin typeface="新細明體"/>
                        </a:rPr>
                        <a:t>★★★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☆☆</a:t>
                      </a:r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6.13%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Moderate to Good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</a:t>
                      </a:r>
                    </a:p>
                  </a:txBody>
                  <a:tcPr marL="9218" marR="9218" marT="9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Cambodia, Phnom Phen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FF0000"/>
                          </a:solidFill>
                          <a:latin typeface="新細明體"/>
                        </a:rPr>
                        <a:t>★★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☆☆☆</a:t>
                      </a:r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5.33%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Moderate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65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6.</a:t>
                      </a:r>
                    </a:p>
                  </a:txBody>
                  <a:tcPr marL="9218" marR="9218" marT="9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Hong Kong, Hong Kong Island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FF0000"/>
                          </a:solidFill>
                          <a:latin typeface="新細明體"/>
                        </a:rPr>
                        <a:t>★★</a:t>
                      </a:r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☆☆☆</a:t>
                      </a:r>
                      <a:endParaRPr lang="zh-TW" altLang="en-US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2.62%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Very Poor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28">
                <a:tc>
                  <a:txBody>
                    <a:bodyPr/>
                    <a:lstStyle/>
                    <a:p>
                      <a:pPr algn="ctr" fontAlgn="ctr">
                        <a:buFont typeface="Arial" pitchFamily="34" charset="0"/>
                        <a:buNone/>
                      </a:pP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7.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Japan, Tokyo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FF0000"/>
                          </a:solidFill>
                          <a:latin typeface="新細明體"/>
                        </a:rPr>
                        <a:t>★★</a:t>
                      </a:r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☆☆☆</a:t>
                      </a:r>
                      <a:endParaRPr lang="zh-TW" altLang="en-US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2.66%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Very Poor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2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8.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Singapore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FF0000"/>
                          </a:solidFill>
                          <a:latin typeface="新細明體"/>
                        </a:rPr>
                        <a:t>★★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☆☆☆</a:t>
                      </a:r>
                      <a:endParaRPr lang="zh-TW" altLang="en-US" sz="1800" b="0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2.54%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Very Poor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9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9.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Taiwan, Taipei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>
                          <a:solidFill>
                            <a:srgbClr val="FF0000"/>
                          </a:solidFill>
                          <a:latin typeface="新細明體"/>
                        </a:rPr>
                        <a:t>★</a:t>
                      </a:r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☆☆☆☆</a:t>
                      </a:r>
                      <a:endParaRPr lang="zh-TW" altLang="en-US" sz="1800" b="0" i="0" u="none" strike="noStrike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1.57%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Very Poor</a:t>
                      </a:r>
                    </a:p>
                  </a:txBody>
                  <a:tcPr marL="9218" marR="9218" marT="92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25B6A-FC94-49A6-B902-9104421D3ADE}" type="slidenum">
              <a:rPr lang="en-US" altLang="zh-TW"/>
              <a:pPr>
                <a:defRPr/>
              </a:pPr>
              <a:t>70</a:t>
            </a:fld>
            <a:endParaRPr lang="en-US" altLang="zh-TW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7812"/>
            <a:ext cx="7571184" cy="846931"/>
          </a:xfrm>
        </p:spPr>
        <p:txBody>
          <a:bodyPr/>
          <a:lstStyle/>
          <a:p>
            <a:pPr algn="ctr">
              <a:defRPr/>
            </a:pPr>
            <a:r>
              <a:rPr lang="zh-TW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全市店面租金單價前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名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1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資料來源：臺北市政府地政局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23528" y="1052736"/>
          <a:ext cx="8280919" cy="5040559"/>
        </p:xfrm>
        <a:graphic>
          <a:graphicData uri="http://schemas.openxmlformats.org/drawingml/2006/table">
            <a:tbl>
              <a:tblPr/>
              <a:tblGrid>
                <a:gridCol w="1008112"/>
                <a:gridCol w="1008112"/>
                <a:gridCol w="1440160"/>
                <a:gridCol w="3136523"/>
                <a:gridCol w="1688012"/>
              </a:tblGrid>
              <a:tr h="627762"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交易年月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行政區</a:t>
                      </a:r>
                    </a:p>
                  </a:txBody>
                  <a:tcPr marL="2857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位置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路段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單價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元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坪</a:t>
                      </a:r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3179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101/09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大安區</a:t>
                      </a:r>
                    </a:p>
                  </a:txBody>
                  <a:tcPr marL="2857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0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忠孝商圈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忠孝東路四段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211~240 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號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31,679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643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104/10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大安區</a:t>
                      </a:r>
                    </a:p>
                  </a:txBody>
                  <a:tcPr marL="2857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0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忠孝商圈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忠孝東路四段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61~90 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號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29,646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471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102/12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中正區</a:t>
                      </a:r>
                    </a:p>
                  </a:txBody>
                  <a:tcPr marL="2857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0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站前商圈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館前路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1~30 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號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27,531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57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105/08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大安區</a:t>
                      </a:r>
                    </a:p>
                  </a:txBody>
                  <a:tcPr marL="2857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0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忠孝商圈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忠孝東路四段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211~240 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號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20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26,420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9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103/09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大安區</a:t>
                      </a:r>
                    </a:p>
                  </a:txBody>
                  <a:tcPr marL="2857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20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忠孝商圈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忠孝東路四段 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61~90 </a:t>
                      </a:r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號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25,666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橢圓 6"/>
          <p:cNvSpPr/>
          <p:nvPr/>
        </p:nvSpPr>
        <p:spPr bwMode="auto">
          <a:xfrm>
            <a:off x="7236296" y="1484784"/>
            <a:ext cx="1080120" cy="576086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圖表 44"/>
          <p:cNvGraphicFramePr>
            <a:graphicFrameLocks/>
          </p:cNvGraphicFramePr>
          <p:nvPr/>
        </p:nvGraphicFramePr>
        <p:xfrm>
          <a:off x="467544" y="1157287"/>
          <a:ext cx="8496943" cy="4936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16216" y="6237312"/>
            <a:ext cx="2133600" cy="457200"/>
          </a:xfrm>
        </p:spPr>
        <p:txBody>
          <a:bodyPr/>
          <a:lstStyle/>
          <a:p>
            <a:pPr>
              <a:defRPr/>
            </a:pPr>
            <a:fld id="{97A70A4C-3A5A-4BAC-B692-6F4E3A9E6B5A}" type="slidenum">
              <a:rPr lang="en-US" altLang="zh-TW"/>
              <a:pPr>
                <a:defRPr/>
              </a:pPr>
              <a:t>71</a:t>
            </a:fld>
            <a:endParaRPr lang="en-US" altLang="zh-TW" dirty="0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7813"/>
            <a:ext cx="7570787" cy="630907"/>
          </a:xfrm>
        </p:spPr>
        <p:txBody>
          <a:bodyPr/>
          <a:lstStyle/>
          <a:p>
            <a:pPr algn="ctr">
              <a:defRPr/>
            </a:pPr>
            <a:r>
              <a:rPr lang="en-US" altLang="zh-TW" sz="28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1987-2016</a:t>
            </a:r>
            <a:r>
              <a:rPr lang="zh-TW" altLang="en-US" sz="28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年</a:t>
            </a:r>
            <a:r>
              <a:rPr lang="zh-TW" alt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全國買賣移轉棟數趨勢圖</a:t>
            </a:r>
            <a:r>
              <a:rPr lang="en-US" altLang="zh-TW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/>
            </a:r>
            <a:br>
              <a:rPr lang="en-US" altLang="zh-TW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lang="en-US" altLang="zh-TW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/>
            </a:r>
            <a:br>
              <a:rPr lang="en-US" altLang="zh-TW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lang="en-US" altLang="zh-TW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 </a:t>
            </a:r>
            <a:br>
              <a:rPr lang="en-US" altLang="zh-TW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lang="en-US" altLang="zh-TW" sz="27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/>
            </a:r>
            <a:br>
              <a:rPr lang="en-US" altLang="zh-TW" sz="27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lang="en-US" altLang="zh-TW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/>
            </a:r>
            <a:br>
              <a:rPr lang="en-US" altLang="zh-TW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endParaRPr lang="zh-TW" altLang="en-US" sz="30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60350"/>
            <a:ext cx="73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圓角矩形圖說文字 19"/>
          <p:cNvSpPr/>
          <p:nvPr/>
        </p:nvSpPr>
        <p:spPr bwMode="auto">
          <a:xfrm>
            <a:off x="4355976" y="1628800"/>
            <a:ext cx="1152128" cy="288032"/>
          </a:xfrm>
          <a:prstGeom prst="wedgeRoundRectCallout">
            <a:avLst>
              <a:gd name="adj1" fmla="val -88365"/>
              <a:gd name="adj2" fmla="val 341820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亞洲金融風暴</a:t>
            </a:r>
            <a:endParaRPr lang="zh-TW" sz="14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4653136"/>
            <a:ext cx="1008112" cy="46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5" y="1988840"/>
            <a:ext cx="1152129" cy="54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5085184"/>
            <a:ext cx="108012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229200"/>
            <a:ext cx="10801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797152"/>
            <a:ext cx="10081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636912"/>
            <a:ext cx="93610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圓角矩形圖說文字 29"/>
          <p:cNvSpPr/>
          <p:nvPr/>
        </p:nvSpPr>
        <p:spPr bwMode="auto">
          <a:xfrm>
            <a:off x="4139952" y="2564904"/>
            <a:ext cx="720080" cy="432048"/>
          </a:xfrm>
          <a:prstGeom prst="wedgeRoundRectCallout">
            <a:avLst>
              <a:gd name="adj1" fmla="val 112641"/>
              <a:gd name="adj2" fmla="val 282767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3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SARS</a:t>
            </a:r>
          </a:p>
          <a:p>
            <a:pPr algn="ctr"/>
            <a:r>
              <a:rPr lang="zh-TW" altLang="en-US" sz="13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起漲點</a:t>
            </a:r>
            <a:endParaRPr lang="zh-TW" sz="13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" name="圓角矩形圖說文字 30"/>
          <p:cNvSpPr/>
          <p:nvPr/>
        </p:nvSpPr>
        <p:spPr bwMode="auto">
          <a:xfrm>
            <a:off x="2987824" y="4581128"/>
            <a:ext cx="720080" cy="504056"/>
          </a:xfrm>
          <a:prstGeom prst="wedgeRoundRectCallout">
            <a:avLst>
              <a:gd name="adj1" fmla="val 159256"/>
              <a:gd name="adj2" fmla="val -80512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全球網路泡沫</a:t>
            </a:r>
            <a:endParaRPr lang="zh-TW" sz="14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" name="圓角矩形圖說文字 31"/>
          <p:cNvSpPr/>
          <p:nvPr/>
        </p:nvSpPr>
        <p:spPr bwMode="auto">
          <a:xfrm>
            <a:off x="6444208" y="4653136"/>
            <a:ext cx="1368152" cy="288032"/>
          </a:xfrm>
          <a:prstGeom prst="wedgeRoundRectCallout">
            <a:avLst>
              <a:gd name="adj1" fmla="val 76243"/>
              <a:gd name="adj2" fmla="val -114876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2014.7.1</a:t>
            </a:r>
            <a:r>
              <a:rPr lang="zh-TW" altLang="en-US" sz="1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囤房稅</a:t>
            </a:r>
            <a:endParaRPr lang="zh-TW" sz="14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" name="圓角矩形圖說文字 32"/>
          <p:cNvSpPr/>
          <p:nvPr/>
        </p:nvSpPr>
        <p:spPr bwMode="auto">
          <a:xfrm>
            <a:off x="5724128" y="4149080"/>
            <a:ext cx="1152128" cy="288032"/>
          </a:xfrm>
          <a:prstGeom prst="wedgeRoundRectCallout">
            <a:avLst>
              <a:gd name="adj1" fmla="val 31193"/>
              <a:gd name="adj2" fmla="val -138763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全球金融海嘯</a:t>
            </a:r>
            <a:endParaRPr lang="zh-TW" sz="14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" name="圓角矩形圖說文字 33"/>
          <p:cNvSpPr/>
          <p:nvPr/>
        </p:nvSpPr>
        <p:spPr bwMode="auto">
          <a:xfrm flipH="1">
            <a:off x="6588224" y="1772816"/>
            <a:ext cx="1008112" cy="504056"/>
          </a:xfrm>
          <a:prstGeom prst="wedgeRoundRectCallout">
            <a:avLst>
              <a:gd name="adj1" fmla="val 17455"/>
              <a:gd name="adj2" fmla="val 306272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2009</a:t>
            </a:r>
            <a:r>
              <a:rPr lang="zh-TW" altLang="en-US" sz="1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endParaRPr lang="en-US" altLang="zh-TW" sz="14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降低遺贈稅</a:t>
            </a:r>
            <a:endParaRPr lang="zh-TW" sz="14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5" name="圓角矩形圖說文字 34"/>
          <p:cNvSpPr/>
          <p:nvPr/>
        </p:nvSpPr>
        <p:spPr bwMode="auto">
          <a:xfrm>
            <a:off x="7236296" y="2348880"/>
            <a:ext cx="864096" cy="432048"/>
          </a:xfrm>
          <a:prstGeom prst="wedgeRoundRectCallout">
            <a:avLst>
              <a:gd name="adj1" fmla="val -19925"/>
              <a:gd name="adj2" fmla="val 302370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3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2011.6.1</a:t>
            </a:r>
          </a:p>
          <a:p>
            <a:pPr algn="ctr"/>
            <a:r>
              <a:rPr lang="zh-TW" altLang="en-US" sz="13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奢侈稅</a:t>
            </a:r>
            <a:endParaRPr lang="zh-TW" sz="13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" name="圓角矩形圖說文字 35"/>
          <p:cNvSpPr/>
          <p:nvPr/>
        </p:nvSpPr>
        <p:spPr bwMode="auto">
          <a:xfrm>
            <a:off x="8100392" y="2564904"/>
            <a:ext cx="936104" cy="432048"/>
          </a:xfrm>
          <a:prstGeom prst="wedgeRoundRectCallout">
            <a:avLst>
              <a:gd name="adj1" fmla="val -5991"/>
              <a:gd name="adj2" fmla="val 428658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3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2016.1.1</a:t>
            </a:r>
          </a:p>
          <a:p>
            <a:r>
              <a:rPr lang="zh-TW" altLang="en-US" sz="13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房地合一</a:t>
            </a:r>
            <a:r>
              <a:rPr lang="zh-TW" altLang="en-US" sz="1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稅</a:t>
            </a:r>
            <a:endParaRPr lang="zh-TW" sz="14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" name="圓角矩形圖說文字 37"/>
          <p:cNvSpPr/>
          <p:nvPr/>
        </p:nvSpPr>
        <p:spPr bwMode="auto">
          <a:xfrm>
            <a:off x="1259632" y="2564904"/>
            <a:ext cx="1008112" cy="288032"/>
          </a:xfrm>
          <a:prstGeom prst="wedgeRoundRectCallout">
            <a:avLst>
              <a:gd name="adj1" fmla="val 91263"/>
              <a:gd name="adj2" fmla="val 393146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13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容積率實施</a:t>
            </a:r>
            <a:endParaRPr lang="zh-TW" sz="13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22" name="直線接點 21"/>
          <p:cNvCxnSpPr/>
          <p:nvPr/>
        </p:nvCxnSpPr>
        <p:spPr bwMode="auto">
          <a:xfrm>
            <a:off x="251520" y="4797152"/>
            <a:ext cx="8712968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圓角矩形圖說文字 27"/>
          <p:cNvSpPr/>
          <p:nvPr/>
        </p:nvSpPr>
        <p:spPr bwMode="auto">
          <a:xfrm flipH="1">
            <a:off x="5148064" y="4509120"/>
            <a:ext cx="1080120" cy="288032"/>
          </a:xfrm>
          <a:prstGeom prst="wedgeRoundRectCallout">
            <a:avLst>
              <a:gd name="adj1" fmla="val 67307"/>
              <a:gd name="adj2" fmla="val 131614"/>
              <a:gd name="adj3" fmla="val 16667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1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美國</a:t>
            </a:r>
            <a:r>
              <a:rPr lang="en-US" altLang="zh-TW" sz="1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911</a:t>
            </a:r>
            <a:r>
              <a:rPr lang="zh-TW" altLang="en-US" sz="1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事件</a:t>
            </a:r>
            <a:endParaRPr lang="zh-TW" sz="14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" name="爆炸 1 39"/>
          <p:cNvSpPr/>
          <p:nvPr/>
        </p:nvSpPr>
        <p:spPr bwMode="auto">
          <a:xfrm>
            <a:off x="7956376" y="4149080"/>
            <a:ext cx="576064" cy="576064"/>
          </a:xfrm>
          <a:prstGeom prst="irregularSeal1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2" name="向下箭號 41"/>
          <p:cNvSpPr/>
          <p:nvPr/>
        </p:nvSpPr>
        <p:spPr bwMode="auto">
          <a:xfrm>
            <a:off x="8532440" y="4293096"/>
            <a:ext cx="360040" cy="14401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3" name="向下箭號 42"/>
          <p:cNvSpPr/>
          <p:nvPr/>
        </p:nvSpPr>
        <p:spPr bwMode="auto">
          <a:xfrm>
            <a:off x="8532440" y="4509120"/>
            <a:ext cx="360040" cy="14401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4" name="向下箭號 43"/>
          <p:cNvSpPr/>
          <p:nvPr/>
        </p:nvSpPr>
        <p:spPr bwMode="auto">
          <a:xfrm>
            <a:off x="8532440" y="4797152"/>
            <a:ext cx="360040" cy="14401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39" name="直線接點 38"/>
          <p:cNvCxnSpPr/>
          <p:nvPr/>
        </p:nvCxnSpPr>
        <p:spPr bwMode="auto">
          <a:xfrm>
            <a:off x="251520" y="4653136"/>
            <a:ext cx="8712968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直線接點 36"/>
          <p:cNvCxnSpPr/>
          <p:nvPr/>
        </p:nvCxnSpPr>
        <p:spPr bwMode="auto">
          <a:xfrm>
            <a:off x="323528" y="5229200"/>
            <a:ext cx="8712968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B0F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向下箭號 45"/>
          <p:cNvSpPr/>
          <p:nvPr/>
        </p:nvSpPr>
        <p:spPr bwMode="auto">
          <a:xfrm>
            <a:off x="8532440" y="5013176"/>
            <a:ext cx="360040" cy="144016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28" grpId="0" animBg="1"/>
      <p:bldP spid="40" grpId="0" animBg="1"/>
      <p:bldP spid="42" grpId="0" animBg="1"/>
      <p:bldP spid="43" grpId="0" animBg="1"/>
      <p:bldP spid="44" grpId="0" animBg="1"/>
      <p:bldP spid="4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BBA6D-1103-473C-AE30-CA6C3B2610F8}" type="slidenum">
              <a:rPr lang="en-US" altLang="zh-TW"/>
              <a:pPr>
                <a:defRPr/>
              </a:pPr>
              <a:t>72</a:t>
            </a:fld>
            <a:endParaRPr lang="en-US" altLang="zh-TW" dirty="0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7813"/>
            <a:ext cx="7571184" cy="630237"/>
          </a:xfrm>
        </p:spPr>
        <p:txBody>
          <a:bodyPr/>
          <a:lstStyle/>
          <a:p>
            <a:pPr>
              <a:defRPr/>
            </a:pPr>
            <a:r>
              <a:rPr lang="en-US" altLang="zh-TW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2016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年景氣逆轉     </a:t>
            </a:r>
            <a:r>
              <a:rPr lang="zh-TW" altLang="en-US" sz="3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理性購屋時代來臨！</a:t>
            </a:r>
            <a:r>
              <a:rPr lang="zh-TW" altLang="en-US" sz="2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lang="zh-TW" alt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363272" cy="5150197"/>
          </a:xfrm>
        </p:spPr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V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型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、 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U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型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、 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L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型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三大極端值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64X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、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1.57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％ 、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45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％</a:t>
            </a:r>
            <a:endParaRPr lang="en-US" altLang="zh-TW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景氣急遽反轉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S</a:t>
            </a:r>
            <a:r>
              <a:rPr lang="zh-TW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＞</a:t>
            </a:r>
            <a:r>
              <a:rPr lang="en-US" altLang="zh-TW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D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、</a:t>
            </a:r>
            <a:r>
              <a:rPr lang="zh-TW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短期重稅</a:t>
            </a:r>
            <a:endParaRPr lang="en-US" altLang="zh-TW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sz="28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持有稅</a:t>
            </a:r>
            <a:r>
              <a:rPr lang="zh-TW" alt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、交易稅、資本利得稅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賣方市場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買方市場</a:t>
            </a:r>
            <a:endParaRPr lang="en-US" altLang="zh-TW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預售屋、新成屋、中古屋競價求售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量↑價↓</a:t>
            </a:r>
            <a:endParaRPr lang="en-US" altLang="zh-TW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投資、投機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自住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換屋</a:t>
            </a:r>
            <a:endParaRPr lang="en-US" altLang="zh-TW" sz="2800" b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超額供給→房價↓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負投報率</a:t>
            </a:r>
            <a:endParaRPr lang="en-US" altLang="zh-TW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流動性風險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VS.</a:t>
            </a:r>
            <a:r>
              <a:rPr lang="zh-TW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系統性風險</a:t>
            </a:r>
            <a:endParaRPr lang="en-US" altLang="zh-TW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軟著陸</a:t>
            </a:r>
            <a:r>
              <a:rPr lang="en-US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VS.</a:t>
            </a:r>
            <a:r>
              <a:rPr lang="zh-TW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硬著陸</a:t>
            </a:r>
            <a:endPara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en-US" altLang="zh-TW" sz="29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向右箭號 9"/>
          <p:cNvSpPr/>
          <p:nvPr/>
        </p:nvSpPr>
        <p:spPr bwMode="auto">
          <a:xfrm>
            <a:off x="683568" y="1124744"/>
            <a:ext cx="360040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1" name="橢圓 6"/>
          <p:cNvSpPr>
            <a:spLocks noChangeArrowheads="1"/>
          </p:cNvSpPr>
          <p:nvPr/>
        </p:nvSpPr>
        <p:spPr bwMode="auto">
          <a:xfrm>
            <a:off x="2267744" y="908720"/>
            <a:ext cx="1008112" cy="720080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" name="橢圓 6"/>
          <p:cNvSpPr>
            <a:spLocks noChangeArrowheads="1"/>
          </p:cNvSpPr>
          <p:nvPr/>
        </p:nvSpPr>
        <p:spPr bwMode="auto">
          <a:xfrm>
            <a:off x="3563888" y="908720"/>
            <a:ext cx="1008112" cy="720080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" name="橢圓 6"/>
          <p:cNvSpPr>
            <a:spLocks noChangeArrowheads="1"/>
          </p:cNvSpPr>
          <p:nvPr/>
        </p:nvSpPr>
        <p:spPr bwMode="auto">
          <a:xfrm>
            <a:off x="4860032" y="908720"/>
            <a:ext cx="1008112" cy="720080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" name="向右箭號 13"/>
          <p:cNvSpPr/>
          <p:nvPr/>
        </p:nvSpPr>
        <p:spPr bwMode="auto">
          <a:xfrm>
            <a:off x="4139952" y="476672"/>
            <a:ext cx="216024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5" name="橢圓 6"/>
          <p:cNvSpPr>
            <a:spLocks noChangeArrowheads="1"/>
          </p:cNvSpPr>
          <p:nvPr/>
        </p:nvSpPr>
        <p:spPr bwMode="auto">
          <a:xfrm>
            <a:off x="2843808" y="1916832"/>
            <a:ext cx="1008112" cy="648072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6" name="橢圓 6"/>
          <p:cNvSpPr>
            <a:spLocks noChangeArrowheads="1"/>
          </p:cNvSpPr>
          <p:nvPr/>
        </p:nvSpPr>
        <p:spPr bwMode="auto">
          <a:xfrm>
            <a:off x="3995936" y="1916832"/>
            <a:ext cx="1368152" cy="648072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" name="橢圓 6"/>
          <p:cNvSpPr>
            <a:spLocks noChangeArrowheads="1"/>
          </p:cNvSpPr>
          <p:nvPr/>
        </p:nvSpPr>
        <p:spPr bwMode="auto">
          <a:xfrm>
            <a:off x="5580112" y="1916832"/>
            <a:ext cx="1008112" cy="648072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向右箭號 17"/>
          <p:cNvSpPr/>
          <p:nvPr/>
        </p:nvSpPr>
        <p:spPr bwMode="auto">
          <a:xfrm>
            <a:off x="4427984" y="476672"/>
            <a:ext cx="216024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9" name="向右箭號 18"/>
          <p:cNvSpPr/>
          <p:nvPr/>
        </p:nvSpPr>
        <p:spPr bwMode="auto">
          <a:xfrm>
            <a:off x="4716016" y="476672"/>
            <a:ext cx="216024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0" name="向右箭號 19"/>
          <p:cNvSpPr/>
          <p:nvPr/>
        </p:nvSpPr>
        <p:spPr bwMode="auto">
          <a:xfrm>
            <a:off x="1187624" y="1124744"/>
            <a:ext cx="360040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1" name="向右箭號 20"/>
          <p:cNvSpPr/>
          <p:nvPr/>
        </p:nvSpPr>
        <p:spPr bwMode="auto">
          <a:xfrm>
            <a:off x="1691680" y="1124744"/>
            <a:ext cx="360040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2" name="橢圓 6"/>
          <p:cNvSpPr>
            <a:spLocks noChangeArrowheads="1"/>
          </p:cNvSpPr>
          <p:nvPr/>
        </p:nvSpPr>
        <p:spPr bwMode="auto">
          <a:xfrm>
            <a:off x="4067944" y="4797152"/>
            <a:ext cx="1512168" cy="504056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3" name="橢圓 6"/>
          <p:cNvSpPr>
            <a:spLocks noChangeArrowheads="1"/>
          </p:cNvSpPr>
          <p:nvPr/>
        </p:nvSpPr>
        <p:spPr bwMode="auto">
          <a:xfrm>
            <a:off x="827584" y="5301208"/>
            <a:ext cx="1872208" cy="504056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橢圓 6"/>
          <p:cNvSpPr>
            <a:spLocks noChangeArrowheads="1"/>
          </p:cNvSpPr>
          <p:nvPr/>
        </p:nvSpPr>
        <p:spPr bwMode="auto">
          <a:xfrm>
            <a:off x="3131840" y="5301208"/>
            <a:ext cx="1944216" cy="576064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5" name="橢圓 6"/>
          <p:cNvSpPr>
            <a:spLocks noChangeArrowheads="1"/>
          </p:cNvSpPr>
          <p:nvPr/>
        </p:nvSpPr>
        <p:spPr bwMode="auto">
          <a:xfrm>
            <a:off x="827584" y="5805264"/>
            <a:ext cx="1224136" cy="504056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" name="橢圓 6"/>
          <p:cNvSpPr>
            <a:spLocks noChangeArrowheads="1"/>
          </p:cNvSpPr>
          <p:nvPr/>
        </p:nvSpPr>
        <p:spPr bwMode="auto">
          <a:xfrm>
            <a:off x="2411760" y="5805264"/>
            <a:ext cx="1368152" cy="504056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498A9-22CC-4FB6-9394-E1C71C420674}" type="slidenum">
              <a:rPr lang="en-US" altLang="zh-TW"/>
              <a:pPr>
                <a:defRPr/>
              </a:pPr>
              <a:t>73</a:t>
            </a:fld>
            <a:endParaRPr lang="en-US" altLang="zh-TW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4048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zh-TW" b="1" dirty="0" smtClean="0">
                <a:ea typeface="標楷體" pitchFamily="65" charset="-120"/>
              </a:rPr>
              <a:t>                            </a:t>
            </a:r>
            <a:r>
              <a:rPr lang="zh-TW" alt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報告結束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                  </a:t>
            </a:r>
            <a:r>
              <a:rPr lang="zh-TW" alt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敬請指教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647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149080"/>
            <a:ext cx="72009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0648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91BC30B4-A7CB-4DE5-8579-7DF1F24C3D99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8</a:t>
            </a:fld>
            <a:endParaRPr kumimoji="0" lang="en-US" altLang="zh-TW" sz="1200" b="0" dirty="0">
              <a:latin typeface="+mj-lt"/>
              <a:ea typeface="新細明體" pitchFamily="18" charset="-120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FCC04B6C-C2A0-44C2-BEBB-086CA71129D2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8</a:t>
            </a:fld>
            <a:endParaRPr kumimoji="0" lang="en-US" altLang="zh-TW" sz="1200" b="0">
              <a:latin typeface="+mj-lt"/>
              <a:ea typeface="新細明體" pitchFamily="18" charset="-120"/>
            </a:endParaRP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640" y="260350"/>
            <a:ext cx="7344816" cy="1080418"/>
          </a:xfrm>
        </p:spPr>
        <p:txBody>
          <a:bodyPr/>
          <a:lstStyle/>
          <a:p>
            <a:pPr algn="ctr">
              <a:defRPr/>
            </a:pPr>
            <a:r>
              <a:rPr lang="en-US" altLang="zh-TW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Asia: Square meter prices, premier city centre, US$.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Source</a:t>
            </a:r>
            <a:r>
              <a:rPr lang="zh-TW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：整理自</a:t>
            </a:r>
            <a:r>
              <a:rPr lang="en-US" altLang="zh-TW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Global Property Guide</a:t>
            </a:r>
            <a:r>
              <a:rPr lang="zh-TW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Date:20171103 </a:t>
            </a: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zh-TW" alt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7921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3"/>
          <p:cNvSpPr>
            <a:spLocks noChangeArrowheads="1"/>
          </p:cNvSpPr>
          <p:nvPr/>
        </p:nvSpPr>
        <p:spPr bwMode="auto">
          <a:xfrm>
            <a:off x="7668344" y="1340768"/>
            <a:ext cx="792088" cy="57606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13" name="Oval 113"/>
          <p:cNvSpPr>
            <a:spLocks noChangeArrowheads="1"/>
          </p:cNvSpPr>
          <p:nvPr/>
        </p:nvSpPr>
        <p:spPr bwMode="auto">
          <a:xfrm>
            <a:off x="5508104" y="1772816"/>
            <a:ext cx="864096" cy="57606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14" name="Oval 113"/>
          <p:cNvSpPr>
            <a:spLocks noChangeArrowheads="1"/>
          </p:cNvSpPr>
          <p:nvPr/>
        </p:nvSpPr>
        <p:spPr bwMode="auto">
          <a:xfrm>
            <a:off x="3563888" y="3212976"/>
            <a:ext cx="792088" cy="576064"/>
          </a:xfrm>
          <a:prstGeom prst="ellipse">
            <a:avLst/>
          </a:prstGeom>
          <a:noFill/>
          <a:ln w="31750">
            <a:solidFill>
              <a:srgbClr val="00B0F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0648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91BC30B4-A7CB-4DE5-8579-7DF1F24C3D99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9</a:t>
            </a:fld>
            <a:endParaRPr kumimoji="0" lang="en-US" altLang="zh-TW" sz="1200" b="0" dirty="0">
              <a:latin typeface="+mj-lt"/>
              <a:ea typeface="新細明體" pitchFamily="18" charset="-120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FCC04B6C-C2A0-44C2-BEBB-086CA71129D2}" type="slidenum">
              <a:rPr kumimoji="0" lang="en-US" altLang="zh-TW" sz="1200" b="0">
                <a:latin typeface="+mj-lt"/>
                <a:ea typeface="新細明體" pitchFamily="18" charset="-120"/>
              </a:rPr>
              <a:pPr algn="r">
                <a:defRPr/>
              </a:pPr>
              <a:t>9</a:t>
            </a:fld>
            <a:endParaRPr kumimoji="0" lang="en-US" altLang="zh-TW" sz="1200" b="0">
              <a:latin typeface="+mj-lt"/>
              <a:ea typeface="新細明體" pitchFamily="18" charset="-120"/>
            </a:endParaRP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640" y="260350"/>
            <a:ext cx="7344816" cy="792386"/>
          </a:xfrm>
        </p:spPr>
        <p:txBody>
          <a:bodyPr/>
          <a:lstStyle/>
          <a:p>
            <a:pPr algn="ctr">
              <a:defRPr/>
            </a:pPr>
            <a:r>
              <a:rPr lang="en-US" altLang="zh-TW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Asia: Price/rent ratio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Source</a:t>
            </a:r>
            <a:r>
              <a:rPr lang="zh-TW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：整理自</a:t>
            </a:r>
            <a:r>
              <a:rPr lang="en-US" altLang="zh-TW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Global Property Guide</a:t>
            </a:r>
            <a:r>
              <a:rPr lang="zh-TW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Date:20171103 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zh-TW" alt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7921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3"/>
          <p:cNvSpPr>
            <a:spLocks noChangeArrowheads="1"/>
          </p:cNvSpPr>
          <p:nvPr/>
        </p:nvSpPr>
        <p:spPr bwMode="auto">
          <a:xfrm>
            <a:off x="7812360" y="1196752"/>
            <a:ext cx="792088" cy="576064"/>
          </a:xfrm>
          <a:prstGeom prst="ellipse">
            <a:avLst/>
          </a:prstGeom>
          <a:noFill/>
          <a:ln w="31750">
            <a:solidFill>
              <a:srgbClr val="00B0F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13" name="Oval 113"/>
          <p:cNvSpPr>
            <a:spLocks noChangeArrowheads="1"/>
          </p:cNvSpPr>
          <p:nvPr/>
        </p:nvSpPr>
        <p:spPr bwMode="auto">
          <a:xfrm>
            <a:off x="5508104" y="2276872"/>
            <a:ext cx="792088" cy="57606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  <p:sp>
        <p:nvSpPr>
          <p:cNvPr id="14" name="Oval 113"/>
          <p:cNvSpPr>
            <a:spLocks noChangeArrowheads="1"/>
          </p:cNvSpPr>
          <p:nvPr/>
        </p:nvSpPr>
        <p:spPr bwMode="auto">
          <a:xfrm>
            <a:off x="5436096" y="2852936"/>
            <a:ext cx="792088" cy="576064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TW" altLang="zh-TW" sz="11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莊孟翰演講專用佈景主題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dge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  <a:fontScheme name="Edge">
    <a:majorFont>
      <a:latin typeface="Garamond"/>
      <a:ea typeface="新細明體"/>
      <a:cs typeface=""/>
    </a:majorFont>
    <a:minorFont>
      <a:latin typeface="Arial"/>
      <a:ea typeface="新細明體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莊孟翰演講專用佈景主題</Template>
  <TotalTime>9395</TotalTime>
  <Words>4472</Words>
  <Application>Microsoft Office PowerPoint</Application>
  <PresentationFormat>如螢幕大小 (4:3)</PresentationFormat>
  <Paragraphs>1437</Paragraphs>
  <Slides>73</Slides>
  <Notes>13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73</vt:i4>
      </vt:variant>
    </vt:vector>
  </HeadingPairs>
  <TitlesOfParts>
    <vt:vector size="74" baseType="lpstr">
      <vt:lpstr>莊孟翰演講專用佈景主題</vt:lpstr>
      <vt:lpstr>  當前房市景氣與都更遠景 -兼論房地產稅制改革對市場景氣之影響(一)       </vt:lpstr>
      <vt:lpstr>台灣房價三高-匪夷所思？  -諾貝爾經濟學獎得主羅勃席勒（Robert James Shiller）</vt:lpstr>
      <vt:lpstr>OPEC油價與台北市房價</vt:lpstr>
      <vt:lpstr>OPEC與台北市房價漲幅   </vt:lpstr>
      <vt:lpstr>    2017全球前20名最貴房價城市 Source：整理自Global Property Guide    Date:20170514 </vt:lpstr>
      <vt:lpstr>    2017全球前20名最貴房價城市  Source：整理自Global Property Guide   Date:20171103 </vt:lpstr>
      <vt:lpstr>Rank countries by investment rating  source：Global Property Guide                   update:03/11/2017</vt:lpstr>
      <vt:lpstr>  Asia: Square meter prices, premier city centre, US$. Source：整理自Global Property Guide  Date:20171103   </vt:lpstr>
      <vt:lpstr> Asia: Price/rent ratio  Source：整理自Global Property Guide  Date:20171103    </vt:lpstr>
      <vt:lpstr>  Asia: Gross rental yields (%).  Source：整理自Global Property Guide  Date:20171103   </vt:lpstr>
      <vt:lpstr> 民國76-104年住宅自有率變動趨勢圖   </vt:lpstr>
      <vt:lpstr>     台灣歷年建造執照、使用執照申請量變動趨勢圖 單位：戶 互  </vt:lpstr>
      <vt:lpstr> 2015年-2017年9月所有權第一次登記與買賣移轉棟數對照圖 單位：戶   </vt:lpstr>
      <vt:lpstr> 2010年全台空屋調查統計數量對照圖   </vt:lpstr>
      <vt:lpstr> 105年-150年人口推計 資料來源：國家發展委員會   </vt:lpstr>
      <vt:lpstr> 105年-150年人口推計 資料來源：國家發展委員會   </vt:lpstr>
      <vt:lpstr> 105年-150年人口推計 資料來源：國家發展委員會   </vt:lpstr>
      <vt:lpstr>臺灣工業化的經驗－雁行理論之啟示 -郭台銘投資美國的感想        </vt:lpstr>
      <vt:lpstr>臺灣工業化的經驗－雁行理論之啟示      </vt:lpstr>
      <vt:lpstr>臺灣工業化的經驗－雁行理論之啟示      </vt:lpstr>
      <vt:lpstr>從「三十年頂峰論」看經濟與房地產 </vt:lpstr>
      <vt:lpstr>美國量化寬鬆(Quantitative easing)   資料來源：中央銀行   </vt:lpstr>
      <vt:lpstr>1998-2015年最高5％與最低5％所得倍數變化趨勢圖  所得最低5%家庭平均年所得只有4.7萬元，最高5%家庭平均年所得471.5萬元</vt:lpstr>
      <vt:lpstr>1998-2017Q1實質經常性薪資所得變化趨勢圖</vt:lpstr>
      <vt:lpstr>1997年企業獲利與薪資所得出現黃金交叉 -資料來源： 天下雜誌   </vt:lpstr>
      <vt:lpstr>國富毛額各項資產年增減毛額狀況 資料來源:行政院主計處   20170427</vt:lpstr>
      <vt:lpstr>近五年國富統計結果 資料來源:行政院主計處   20170427 </vt:lpstr>
      <vt:lpstr>Occupy Wall Street ： We are the 99% Occupy Wall Street, two years on: we're still the 99%（2013年）</vt:lpstr>
      <vt:lpstr>Maslow需要層級理論</vt:lpstr>
      <vt:lpstr>1999-2017年國內接單海外生產比例 2017年9月:55.8％   1-9月:52.0 ％  </vt:lpstr>
      <vt:lpstr>2014-2016年台積電與鴻海營運概況        </vt:lpstr>
      <vt:lpstr>從廣告訴求看房地產景氣動向 2017年7月28日</vt:lpstr>
      <vt:lpstr>這一波房價飆漲之主要原因</vt:lpstr>
      <vt:lpstr>2015年底全球國際投資部位淨資產排名 資料來源:中國時報20160616</vt:lpstr>
      <vt:lpstr>2003年起房價逐漸攀升-房地稅制改革日程</vt:lpstr>
      <vt:lpstr>房地產市場五箭齊發 </vt:lpstr>
      <vt:lpstr>當前房產稅10大重要議題與因應對策</vt:lpstr>
      <vt:lpstr>台灣房地產市場結構變化</vt:lpstr>
      <vt:lpstr>台灣房價是否存在泡沫危機？ -紅色警戒 資料時間:2016年6月</vt:lpstr>
      <vt:lpstr>房地產景氣轉折研判指標-紅色警戒</vt:lpstr>
      <vt:lpstr>          奢侈稅與房地產價位、超額利潤之關係                 －紅單→膨風價→議價空間→下修→跌價 結構工程零付款             低自備款      成屋預售化 </vt:lpstr>
      <vt:lpstr>住展雜誌房市風向球紅色警戒</vt:lpstr>
      <vt:lpstr>探索房市景氣的「20個為什麼！」（一）  </vt:lpstr>
      <vt:lpstr>探索房市景氣的「20個為什麼！」（二）  </vt:lpstr>
      <vt:lpstr>持有稅將推動讓利潮 資料來源：工商時報(2017年6月29日) 高雄市房屋市場報告-高雄市不動產開發商業同業公會 </vt:lpstr>
      <vt:lpstr>台灣集中市場大盤股價變動趨勢圖-月線</vt:lpstr>
      <vt:lpstr>台灣集中市場營建類股股價變動趨勢圖-月線</vt:lpstr>
      <vt:lpstr>2001-2016年北臺灣推案金額與銷售率一覽表 資料來源：住展雜誌</vt:lpstr>
      <vt:lpstr>2001-2016年北臺灣推案銷售率變動趨勢圖 資料來源：住展雜誌</vt:lpstr>
      <vt:lpstr>2009-2016年開工、建照與使照戶數對照表 資料來源：本研究自行繪製</vt:lpstr>
      <vt:lpstr>     台灣歷年建造執照、使用執照申請量變動趨勢圖 單位：戶 互  </vt:lpstr>
      <vt:lpstr> 2015年-2017年5月所有權第一次登記與買賣移轉棟數對照圖 單位：戶   </vt:lpstr>
      <vt:lpstr>2000-2017年華固建設最高與最低股價對照圖 資料來源：整理自台灣證券交易所</vt:lpstr>
      <vt:lpstr>1999-2017年遠雄建設最高與最低股價對照圖 資料來源：整理自台灣證券交易所</vt:lpstr>
      <vt:lpstr>1999-2017年長虹建設最高與最低股價對照圖 資料來源：整理自台灣證券交易所</vt:lpstr>
      <vt:lpstr>1999-2017年興富發建設最高與最低股價對照圖 資料來源：整理自台灣證券交易所</vt:lpstr>
      <vt:lpstr>1999-2017年鄉林建設最高與最低股價對照圖 資料來源：整理自台灣證券交易所</vt:lpstr>
      <vt:lpstr>1999-2017年信義房屋最高與最低股價對照圖 資料來源：整理自台灣證券交易所</vt:lpstr>
      <vt:lpstr>1992-1994年寶成、宏總、長谷股價 資料來源：整理自台灣證券交易所</vt:lpstr>
      <vt:lpstr>台北市、新北市房價漲幅與GDP增幅比較表</vt:lpstr>
      <vt:lpstr>1966-2016年台灣每人GDP、CPI 與台北市預售房價指數變動趨勢圖</vt:lpstr>
      <vt:lpstr>1988-2016年台北市、新北市預售房價變動趨勢圖</vt:lpstr>
      <vt:lpstr>1966-2015年台北市房價變動趨勢與U型谷底</vt:lpstr>
      <vt:lpstr>102-105年台北市住宅交易單價前10名 資料來源：臺北市政府地政局</vt:lpstr>
      <vt:lpstr>全市建案交易單價前20名建案 資料來源：臺北市政府地政局</vt:lpstr>
      <vt:lpstr>全市主要辦公商圈平均毛利率 資料來源：臺北市政府地政局</vt:lpstr>
      <vt:lpstr>全市商(廠)辦交易單價前5名 資料來源：臺北市政府地政局</vt:lpstr>
      <vt:lpstr>全市商(廠)辦租金單價前5名 資料來源：臺北市政府地政局</vt:lpstr>
      <vt:lpstr>全市店面交易單價前5名 資料來源：臺北市政府地政局</vt:lpstr>
      <vt:lpstr>全市店面租金單價前5名 資料來源：臺北市政府地政局</vt:lpstr>
      <vt:lpstr>1987-2016年全國買賣移轉棟數趨勢圖      </vt:lpstr>
      <vt:lpstr>2016年景氣逆轉     理性購屋時代來臨！ 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Owner</dc:creator>
  <cp:lastModifiedBy>user</cp:lastModifiedBy>
  <cp:revision>1326</cp:revision>
  <dcterms:created xsi:type="dcterms:W3CDTF">2015-04-30T14:30:43Z</dcterms:created>
  <dcterms:modified xsi:type="dcterms:W3CDTF">2017-11-09T01:01:34Z</dcterms:modified>
</cp:coreProperties>
</file>