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9" r:id="rId1"/>
  </p:sldMasterIdLst>
  <p:notesMasterIdLst>
    <p:notesMasterId r:id="rId29"/>
  </p:notesMasterIdLst>
  <p:handoutMasterIdLst>
    <p:handoutMasterId r:id="rId30"/>
  </p:handoutMasterIdLst>
  <p:sldIdLst>
    <p:sldId id="260" r:id="rId2"/>
    <p:sldId id="292" r:id="rId3"/>
    <p:sldId id="342" r:id="rId4"/>
    <p:sldId id="343" r:id="rId5"/>
    <p:sldId id="344" r:id="rId6"/>
    <p:sldId id="359" r:id="rId7"/>
    <p:sldId id="360" r:id="rId8"/>
    <p:sldId id="361" r:id="rId9"/>
    <p:sldId id="363" r:id="rId10"/>
    <p:sldId id="347" r:id="rId11"/>
    <p:sldId id="348" r:id="rId12"/>
    <p:sldId id="349" r:id="rId13"/>
    <p:sldId id="346" r:id="rId14"/>
    <p:sldId id="312" r:id="rId15"/>
    <p:sldId id="313" r:id="rId16"/>
    <p:sldId id="316" r:id="rId17"/>
    <p:sldId id="358" r:id="rId18"/>
    <p:sldId id="317" r:id="rId19"/>
    <p:sldId id="319" r:id="rId20"/>
    <p:sldId id="350" r:id="rId21"/>
    <p:sldId id="351" r:id="rId22"/>
    <p:sldId id="352" r:id="rId23"/>
    <p:sldId id="353" r:id="rId24"/>
    <p:sldId id="354" r:id="rId25"/>
    <p:sldId id="355" r:id="rId26"/>
    <p:sldId id="356" r:id="rId27"/>
    <p:sldId id="362" r:id="rId28"/>
  </p:sldIdLst>
  <p:sldSz cx="12192000" cy="6858000"/>
  <p:notesSz cx="7104063" cy="10234613"/>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15:clr>
            <a:srgbClr val="A4A3A4"/>
          </p15:clr>
        </p15:guide>
        <p15:guide id="4" pos="41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6600"/>
    <a:srgbClr val="000000"/>
    <a:srgbClr val="95886F"/>
    <a:srgbClr val="7B91A1"/>
    <a:srgbClr val="E6E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3357" autoAdjust="0"/>
  </p:normalViewPr>
  <p:slideViewPr>
    <p:cSldViewPr snapToGrid="0" showGuides="1">
      <p:cViewPr varScale="1">
        <p:scale>
          <a:sx n="61" d="100"/>
          <a:sy n="61" d="100"/>
        </p:scale>
        <p:origin x="53" y="293"/>
      </p:cViewPr>
      <p:guideLst>
        <p:guide orient="horz" pos="2160"/>
        <p:guide pos="3840"/>
        <p:guide orient="horz"/>
        <p:guide pos="417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3079201" cy="512304"/>
          </a:xfrm>
          <a:prstGeom prst="rect">
            <a:avLst/>
          </a:prstGeom>
        </p:spPr>
        <p:txBody>
          <a:bodyPr vert="horz" lIns="94794" tIns="47397" rIns="94794" bIns="47397" rtlCol="0"/>
          <a:lstStyle>
            <a:lvl1pPr algn="l">
              <a:defRPr sz="1200"/>
            </a:lvl1pPr>
          </a:lstStyle>
          <a:p>
            <a:endParaRPr lang="zh-TW" altLang="en-US"/>
          </a:p>
        </p:txBody>
      </p:sp>
      <p:sp>
        <p:nvSpPr>
          <p:cNvPr id="3" name="日期版面配置區 2"/>
          <p:cNvSpPr>
            <a:spLocks noGrp="1"/>
          </p:cNvSpPr>
          <p:nvPr>
            <p:ph type="dt" sz="quarter" idx="1"/>
          </p:nvPr>
        </p:nvSpPr>
        <p:spPr>
          <a:xfrm>
            <a:off x="4023204" y="1"/>
            <a:ext cx="3079201" cy="512304"/>
          </a:xfrm>
          <a:prstGeom prst="rect">
            <a:avLst/>
          </a:prstGeom>
        </p:spPr>
        <p:txBody>
          <a:bodyPr vert="horz" lIns="94794" tIns="47397" rIns="94794" bIns="47397" rtlCol="0"/>
          <a:lstStyle>
            <a:lvl1pPr algn="r">
              <a:defRPr sz="1200"/>
            </a:lvl1pPr>
          </a:lstStyle>
          <a:p>
            <a:fld id="{DBD50A64-182F-41A1-A5ED-2ED8945C715F}" type="datetimeFigureOut">
              <a:rPr lang="zh-TW" altLang="en-US" smtClean="0"/>
              <a:t>2020/7/29 Wednesday</a:t>
            </a:fld>
            <a:endParaRPr lang="zh-TW" altLang="en-US"/>
          </a:p>
        </p:txBody>
      </p:sp>
      <p:sp>
        <p:nvSpPr>
          <p:cNvPr id="4" name="頁尾版面配置區 3"/>
          <p:cNvSpPr>
            <a:spLocks noGrp="1"/>
          </p:cNvSpPr>
          <p:nvPr>
            <p:ph type="ftr" sz="quarter" idx="2"/>
          </p:nvPr>
        </p:nvSpPr>
        <p:spPr>
          <a:xfrm>
            <a:off x="1" y="9722309"/>
            <a:ext cx="3079201" cy="512304"/>
          </a:xfrm>
          <a:prstGeom prst="rect">
            <a:avLst/>
          </a:prstGeom>
        </p:spPr>
        <p:txBody>
          <a:bodyPr vert="horz" lIns="94794" tIns="47397" rIns="94794" bIns="47397"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3204" y="9722309"/>
            <a:ext cx="3079201" cy="512304"/>
          </a:xfrm>
          <a:prstGeom prst="rect">
            <a:avLst/>
          </a:prstGeom>
        </p:spPr>
        <p:txBody>
          <a:bodyPr vert="horz" lIns="94794" tIns="47397" rIns="94794" bIns="47397" rtlCol="0" anchor="b"/>
          <a:lstStyle>
            <a:lvl1pPr algn="r">
              <a:defRPr sz="1200"/>
            </a:lvl1pPr>
          </a:lstStyle>
          <a:p>
            <a:fld id="{02CD54E2-63C0-46FB-B3A0-88DF68BACF53}" type="slidenum">
              <a:rPr lang="zh-TW" altLang="en-US" smtClean="0"/>
              <a:t>‹#›</a:t>
            </a:fld>
            <a:endParaRPr lang="zh-TW" altLang="en-US"/>
          </a:p>
        </p:txBody>
      </p:sp>
    </p:spTree>
    <p:extLst>
      <p:ext uri="{BB962C8B-B14F-4D97-AF65-F5344CB8AC3E}">
        <p14:creationId xmlns:p14="http://schemas.microsoft.com/office/powerpoint/2010/main" val="3546395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3078427" cy="513509"/>
          </a:xfrm>
          <a:prstGeom prst="rect">
            <a:avLst/>
          </a:prstGeom>
        </p:spPr>
        <p:txBody>
          <a:bodyPr vert="horz" lIns="94794" tIns="47397" rIns="94794" bIns="47397" rtlCol="0"/>
          <a:lstStyle>
            <a:lvl1pPr algn="l">
              <a:defRPr sz="1200"/>
            </a:lvl1pPr>
          </a:lstStyle>
          <a:p>
            <a:endParaRPr lang="zh-CN" altLang="en-US"/>
          </a:p>
        </p:txBody>
      </p:sp>
      <p:sp>
        <p:nvSpPr>
          <p:cNvPr id="3" name="日期占位符 2"/>
          <p:cNvSpPr>
            <a:spLocks noGrp="1"/>
          </p:cNvSpPr>
          <p:nvPr>
            <p:ph type="dt" idx="1"/>
          </p:nvPr>
        </p:nvSpPr>
        <p:spPr>
          <a:xfrm>
            <a:off x="4023992" y="0"/>
            <a:ext cx="3078427" cy="513509"/>
          </a:xfrm>
          <a:prstGeom prst="rect">
            <a:avLst/>
          </a:prstGeom>
        </p:spPr>
        <p:txBody>
          <a:bodyPr vert="horz" lIns="94794" tIns="47397" rIns="94794" bIns="47397" rtlCol="0"/>
          <a:lstStyle>
            <a:lvl1pPr algn="r">
              <a:defRPr sz="1200"/>
            </a:lvl1pPr>
          </a:lstStyle>
          <a:p>
            <a:fld id="{F4F4F3E2-44E7-4CD6-8B05-54F840EA2048}" type="datetimeFigureOut">
              <a:rPr lang="zh-CN" altLang="en-US" smtClean="0"/>
              <a:pPr/>
              <a:t>2020/7/29</a:t>
            </a:fld>
            <a:endParaRPr lang="zh-CN" altLang="en-US"/>
          </a:p>
        </p:txBody>
      </p:sp>
      <p:sp>
        <p:nvSpPr>
          <p:cNvPr id="4" name="幻灯片图像占位符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4" tIns="47397" rIns="94794" bIns="47397" rtlCol="0" anchor="ctr"/>
          <a:lstStyle/>
          <a:p>
            <a:endParaRPr lang="zh-CN" altLang="en-US"/>
          </a:p>
        </p:txBody>
      </p:sp>
      <p:sp>
        <p:nvSpPr>
          <p:cNvPr id="5" name="备注占位符 4"/>
          <p:cNvSpPr>
            <a:spLocks noGrp="1"/>
          </p:cNvSpPr>
          <p:nvPr>
            <p:ph type="body" sz="quarter" idx="3"/>
          </p:nvPr>
        </p:nvSpPr>
        <p:spPr>
          <a:xfrm>
            <a:off x="710407" y="4925407"/>
            <a:ext cx="5683250" cy="4029880"/>
          </a:xfrm>
          <a:prstGeom prst="rect">
            <a:avLst/>
          </a:prstGeom>
        </p:spPr>
        <p:txBody>
          <a:bodyPr vert="horz" lIns="94794" tIns="47397" rIns="94794" bIns="47397"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1" y="9721108"/>
            <a:ext cx="3078427" cy="513507"/>
          </a:xfrm>
          <a:prstGeom prst="rect">
            <a:avLst/>
          </a:prstGeom>
        </p:spPr>
        <p:txBody>
          <a:bodyPr vert="horz" lIns="94794" tIns="47397" rIns="94794" bIns="47397"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992" y="9721108"/>
            <a:ext cx="3078427" cy="513507"/>
          </a:xfrm>
          <a:prstGeom prst="rect">
            <a:avLst/>
          </a:prstGeom>
        </p:spPr>
        <p:txBody>
          <a:bodyPr vert="horz" lIns="94794" tIns="47397" rIns="94794" bIns="47397" rtlCol="0" anchor="b"/>
          <a:lstStyle>
            <a:lvl1pPr algn="r">
              <a:defRPr sz="1200"/>
            </a:lvl1pPr>
          </a:lstStyle>
          <a:p>
            <a:fld id="{BA52CA35-3062-407C-A83C-49F792045B16}" type="slidenum">
              <a:rPr lang="zh-CN" altLang="en-US" smtClean="0"/>
              <a:pPr/>
              <a:t>‹#›</a:t>
            </a:fld>
            <a:endParaRPr lang="zh-CN" altLang="en-US"/>
          </a:p>
        </p:txBody>
      </p:sp>
    </p:spTree>
    <p:extLst>
      <p:ext uri="{BB962C8B-B14F-4D97-AF65-F5344CB8AC3E}">
        <p14:creationId xmlns:p14="http://schemas.microsoft.com/office/powerpoint/2010/main" val="299022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2037"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pPr/>
              <a:t>1</a:t>
            </a:fld>
            <a:endParaRPr lang="zh-CN" altLang="en-US"/>
          </a:p>
        </p:txBody>
      </p:sp>
    </p:spTree>
    <p:extLst>
      <p:ext uri="{BB962C8B-B14F-4D97-AF65-F5344CB8AC3E}">
        <p14:creationId xmlns:p14="http://schemas.microsoft.com/office/powerpoint/2010/main" val="129725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A52CA35-3062-407C-A83C-49F792045B16}" type="slidenum">
              <a:rPr lang="zh-CN" altLang="en-US" smtClean="0"/>
              <a:pPr/>
              <a:t>16</a:t>
            </a:fld>
            <a:endParaRPr lang="zh-CN" altLang="en-US"/>
          </a:p>
        </p:txBody>
      </p:sp>
    </p:spTree>
    <p:extLst>
      <p:ext uri="{BB962C8B-B14F-4D97-AF65-F5344CB8AC3E}">
        <p14:creationId xmlns:p14="http://schemas.microsoft.com/office/powerpoint/2010/main" val="3351162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2037"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A5D738-6DBF-4EC5-9648-44AB2277303B}" type="slidenum">
              <a:rPr lang="zh-CN" altLang="en-US" smtClean="0"/>
              <a:pPr/>
              <a:t>27</a:t>
            </a:fld>
            <a:endParaRPr lang="zh-CN" altLang="en-US"/>
          </a:p>
        </p:txBody>
      </p:sp>
    </p:spTree>
    <p:extLst>
      <p:ext uri="{BB962C8B-B14F-4D97-AF65-F5344CB8AC3E}">
        <p14:creationId xmlns:p14="http://schemas.microsoft.com/office/powerpoint/2010/main" val="129725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8534400" y="6355080"/>
            <a:ext cx="3048000" cy="365760"/>
          </a:xfrm>
        </p:spPr>
        <p:txBody>
          <a:bodyPr/>
          <a:lstStyle>
            <a:lvl1pPr>
              <a:defRPr sz="1400"/>
            </a:lvl1pPr>
          </a:lstStyle>
          <a:p>
            <a:fld id="{3005D31B-771D-4CB1-B99B-853D3E46F275}" type="datetime1">
              <a:rPr lang="zh-CN" altLang="en-US" smtClean="0">
                <a:solidFill>
                  <a:prstClr val="black">
                    <a:tint val="75000"/>
                  </a:prstClr>
                </a:solidFill>
              </a:rPr>
              <a:t>2020/7/29</a:t>
            </a:fld>
            <a:endParaRPr lang="zh-CN" altLang="en-US">
              <a:solidFill>
                <a:prstClr val="black">
                  <a:tint val="75000"/>
                </a:prstClr>
              </a:solidFill>
            </a:endParaRPr>
          </a:p>
        </p:txBody>
      </p:sp>
      <p:sp>
        <p:nvSpPr>
          <p:cNvPr id="17" name="頁尾版面配置區 16"/>
          <p:cNvSpPr>
            <a:spLocks noGrp="1"/>
          </p:cNvSpPr>
          <p:nvPr>
            <p:ph type="ftr" sz="quarter" idx="11"/>
          </p:nvPr>
        </p:nvSpPr>
        <p:spPr>
          <a:xfrm>
            <a:off x="3864864" y="6355080"/>
            <a:ext cx="4632960" cy="365760"/>
          </a:xfrm>
        </p:spPr>
        <p:txBody>
          <a:bodyPr/>
          <a:lstStyle/>
          <a:p>
            <a:endParaRPr lang="zh-CN" altLang="en-US">
              <a:solidFill>
                <a:prstClr val="black">
                  <a:tint val="75000"/>
                </a:prstClr>
              </a:solidFill>
            </a:endParaRPr>
          </a:p>
        </p:txBody>
      </p:sp>
      <p:sp>
        <p:nvSpPr>
          <p:cNvPr id="29" name="投影片編號版面配置區 28"/>
          <p:cNvSpPr>
            <a:spLocks noGrp="1"/>
          </p:cNvSpPr>
          <p:nvPr>
            <p:ph type="sldNum" sz="quarter" idx="12"/>
          </p:nvPr>
        </p:nvSpPr>
        <p:spPr>
          <a:xfrm>
            <a:off x="1621536" y="6355080"/>
            <a:ext cx="1625600" cy="365760"/>
          </a:xfrm>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
        <p:nvSpPr>
          <p:cNvPr id="21" name="矩形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矩形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矩形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矩形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166695F7-3A74-42FF-844B-BE87F852F2F9}" type="datetime1">
              <a:rPr lang="zh-CN" altLang="en-US" smtClean="0">
                <a:solidFill>
                  <a:prstClr val="black">
                    <a:tint val="75000"/>
                  </a:prstClr>
                </a:solidFill>
              </a:rPr>
              <a:t>2020/7/29</a:t>
            </a:fld>
            <a:endParaRPr lang="zh-CN"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CN"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B88A7363-15FA-4B86-A561-946450E82728}" type="datetime1">
              <a:rPr lang="zh-CN" altLang="en-US" smtClean="0">
                <a:solidFill>
                  <a:prstClr val="black">
                    <a:tint val="75000"/>
                  </a:prstClr>
                </a:solidFill>
              </a:rPr>
              <a:t>2020/7/29</a:t>
            </a:fld>
            <a:endParaRPr lang="zh-CN"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CN"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直線接點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等腰三角形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1DB6A2C4-8249-474E-9C30-9B56AAD29E96}" type="datetime1">
              <a:rPr lang="zh-CN" altLang="en-US" smtClean="0">
                <a:solidFill>
                  <a:prstClr val="black">
                    <a:tint val="75000"/>
                  </a:prstClr>
                </a:solidFill>
              </a:rPr>
              <a:t>2020/7/29</a:t>
            </a:fld>
            <a:endParaRPr lang="zh-CN"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CN"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內容版面配置區 7"/>
          <p:cNvSpPr>
            <a:spLocks noGrp="1"/>
          </p:cNvSpPr>
          <p:nvPr>
            <p:ph sz="quarter" idx="1"/>
          </p:nvPr>
        </p:nvSpPr>
        <p:spPr>
          <a:xfrm>
            <a:off x="609600" y="1219200"/>
            <a:ext cx="10972800"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a:xfrm>
            <a:off x="8534400" y="6355080"/>
            <a:ext cx="3048000" cy="365760"/>
          </a:xfrm>
        </p:spPr>
        <p:txBody>
          <a:bodyPr/>
          <a:lstStyle/>
          <a:p>
            <a:fld id="{1B3C0A8A-1237-4510-93F3-E98E5D55AADD}" type="datetime1">
              <a:rPr lang="zh-CN" altLang="en-US" smtClean="0">
                <a:solidFill>
                  <a:prstClr val="black">
                    <a:tint val="75000"/>
                  </a:prstClr>
                </a:solidFill>
              </a:rPr>
              <a:t>2020/7/29</a:t>
            </a:fld>
            <a:endParaRPr lang="zh-CN" altLang="en-US">
              <a:solidFill>
                <a:prstClr val="black">
                  <a:tint val="75000"/>
                </a:prstClr>
              </a:solidFill>
            </a:endParaRPr>
          </a:p>
        </p:txBody>
      </p:sp>
      <p:sp>
        <p:nvSpPr>
          <p:cNvPr id="5" name="頁尾版面配置區 4"/>
          <p:cNvSpPr>
            <a:spLocks noGrp="1"/>
          </p:cNvSpPr>
          <p:nvPr>
            <p:ph type="ftr" sz="quarter" idx="11"/>
          </p:nvPr>
        </p:nvSpPr>
        <p:spPr>
          <a:xfrm>
            <a:off x="3864864" y="6355080"/>
            <a:ext cx="4632960" cy="365760"/>
          </a:xfrm>
        </p:spPr>
        <p:txBody>
          <a:bodyPr/>
          <a:lstStyle/>
          <a:p>
            <a:endParaRPr lang="zh-CN" altLang="en-US">
              <a:solidFill>
                <a:prstClr val="black">
                  <a:tint val="75000"/>
                </a:prstClr>
              </a:solidFill>
            </a:endParaRPr>
          </a:p>
        </p:txBody>
      </p:sp>
      <p:sp>
        <p:nvSpPr>
          <p:cNvPr id="6" name="投影片編號版面配置區 5"/>
          <p:cNvSpPr>
            <a:spLocks noGrp="1"/>
          </p:cNvSpPr>
          <p:nvPr>
            <p:ph type="sldNum" sz="quarter" idx="12"/>
          </p:nvPr>
        </p:nvSpPr>
        <p:spPr>
          <a:xfrm>
            <a:off x="1426464" y="6355080"/>
            <a:ext cx="2027936" cy="365760"/>
          </a:xfrm>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228600"/>
            <a:ext cx="10972800" cy="914400"/>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469C1D73-9853-4590-881F-570C05F390A3}" type="datetime1">
              <a:rPr lang="zh-CN" altLang="en-US" smtClean="0">
                <a:solidFill>
                  <a:prstClr val="black">
                    <a:tint val="75000"/>
                  </a:prstClr>
                </a:solidFill>
              </a:rPr>
              <a:t>2020/7/29</a:t>
            </a:fld>
            <a:endParaRPr lang="zh-CN"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CN"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
        <p:nvSpPr>
          <p:cNvPr id="9" name="內容版面配置區 8"/>
          <p:cNvSpPr>
            <a:spLocks noGrp="1"/>
          </p:cNvSpPr>
          <p:nvPr>
            <p:ph sz="quarter" idx="1"/>
          </p:nvPr>
        </p:nvSpPr>
        <p:spPr>
          <a:xfrm>
            <a:off x="609600" y="1219200"/>
            <a:ext cx="5388864"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176264" y="1216152"/>
            <a:ext cx="5388864" cy="493776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28600"/>
            <a:ext cx="10972800" cy="9144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A7820311-5609-4489-A36C-D8466C38F1B3}" type="datetime1">
              <a:rPr lang="zh-CN" altLang="en-US" smtClean="0">
                <a:solidFill>
                  <a:prstClr val="black">
                    <a:tint val="75000"/>
                  </a:prstClr>
                </a:solidFill>
              </a:rPr>
              <a:t>2020/7/29</a:t>
            </a:fld>
            <a:endParaRPr lang="zh-CN"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CN"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內容版面配置區 10"/>
          <p:cNvSpPr>
            <a:spLocks noGrp="1"/>
          </p:cNvSpPr>
          <p:nvPr>
            <p:ph sz="quarter" idx="2"/>
          </p:nvPr>
        </p:nvSpPr>
        <p:spPr>
          <a:xfrm>
            <a:off x="609600" y="2133600"/>
            <a:ext cx="53848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197600" y="2133600"/>
            <a:ext cx="5384800" cy="4038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09600" y="228600"/>
            <a:ext cx="10972800" cy="914400"/>
          </a:xfrm>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6BF7F58B-B4DB-4171-B74E-B9CC985FC6FC}" type="datetime1">
              <a:rPr lang="zh-CN" altLang="en-US" smtClean="0">
                <a:solidFill>
                  <a:prstClr val="black">
                    <a:tint val="75000"/>
                  </a:prstClr>
                </a:solidFill>
              </a:rPr>
              <a:t>2020/7/29</a:t>
            </a:fld>
            <a:endParaRPr lang="zh-CN"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CN"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等腰三角形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11A5812-C44F-4629-8F65-A1F4665EA7C3}" type="datetime1">
              <a:rPr lang="zh-CN" altLang="en-US" smtClean="0">
                <a:solidFill>
                  <a:prstClr val="black">
                    <a:tint val="75000"/>
                  </a:prstClr>
                </a:solidFill>
              </a:rPr>
              <a:t>2020/7/29</a:t>
            </a:fld>
            <a:endParaRPr lang="zh-CN"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CN"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
        <p:nvSpPr>
          <p:cNvPr id="5" name="直線接點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等腰三角形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A098F1C9-88CA-4B13-A3F4-6195781B5E29}" type="datetime1">
              <a:rPr lang="zh-CN" altLang="en-US" smtClean="0">
                <a:solidFill>
                  <a:prstClr val="black">
                    <a:tint val="75000"/>
                  </a:prstClr>
                </a:solidFill>
              </a:rPr>
              <a:t>2020/7/29</a:t>
            </a:fld>
            <a:endParaRPr lang="zh-CN"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CN"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直線接點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接點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等腰三角形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內容版面配置區 11"/>
          <p:cNvSpPr>
            <a:spLocks noGrp="1"/>
          </p:cNvSpPr>
          <p:nvPr>
            <p:ph sz="quarter" idx="1"/>
          </p:nvPr>
        </p:nvSpPr>
        <p:spPr>
          <a:xfrm>
            <a:off x="406400" y="304800"/>
            <a:ext cx="76200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C19D4DD0-AE26-4411-BB78-E60269005D1D}" type="datetime1">
              <a:rPr lang="zh-CN" altLang="en-US" smtClean="0">
                <a:solidFill>
                  <a:prstClr val="black">
                    <a:tint val="75000"/>
                  </a:prstClr>
                </a:solidFill>
              </a:rPr>
              <a:t>2020/7/29</a:t>
            </a:fld>
            <a:endParaRPr lang="zh-CN"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CN"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直線接點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等腰三角形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609600" y="152400"/>
            <a:ext cx="10972800" cy="990600"/>
          </a:xfrm>
          <a:prstGeom prst="rect">
            <a:avLst/>
          </a:prstGeom>
        </p:spPr>
        <p:txBody>
          <a:bodyPr vert="horz"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A4D03509-C4FE-44FE-B674-20175DC117A3}" type="datetime1">
              <a:rPr lang="zh-CN" altLang="en-US" smtClean="0">
                <a:solidFill>
                  <a:prstClr val="black">
                    <a:tint val="75000"/>
                  </a:prstClr>
                </a:solidFill>
              </a:rPr>
              <a:t>2020/7/29</a:t>
            </a:fld>
            <a:endParaRPr lang="zh-CN" altLang="en-US">
              <a:solidFill>
                <a:prstClr val="black">
                  <a:tint val="75000"/>
                </a:prstClr>
              </a:solidFill>
            </a:endParaRPr>
          </a:p>
        </p:txBody>
      </p:sp>
      <p:sp>
        <p:nvSpPr>
          <p:cNvPr id="3" name="頁尾版面配置區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zh-CN" altLang="en-US">
              <a:solidFill>
                <a:prstClr val="black">
                  <a:tint val="75000"/>
                </a:prstClr>
              </a:solidFill>
            </a:endParaRPr>
          </a:p>
        </p:txBody>
      </p:sp>
      <p:sp>
        <p:nvSpPr>
          <p:cNvPr id="23" name="投影片編號版面配置區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
        <p:nvSpPr>
          <p:cNvPr id="28" name="直線接點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接點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等腰三角形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slideLayout" Target="../slideLayouts/slideLayout6.xml"/><Relationship Id="rId4" Type="http://schemas.openxmlformats.org/officeDocument/2006/relationships/tags" Target="../tags/tag11.xml"/></Relationships>
</file>

<file path=ppt/slides/_rels/slide15.xml.rels><?xml version="1.0" encoding="UTF-8" standalone="yes"?>
<Relationships xmlns="http://schemas.openxmlformats.org/package/2006/relationships"><Relationship Id="rId7"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NULL"/><Relationship Id="rId5" Type="http://schemas.openxmlformats.org/officeDocument/2006/relationships/image" Target="../media/image18.png"/><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14.xml"/><Relationship Id="rId7" Type="http://schemas.openxmlformats.org/officeDocument/2006/relationships/image" Target="../media/image2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2.jpeg"/><Relationship Id="rId5" Type="http://schemas.openxmlformats.org/officeDocument/2006/relationships/slideLayout" Target="../slideLayouts/slideLayout6.xml"/><Relationship Id="rId4" Type="http://schemas.openxmlformats.org/officeDocument/2006/relationships/tags" Target="../tags/tag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image" Target="../media/image33.png"/><Relationship Id="rId3" Type="http://schemas.openxmlformats.org/officeDocument/2006/relationships/tags" Target="../tags/tag25.xml"/><Relationship Id="rId21" Type="http://schemas.openxmlformats.org/officeDocument/2006/relationships/tags" Target="../tags/tag43.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image" Target="../media/image32.png"/><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image" Target="../media/image31.png"/><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image" Target="../media/image30.png"/><Relationship Id="rId10" Type="http://schemas.openxmlformats.org/officeDocument/2006/relationships/tags" Target="../tags/tag32.xml"/><Relationship Id="rId19" Type="http://schemas.openxmlformats.org/officeDocument/2006/relationships/tags" Target="../tags/tag41.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slideLayout" Target="../slideLayouts/slideLayout6.xml"/><Relationship Id="rId27"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4.xml"/><Relationship Id="rId7"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2" name="矩形 51"/>
          <p:cNvSpPr/>
          <p:nvPr/>
        </p:nvSpPr>
        <p:spPr>
          <a:xfrm>
            <a:off x="3607711" y="1760467"/>
            <a:ext cx="3913371" cy="734307"/>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smtClean="0">
              <a:solidFill>
                <a:schemeClr val="tx1"/>
              </a:solidFill>
              <a:effectLst>
                <a:innerShdw blurRad="63500" dist="50800" dir="16200000">
                  <a:prstClr val="black">
                    <a:alpha val="30000"/>
                  </a:prstClr>
                </a:innerShdw>
              </a:effectLst>
              <a:latin typeface="+mn-ea"/>
            </a:endParaRPr>
          </a:p>
        </p:txBody>
      </p:sp>
      <p:pic>
        <p:nvPicPr>
          <p:cNvPr id="334852" name="Picture 4" descr="ãå§æ¿é¨çå»ºç½²ãçåçæå°çµæ"/>
          <p:cNvPicPr>
            <a:picLocks noChangeAspect="1" noChangeArrowheads="1"/>
          </p:cNvPicPr>
          <p:nvPr/>
        </p:nvPicPr>
        <p:blipFill>
          <a:blip r:embed="rId3" cstate="print"/>
          <a:srcRect t="64149"/>
          <a:stretch>
            <a:fillRect/>
          </a:stretch>
        </p:blipFill>
        <p:spPr bwMode="auto">
          <a:xfrm>
            <a:off x="4820" y="4736892"/>
            <a:ext cx="11252981" cy="2121108"/>
          </a:xfrm>
          <a:prstGeom prst="rect">
            <a:avLst/>
          </a:prstGeom>
          <a:noFill/>
        </p:spPr>
      </p:pic>
      <p:sp>
        <p:nvSpPr>
          <p:cNvPr id="53" name="文本框 52"/>
          <p:cNvSpPr txBox="1"/>
          <p:nvPr/>
        </p:nvSpPr>
        <p:spPr>
          <a:xfrm>
            <a:off x="1485900" y="1752966"/>
            <a:ext cx="9100038" cy="1169166"/>
          </a:xfrm>
          <a:prstGeom prst="rect">
            <a:avLst/>
          </a:prstGeom>
          <a:noFill/>
        </p:spPr>
        <p:txBody>
          <a:bodyPr wrap="square" rtlCol="0">
            <a:spAutoFit/>
          </a:bodyPr>
          <a:lstStyle/>
          <a:p>
            <a:pPr algn="ctr">
              <a:lnSpc>
                <a:spcPct val="130000"/>
              </a:lnSpc>
            </a:pPr>
            <a:r>
              <a:rPr lang="zh-TW" altLang="en-US" sz="6000" b="1" dirty="0" smtClean="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營建政策之變革與展望</a:t>
            </a:r>
            <a:endParaRPr lang="en-US" altLang="zh-CN" sz="6000" b="1" dirty="0" smtClean="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334855" name="Picture 7"/>
          <p:cNvPicPr>
            <a:picLocks noChangeAspect="1" noChangeArrowheads="1"/>
          </p:cNvPicPr>
          <p:nvPr/>
        </p:nvPicPr>
        <p:blipFill>
          <a:blip r:embed="rId4" cstate="print"/>
          <a:srcRect/>
          <a:stretch>
            <a:fillRect/>
          </a:stretch>
        </p:blipFill>
        <p:spPr bwMode="auto">
          <a:xfrm>
            <a:off x="10411659" y="5322016"/>
            <a:ext cx="1555491" cy="1524887"/>
          </a:xfrm>
          <a:prstGeom prst="rect">
            <a:avLst/>
          </a:prstGeom>
          <a:noFill/>
          <a:ln w="9525">
            <a:noFill/>
            <a:miter lim="800000"/>
            <a:headEnd/>
            <a:tailEnd/>
          </a:ln>
          <a:effectLst/>
        </p:spPr>
      </p:pic>
      <p:sp>
        <p:nvSpPr>
          <p:cNvPr id="199" name="文本框 52"/>
          <p:cNvSpPr txBox="1"/>
          <p:nvPr/>
        </p:nvSpPr>
        <p:spPr>
          <a:xfrm>
            <a:off x="2162565" y="4076098"/>
            <a:ext cx="7563713" cy="1132618"/>
          </a:xfrm>
          <a:prstGeom prst="rect">
            <a:avLst/>
          </a:prstGeom>
          <a:noFill/>
        </p:spPr>
        <p:txBody>
          <a:bodyPr wrap="square" rtlCol="0">
            <a:spAutoFit/>
          </a:bodyPr>
          <a:lstStyle/>
          <a:p>
            <a:pPr algn="ctr">
              <a:lnSpc>
                <a:spcPct val="130000"/>
              </a:lnSpc>
            </a:pPr>
            <a:r>
              <a:rPr lang="zh-TW" altLang="en-US" sz="2800" b="1" dirty="0" smtClean="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內政部營建署   吳署長欣修</a:t>
            </a:r>
            <a:endParaRPr lang="en-US" altLang="zh-TW" sz="2800" b="1" dirty="0" smtClean="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lnSpc>
                <a:spcPct val="130000"/>
              </a:lnSpc>
            </a:pPr>
            <a:r>
              <a:rPr lang="en-US" altLang="zh-TW" sz="2400" b="1" dirty="0" smtClean="0">
                <a:solidFill>
                  <a:schemeClr val="tx2"/>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109</a:t>
            </a:r>
            <a:r>
              <a:rPr lang="zh-TW" altLang="en-US" sz="2400" b="1" dirty="0" smtClean="0">
                <a:solidFill>
                  <a:schemeClr val="tx2"/>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b="1" dirty="0" smtClean="0">
                <a:solidFill>
                  <a:schemeClr val="tx2"/>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400" b="1" dirty="0" smtClean="0">
                <a:solidFill>
                  <a:schemeClr val="tx2"/>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b="1" dirty="0" smtClean="0">
                <a:solidFill>
                  <a:schemeClr val="tx2"/>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31</a:t>
            </a:r>
            <a:r>
              <a:rPr lang="zh-TW" altLang="en-US" sz="2400" b="1" dirty="0" smtClean="0">
                <a:solidFill>
                  <a:schemeClr val="tx2"/>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日</a:t>
            </a:r>
            <a:endParaRPr lang="en-US" altLang="zh-CN" sz="2400" b="1" dirty="0" smtClean="0">
              <a:solidFill>
                <a:schemeClr val="tx2"/>
              </a:solidFill>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1</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976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763660" y="580697"/>
            <a:ext cx="7223891"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得免適用規定</a:t>
            </a:r>
            <a:r>
              <a:rPr lang="en-US" altLang="zh-TW" sz="36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陽臺、露台及屋頂</a:t>
            </a:r>
            <a:r>
              <a:rPr lang="en-US" altLang="zh-TW" sz="3600" b="1" dirty="0">
                <a:solidFill>
                  <a:srgbClr val="002060"/>
                </a:solidFill>
                <a:latin typeface="微軟正黑體" panose="020B0604030504040204" pitchFamily="34" charset="-120"/>
                <a:ea typeface="微軟正黑體" panose="020B0604030504040204" pitchFamily="34" charset="-120"/>
              </a:rPr>
              <a:t>)</a:t>
            </a:r>
            <a:endParaRPr lang="zh-TW" altLang="en-US" sz="3600" b="1" dirty="0">
              <a:solidFill>
                <a:srgbClr val="002060"/>
              </a:solidFill>
              <a:latin typeface="微軟正黑體" panose="020B0604030504040204" pitchFamily="34" charset="-120"/>
              <a:ea typeface="微軟正黑體" panose="020B0604030504040204" pitchFamily="34" charset="-120"/>
            </a:endParaRPr>
          </a:p>
        </p:txBody>
      </p:sp>
      <p:sp>
        <p:nvSpPr>
          <p:cNvPr id="8" name="文本框 15"/>
          <p:cNvSpPr txBox="1"/>
          <p:nvPr/>
        </p:nvSpPr>
        <p:spPr>
          <a:xfrm>
            <a:off x="2424259" y="2967069"/>
            <a:ext cx="3414277" cy="978729"/>
          </a:xfrm>
          <a:prstGeom prst="rect">
            <a:avLst/>
          </a:prstGeom>
          <a:noFill/>
        </p:spPr>
        <p:txBody>
          <a:bodyPr wrap="square" rtlCol="0">
            <a:spAutoFit/>
          </a:bodyPr>
          <a:lstStyle/>
          <a:p>
            <a:pPr>
              <a:lnSpc>
                <a:spcPct val="120000"/>
              </a:lnSpc>
              <a:spcBef>
                <a:spcPts val="300"/>
              </a:spcBef>
              <a:spcAft>
                <a:spcPts val="300"/>
              </a:spcAft>
            </a:pPr>
            <a:r>
              <a:rPr lang="zh-TW" altLang="en-US" sz="2400" kern="100" dirty="0" smtClean="0">
                <a:solidFill>
                  <a:schemeClr val="tx1">
                    <a:lumMod val="85000"/>
                    <a:lumOff val="15000"/>
                  </a:schemeClr>
                </a:solidFill>
                <a:latin typeface="微軟正黑體" panose="020B0604030504040204" pitchFamily="34" charset="-120"/>
                <a:ea typeface="微軟正黑體" panose="020B0604030504040204" pitchFamily="34" charset="-120"/>
              </a:rPr>
              <a:t>陽臺下無論是否為居室皆不用檢討</a:t>
            </a:r>
            <a:endParaRPr lang="zh-CN" altLang="en-US" sz="2400" kern="1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953922" y="4249129"/>
            <a:ext cx="1005403" cy="584775"/>
          </a:xfrm>
          <a:prstGeom prst="rect">
            <a:avLst/>
          </a:prstGeom>
          <a:noFill/>
        </p:spPr>
        <p:txBody>
          <a:bodyPr wrap="none" rtlCol="0">
            <a:spAutoFit/>
          </a:bodyPr>
          <a:lstStyle/>
          <a:p>
            <a:r>
              <a:rPr lang="zh-TW" altLang="en-US" sz="3200" b="1" dirty="0" smtClean="0">
                <a:solidFill>
                  <a:srgbClr val="002060"/>
                </a:solidFill>
                <a:latin typeface="微軟正黑體" panose="020B0604030504040204" pitchFamily="34" charset="-120"/>
                <a:ea typeface="微軟正黑體" panose="020B0604030504040204" pitchFamily="34" charset="-120"/>
                <a:cs typeface="Lato Regular"/>
              </a:rPr>
              <a:t>陽臺</a:t>
            </a:r>
            <a:endParaRPr lang="zh-TW" altLang="en-US" sz="3200" b="1" dirty="0">
              <a:solidFill>
                <a:srgbClr val="002060"/>
              </a:solidFill>
              <a:latin typeface="微軟正黑體" panose="020B0604030504040204" pitchFamily="34" charset="-120"/>
              <a:ea typeface="微軟正黑體" panose="020B0604030504040204" pitchFamily="34" charset="-120"/>
              <a:cs typeface="Lato Regular"/>
            </a:endParaRPr>
          </a:p>
        </p:txBody>
      </p:sp>
      <p:grpSp>
        <p:nvGrpSpPr>
          <p:cNvPr id="10" name="群組 9"/>
          <p:cNvGrpSpPr/>
          <p:nvPr/>
        </p:nvGrpSpPr>
        <p:grpSpPr>
          <a:xfrm>
            <a:off x="6026134" y="2507249"/>
            <a:ext cx="1703294" cy="1703294"/>
            <a:chOff x="5484335" y="3704570"/>
            <a:chExt cx="1703294" cy="1703294"/>
          </a:xfrm>
        </p:grpSpPr>
        <p:sp>
          <p:nvSpPr>
            <p:cNvPr id="11" name="橢圓 10"/>
            <p:cNvSpPr/>
            <p:nvPr/>
          </p:nvSpPr>
          <p:spPr>
            <a:xfrm>
              <a:off x="5484335" y="3704570"/>
              <a:ext cx="1703294" cy="17032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pic>
          <p:nvPicPr>
            <p:cNvPr id="12" name="Picture 2" descr="X Terrace Svg Png Icon Free Download (#235857) - OnlineWebFonts.COM"/>
            <p:cNvPicPr>
              <a:picLocks noChangeAspect="1" noChangeArrowheads="1"/>
            </p:cNvPicPr>
            <p:nvPr/>
          </p:nvPicPr>
          <p:blipFill>
            <a:blip r:embed="rId2" cstate="print">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5870903" y="4159875"/>
              <a:ext cx="952153" cy="952153"/>
            </a:xfrm>
            <a:prstGeom prst="rect">
              <a:avLst/>
            </a:prstGeom>
            <a:noFill/>
          </p:spPr>
        </p:pic>
      </p:grpSp>
      <p:grpSp>
        <p:nvGrpSpPr>
          <p:cNvPr id="13" name="群組 12"/>
          <p:cNvGrpSpPr/>
          <p:nvPr/>
        </p:nvGrpSpPr>
        <p:grpSpPr>
          <a:xfrm>
            <a:off x="597689" y="2507249"/>
            <a:ext cx="1703294" cy="1703294"/>
            <a:chOff x="938093" y="3794722"/>
            <a:chExt cx="1703294" cy="1703294"/>
          </a:xfrm>
        </p:grpSpPr>
        <p:sp>
          <p:nvSpPr>
            <p:cNvPr id="14" name="橢圓 13"/>
            <p:cNvSpPr/>
            <p:nvPr/>
          </p:nvSpPr>
          <p:spPr>
            <a:xfrm>
              <a:off x="938093" y="3794722"/>
              <a:ext cx="1703294" cy="17032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pic>
          <p:nvPicPr>
            <p:cNvPr id="15" name="Picture 4" descr="https://cdn0.iconfinder.com/data/icons/real-estate-glyph-3/32/1_Balcony_Architecture_Building_Home-512.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1185886" y="4049535"/>
              <a:ext cx="1153529" cy="1153530"/>
            </a:xfrm>
            <a:prstGeom prst="rect">
              <a:avLst/>
            </a:prstGeom>
            <a:noFill/>
          </p:spPr>
        </p:pic>
      </p:grpSp>
      <p:sp>
        <p:nvSpPr>
          <p:cNvPr id="16" name="文字方塊 15"/>
          <p:cNvSpPr txBox="1"/>
          <p:nvPr/>
        </p:nvSpPr>
        <p:spPr>
          <a:xfrm>
            <a:off x="5768238" y="4249129"/>
            <a:ext cx="2236510" cy="584775"/>
          </a:xfrm>
          <a:prstGeom prst="rect">
            <a:avLst/>
          </a:prstGeom>
          <a:noFill/>
        </p:spPr>
        <p:txBody>
          <a:bodyPr wrap="none" rtlCol="0">
            <a:spAutoFit/>
          </a:bodyPr>
          <a:lstStyle/>
          <a:p>
            <a:r>
              <a:rPr lang="zh-TW" altLang="en-US" sz="3200" b="1" dirty="0" smtClean="0">
                <a:solidFill>
                  <a:srgbClr val="002060"/>
                </a:solidFill>
                <a:latin typeface="微軟正黑體" panose="020B0604030504040204" pitchFamily="34" charset="-120"/>
                <a:ea typeface="微軟正黑體" panose="020B0604030504040204" pitchFamily="34" charset="-120"/>
                <a:cs typeface="Lato Regular"/>
              </a:rPr>
              <a:t>露臺、屋頂</a:t>
            </a:r>
            <a:endParaRPr lang="zh-TW" altLang="en-US" sz="3200" b="1" dirty="0">
              <a:solidFill>
                <a:srgbClr val="002060"/>
              </a:solidFill>
              <a:latin typeface="微軟正黑體" panose="020B0604030504040204" pitchFamily="34" charset="-120"/>
              <a:ea typeface="微軟正黑體" panose="020B0604030504040204" pitchFamily="34" charset="-120"/>
              <a:cs typeface="Lato Regular"/>
            </a:endParaRPr>
          </a:p>
        </p:txBody>
      </p:sp>
      <p:sp>
        <p:nvSpPr>
          <p:cNvPr id="17" name="文本框 15"/>
          <p:cNvSpPr txBox="1"/>
          <p:nvPr/>
        </p:nvSpPr>
        <p:spPr>
          <a:xfrm>
            <a:off x="7855795" y="2967069"/>
            <a:ext cx="3568509" cy="1055674"/>
          </a:xfrm>
          <a:prstGeom prst="rect">
            <a:avLst/>
          </a:prstGeom>
          <a:noFill/>
        </p:spPr>
        <p:txBody>
          <a:bodyPr wrap="square" rtlCol="0">
            <a:spAutoFit/>
          </a:bodyPr>
          <a:lstStyle/>
          <a:p>
            <a:pPr algn="dist">
              <a:lnSpc>
                <a:spcPct val="120000"/>
              </a:lnSpc>
              <a:spcBef>
                <a:spcPts val="300"/>
              </a:spcBef>
              <a:spcAft>
                <a:spcPts val="300"/>
              </a:spcAft>
            </a:pPr>
            <a:r>
              <a:rPr lang="zh-TW" altLang="en-US" sz="2400" kern="100" dirty="0" smtClean="0">
                <a:solidFill>
                  <a:schemeClr val="tx1">
                    <a:lumMod val="85000"/>
                    <a:lumOff val="15000"/>
                  </a:schemeClr>
                </a:solidFill>
                <a:latin typeface="微軟正黑體" panose="020B0604030504040204" pitchFamily="34" charset="-120"/>
                <a:ea typeface="微軟正黑體" panose="020B0604030504040204" pitchFamily="34" charset="-120"/>
              </a:rPr>
              <a:t>露台、屋頂之構造非屬</a:t>
            </a:r>
            <a:endParaRPr lang="en-US" altLang="zh-TW" sz="2400" kern="1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algn="dist">
              <a:lnSpc>
                <a:spcPct val="120000"/>
              </a:lnSpc>
              <a:spcBef>
                <a:spcPts val="300"/>
              </a:spcBef>
              <a:spcAft>
                <a:spcPts val="300"/>
              </a:spcAft>
            </a:pPr>
            <a:r>
              <a:rPr lang="zh-TW" altLang="en-US" sz="2400" kern="100" dirty="0" smtClean="0">
                <a:solidFill>
                  <a:schemeClr val="tx1">
                    <a:lumMod val="85000"/>
                    <a:lumOff val="15000"/>
                  </a:schemeClr>
                </a:solidFill>
                <a:latin typeface="微軟正黑體" panose="020B0604030504040204" pitchFamily="34" charset="-120"/>
                <a:ea typeface="微軟正黑體" panose="020B0604030504040204" pitchFamily="34" charset="-120"/>
              </a:rPr>
              <a:t>分戶樓板衝擊音檢討範圍</a:t>
            </a:r>
            <a:endParaRPr lang="en-US" altLang="zh-CN" sz="2400" kern="100" dirty="0" smtClean="0">
              <a:solidFill>
                <a:schemeClr val="bg1">
                  <a:lumMod val="75000"/>
                </a:schemeClr>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156110" y="4833904"/>
            <a:ext cx="3774810" cy="646331"/>
          </a:xfrm>
          <a:prstGeom prst="rect">
            <a:avLst/>
          </a:prstGeom>
          <a:noFill/>
        </p:spPr>
        <p:txBody>
          <a:bodyPr wrap="square" rtlCol="0">
            <a:spAutoFit/>
          </a:bodyPr>
          <a:lstStyle/>
          <a:p>
            <a:r>
              <a:rPr lang="en-US" altLang="zh-CN" sz="1600" kern="100" dirty="0">
                <a:solidFill>
                  <a:schemeClr val="bg2">
                    <a:lumMod val="10000"/>
                  </a:schemeClr>
                </a:solidFill>
                <a:latin typeface="新細明體" panose="02020500000000000000" pitchFamily="18" charset="-120"/>
                <a:ea typeface="新細明體" panose="02020500000000000000" pitchFamily="18" charset="-120"/>
              </a:rPr>
              <a:t>109.6.8</a:t>
            </a:r>
            <a:r>
              <a:rPr lang="zh-TW" altLang="en-US" sz="1600" kern="100" dirty="0">
                <a:solidFill>
                  <a:schemeClr val="bg2">
                    <a:lumMod val="10000"/>
                  </a:schemeClr>
                </a:solidFill>
                <a:latin typeface="新細明體" panose="02020500000000000000" pitchFamily="18" charset="-120"/>
                <a:ea typeface="新細明體" panose="02020500000000000000" pitchFamily="18" charset="-120"/>
              </a:rPr>
              <a:t>內授營建管</a:t>
            </a:r>
            <a:r>
              <a:rPr lang="zh-CN" altLang="en-US" sz="1600" kern="100" dirty="0" smtClean="0">
                <a:solidFill>
                  <a:schemeClr val="bg2">
                    <a:lumMod val="10000"/>
                  </a:schemeClr>
                </a:solidFill>
                <a:latin typeface="新細明體" panose="02020500000000000000" pitchFamily="18" charset="-120"/>
                <a:ea typeface="新細明體" panose="02020500000000000000" pitchFamily="18" charset="-120"/>
              </a:rPr>
              <a:t>第</a:t>
            </a:r>
            <a:r>
              <a:rPr lang="en-US" altLang="zh-CN" sz="1600" kern="100" dirty="0" smtClean="0">
                <a:solidFill>
                  <a:schemeClr val="bg2">
                    <a:lumMod val="10000"/>
                  </a:schemeClr>
                </a:solidFill>
                <a:latin typeface="新細明體" panose="02020500000000000000" pitchFamily="18" charset="-120"/>
                <a:ea typeface="新細明體" panose="02020500000000000000" pitchFamily="18" charset="-120"/>
              </a:rPr>
              <a:t>1090810194</a:t>
            </a:r>
            <a:r>
              <a:rPr lang="zh-CN" altLang="en-US" sz="1600" kern="100" dirty="0">
                <a:solidFill>
                  <a:schemeClr val="bg2">
                    <a:lumMod val="10000"/>
                  </a:schemeClr>
                </a:solidFill>
                <a:latin typeface="新細明體" panose="02020500000000000000" pitchFamily="18" charset="-120"/>
                <a:ea typeface="新細明體" panose="02020500000000000000" pitchFamily="18" charset="-120"/>
              </a:rPr>
              <a:t>號</a:t>
            </a:r>
            <a:r>
              <a:rPr lang="zh-TW" altLang="en-US" sz="1600" kern="100" dirty="0">
                <a:solidFill>
                  <a:schemeClr val="bg2">
                    <a:lumMod val="10000"/>
                  </a:schemeClr>
                </a:solidFill>
                <a:latin typeface="新細明體" panose="02020500000000000000" pitchFamily="18" charset="-120"/>
                <a:ea typeface="新細明體" panose="02020500000000000000" pitchFamily="18" charset="-120"/>
              </a:rPr>
              <a:t>函釋</a:t>
            </a:r>
            <a:endParaRPr lang="zh-CN" altLang="en-US" sz="1600" kern="100" dirty="0">
              <a:solidFill>
                <a:schemeClr val="bg2">
                  <a:lumMod val="10000"/>
                </a:schemeClr>
              </a:solidFill>
              <a:latin typeface="新細明體" panose="02020500000000000000" pitchFamily="18" charset="-120"/>
              <a:ea typeface="新細明體" panose="02020500000000000000" pitchFamily="18" charset="-120"/>
            </a:endParaRPr>
          </a:p>
          <a:p>
            <a:endParaRPr lang="zh-TW" altLang="en-US" sz="2000" dirty="0">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5775547" y="4810214"/>
            <a:ext cx="3860511" cy="584775"/>
          </a:xfrm>
          <a:prstGeom prst="rect">
            <a:avLst/>
          </a:prstGeom>
          <a:noFill/>
        </p:spPr>
        <p:txBody>
          <a:bodyPr wrap="square" rtlCol="0">
            <a:spAutoFit/>
          </a:bodyPr>
          <a:lstStyle>
            <a:defPPr>
              <a:defRPr lang="zh-CN"/>
            </a:defPPr>
            <a:lvl1pPr>
              <a:defRPr sz="1600" kern="100">
                <a:solidFill>
                  <a:schemeClr val="bg2">
                    <a:lumMod val="10000"/>
                  </a:schemeClr>
                </a:solidFill>
                <a:latin typeface="新細明體" panose="02020500000000000000" pitchFamily="18" charset="-120"/>
                <a:ea typeface="新細明體" panose="02020500000000000000" pitchFamily="18" charset="-120"/>
              </a:defRPr>
            </a:lvl1pPr>
          </a:lstStyle>
          <a:p>
            <a:r>
              <a:rPr lang="en-US" altLang="zh-CN" dirty="0"/>
              <a:t>109.4.27</a:t>
            </a:r>
            <a:r>
              <a:rPr lang="zh-TW" altLang="en-US" dirty="0"/>
              <a:t>內授營建管</a:t>
            </a:r>
            <a:r>
              <a:rPr lang="zh-CN" altLang="en-US" dirty="0" smtClean="0"/>
              <a:t>第</a:t>
            </a:r>
            <a:r>
              <a:rPr lang="en-US" altLang="zh-CN" dirty="0" smtClean="0"/>
              <a:t>1090807776</a:t>
            </a:r>
            <a:r>
              <a:rPr lang="zh-TW" altLang="en-US" dirty="0"/>
              <a:t>函釋</a:t>
            </a:r>
            <a:endParaRPr lang="zh-CN" altLang="en-US" dirty="0"/>
          </a:p>
          <a:p>
            <a:endParaRPr lang="zh-TW" altLang="en-US" dirty="0"/>
          </a:p>
        </p:txBody>
      </p:sp>
      <p:grpSp>
        <p:nvGrpSpPr>
          <p:cNvPr id="20" name="组合 119"/>
          <p:cNvGrpSpPr/>
          <p:nvPr/>
        </p:nvGrpSpPr>
        <p:grpSpPr>
          <a:xfrm>
            <a:off x="8215339" y="-1057837"/>
            <a:ext cx="4353179" cy="3155578"/>
            <a:chOff x="4289459" y="-1270835"/>
            <a:chExt cx="3627178" cy="2955492"/>
          </a:xfrm>
        </p:grpSpPr>
        <p:sp>
          <p:nvSpPr>
            <p:cNvPr id="21" name="Freeform 20113"/>
            <p:cNvSpPr>
              <a:spLocks noEditPoints="1"/>
            </p:cNvSpPr>
            <p:nvPr/>
          </p:nvSpPr>
          <p:spPr bwMode="auto">
            <a:xfrm>
              <a:off x="6932805" y="-855958"/>
              <a:ext cx="447560" cy="1528772"/>
            </a:xfrm>
            <a:custGeom>
              <a:avLst/>
              <a:gdLst>
                <a:gd name="T0" fmla="*/ 280 w 284"/>
                <a:gd name="T1" fmla="*/ 957 h 970"/>
                <a:gd name="T2" fmla="*/ 276 w 284"/>
                <a:gd name="T3" fmla="*/ 958 h 970"/>
                <a:gd name="T4" fmla="*/ 279 w 284"/>
                <a:gd name="T5" fmla="*/ 970 h 970"/>
                <a:gd name="T6" fmla="*/ 284 w 284"/>
                <a:gd name="T7" fmla="*/ 969 h 970"/>
                <a:gd name="T8" fmla="*/ 280 w 284"/>
                <a:gd name="T9" fmla="*/ 957 h 970"/>
                <a:gd name="T10" fmla="*/ 89 w 284"/>
                <a:gd name="T11" fmla="*/ 313 h 970"/>
                <a:gd name="T12" fmla="*/ 85 w 284"/>
                <a:gd name="T13" fmla="*/ 314 h 970"/>
                <a:gd name="T14" fmla="*/ 89 w 284"/>
                <a:gd name="T15" fmla="*/ 326 h 970"/>
                <a:gd name="T16" fmla="*/ 93 w 284"/>
                <a:gd name="T17" fmla="*/ 324 h 970"/>
                <a:gd name="T18" fmla="*/ 89 w 284"/>
                <a:gd name="T19" fmla="*/ 313 h 970"/>
                <a:gd name="T20" fmla="*/ 73 w 284"/>
                <a:gd name="T21" fmla="*/ 253 h 970"/>
                <a:gd name="T22" fmla="*/ 69 w 284"/>
                <a:gd name="T23" fmla="*/ 255 h 970"/>
                <a:gd name="T24" fmla="*/ 72 w 284"/>
                <a:gd name="T25" fmla="*/ 266 h 970"/>
                <a:gd name="T26" fmla="*/ 76 w 284"/>
                <a:gd name="T27" fmla="*/ 265 h 970"/>
                <a:gd name="T28" fmla="*/ 73 w 284"/>
                <a:gd name="T29" fmla="*/ 253 h 970"/>
                <a:gd name="T30" fmla="*/ 15 w 284"/>
                <a:gd name="T31" fmla="*/ 41 h 970"/>
                <a:gd name="T32" fmla="*/ 11 w 284"/>
                <a:gd name="T33" fmla="*/ 42 h 970"/>
                <a:gd name="T34" fmla="*/ 13 w 284"/>
                <a:gd name="T35" fmla="*/ 50 h 970"/>
                <a:gd name="T36" fmla="*/ 18 w 284"/>
                <a:gd name="T37" fmla="*/ 49 h 970"/>
                <a:gd name="T38" fmla="*/ 15 w 284"/>
                <a:gd name="T39" fmla="*/ 41 h 970"/>
                <a:gd name="T40" fmla="*/ 5 w 284"/>
                <a:gd name="T41" fmla="*/ 0 h 970"/>
                <a:gd name="T42" fmla="*/ 0 w 284"/>
                <a:gd name="T43" fmla="*/ 1 h 970"/>
                <a:gd name="T44" fmla="*/ 3 w 284"/>
                <a:gd name="T45" fmla="*/ 9 h 970"/>
                <a:gd name="T46" fmla="*/ 7 w 284"/>
                <a:gd name="T47" fmla="*/ 8 h 970"/>
                <a:gd name="T48" fmla="*/ 5 w 284"/>
                <a:gd name="T49"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4" h="970">
                  <a:moveTo>
                    <a:pt x="280" y="957"/>
                  </a:moveTo>
                  <a:cubicBezTo>
                    <a:pt x="279" y="957"/>
                    <a:pt x="277" y="958"/>
                    <a:pt x="276" y="958"/>
                  </a:cubicBezTo>
                  <a:cubicBezTo>
                    <a:pt x="279" y="970"/>
                    <a:pt x="279" y="970"/>
                    <a:pt x="279" y="970"/>
                  </a:cubicBezTo>
                  <a:cubicBezTo>
                    <a:pt x="281" y="969"/>
                    <a:pt x="282" y="969"/>
                    <a:pt x="284" y="969"/>
                  </a:cubicBezTo>
                  <a:cubicBezTo>
                    <a:pt x="280" y="957"/>
                    <a:pt x="280" y="957"/>
                    <a:pt x="280" y="957"/>
                  </a:cubicBezTo>
                  <a:moveTo>
                    <a:pt x="89" y="313"/>
                  </a:moveTo>
                  <a:cubicBezTo>
                    <a:pt x="88" y="313"/>
                    <a:pt x="87" y="314"/>
                    <a:pt x="85" y="314"/>
                  </a:cubicBezTo>
                  <a:cubicBezTo>
                    <a:pt x="89" y="326"/>
                    <a:pt x="89" y="326"/>
                    <a:pt x="89" y="326"/>
                  </a:cubicBezTo>
                  <a:cubicBezTo>
                    <a:pt x="90" y="325"/>
                    <a:pt x="91" y="325"/>
                    <a:pt x="93" y="324"/>
                  </a:cubicBezTo>
                  <a:cubicBezTo>
                    <a:pt x="89" y="313"/>
                    <a:pt x="89" y="313"/>
                    <a:pt x="89" y="313"/>
                  </a:cubicBezTo>
                  <a:moveTo>
                    <a:pt x="73" y="253"/>
                  </a:moveTo>
                  <a:cubicBezTo>
                    <a:pt x="71" y="254"/>
                    <a:pt x="70" y="254"/>
                    <a:pt x="69" y="255"/>
                  </a:cubicBezTo>
                  <a:cubicBezTo>
                    <a:pt x="72" y="266"/>
                    <a:pt x="72" y="266"/>
                    <a:pt x="72" y="266"/>
                  </a:cubicBezTo>
                  <a:cubicBezTo>
                    <a:pt x="73" y="266"/>
                    <a:pt x="75" y="265"/>
                    <a:pt x="76" y="265"/>
                  </a:cubicBezTo>
                  <a:cubicBezTo>
                    <a:pt x="73" y="253"/>
                    <a:pt x="73" y="253"/>
                    <a:pt x="73" y="253"/>
                  </a:cubicBezTo>
                  <a:moveTo>
                    <a:pt x="15" y="41"/>
                  </a:moveTo>
                  <a:cubicBezTo>
                    <a:pt x="14" y="41"/>
                    <a:pt x="13" y="42"/>
                    <a:pt x="11" y="42"/>
                  </a:cubicBezTo>
                  <a:cubicBezTo>
                    <a:pt x="13" y="50"/>
                    <a:pt x="13" y="50"/>
                    <a:pt x="13" y="50"/>
                  </a:cubicBezTo>
                  <a:cubicBezTo>
                    <a:pt x="15" y="50"/>
                    <a:pt x="16" y="49"/>
                    <a:pt x="18" y="49"/>
                  </a:cubicBezTo>
                  <a:cubicBezTo>
                    <a:pt x="15" y="41"/>
                    <a:pt x="15" y="41"/>
                    <a:pt x="15" y="41"/>
                  </a:cubicBezTo>
                  <a:moveTo>
                    <a:pt x="5" y="0"/>
                  </a:moveTo>
                  <a:cubicBezTo>
                    <a:pt x="3" y="0"/>
                    <a:pt x="2" y="1"/>
                    <a:pt x="0" y="1"/>
                  </a:cubicBezTo>
                  <a:cubicBezTo>
                    <a:pt x="3" y="9"/>
                    <a:pt x="3" y="9"/>
                    <a:pt x="3" y="9"/>
                  </a:cubicBezTo>
                  <a:cubicBezTo>
                    <a:pt x="4" y="9"/>
                    <a:pt x="5" y="8"/>
                    <a:pt x="7" y="8"/>
                  </a:cubicBezTo>
                  <a:cubicBezTo>
                    <a:pt x="5" y="0"/>
                    <a:pt x="5" y="0"/>
                    <a:pt x="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20173"/>
            <p:cNvSpPr>
              <a:spLocks/>
            </p:cNvSpPr>
            <p:nvPr/>
          </p:nvSpPr>
          <p:spPr bwMode="auto">
            <a:xfrm>
              <a:off x="4442874" y="1081020"/>
              <a:ext cx="9338" cy="4669"/>
            </a:xfrm>
            <a:custGeom>
              <a:avLst/>
              <a:gdLst>
                <a:gd name="T0" fmla="*/ 9 w 14"/>
                <a:gd name="T1" fmla="*/ 0 h 7"/>
                <a:gd name="T2" fmla="*/ 2 w 14"/>
                <a:gd name="T3" fmla="*/ 3 h 7"/>
                <a:gd name="T4" fmla="*/ 0 w 14"/>
                <a:gd name="T5" fmla="*/ 3 h 7"/>
                <a:gd name="T6" fmla="*/ 14 w 14"/>
                <a:gd name="T7" fmla="*/ 7 h 7"/>
                <a:gd name="T8" fmla="*/ 9 w 14"/>
                <a:gd name="T9" fmla="*/ 0 h 7"/>
              </a:gdLst>
              <a:ahLst/>
              <a:cxnLst>
                <a:cxn ang="0">
                  <a:pos x="T0" y="T1"/>
                </a:cxn>
                <a:cxn ang="0">
                  <a:pos x="T2" y="T3"/>
                </a:cxn>
                <a:cxn ang="0">
                  <a:pos x="T4" y="T5"/>
                </a:cxn>
                <a:cxn ang="0">
                  <a:pos x="T6" y="T7"/>
                </a:cxn>
                <a:cxn ang="0">
                  <a:pos x="T8" y="T9"/>
                </a:cxn>
              </a:cxnLst>
              <a:rect l="0" t="0" r="r" b="b"/>
              <a:pathLst>
                <a:path w="14" h="7">
                  <a:moveTo>
                    <a:pt x="9" y="0"/>
                  </a:moveTo>
                  <a:lnTo>
                    <a:pt x="2" y="3"/>
                  </a:lnTo>
                  <a:lnTo>
                    <a:pt x="0" y="3"/>
                  </a:lnTo>
                  <a:lnTo>
                    <a:pt x="14" y="7"/>
                  </a:lnTo>
                  <a:lnTo>
                    <a:pt x="9"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175"/>
            <p:cNvSpPr>
              <a:spLocks noEditPoints="1"/>
            </p:cNvSpPr>
            <p:nvPr/>
          </p:nvSpPr>
          <p:spPr bwMode="auto">
            <a:xfrm>
              <a:off x="4328817" y="-677869"/>
              <a:ext cx="529602" cy="1161920"/>
            </a:xfrm>
            <a:custGeom>
              <a:avLst/>
              <a:gdLst>
                <a:gd name="T0" fmla="*/ 162 w 336"/>
                <a:gd name="T1" fmla="*/ 720 h 737"/>
                <a:gd name="T2" fmla="*/ 154 w 336"/>
                <a:gd name="T3" fmla="*/ 735 h 737"/>
                <a:gd name="T4" fmla="*/ 158 w 336"/>
                <a:gd name="T5" fmla="*/ 737 h 737"/>
                <a:gd name="T6" fmla="*/ 166 w 336"/>
                <a:gd name="T7" fmla="*/ 722 h 737"/>
                <a:gd name="T8" fmla="*/ 162 w 336"/>
                <a:gd name="T9" fmla="*/ 720 h 737"/>
                <a:gd name="T10" fmla="*/ 133 w 336"/>
                <a:gd name="T11" fmla="*/ 716 h 737"/>
                <a:gd name="T12" fmla="*/ 129 w 336"/>
                <a:gd name="T13" fmla="*/ 717 h 737"/>
                <a:gd name="T14" fmla="*/ 132 w 336"/>
                <a:gd name="T15" fmla="*/ 733 h 737"/>
                <a:gd name="T16" fmla="*/ 136 w 336"/>
                <a:gd name="T17" fmla="*/ 732 h 737"/>
                <a:gd name="T18" fmla="*/ 133 w 336"/>
                <a:gd name="T19" fmla="*/ 716 h 737"/>
                <a:gd name="T20" fmla="*/ 332 w 336"/>
                <a:gd name="T21" fmla="*/ 398 h 737"/>
                <a:gd name="T22" fmla="*/ 171 w 336"/>
                <a:gd name="T23" fmla="*/ 704 h 737"/>
                <a:gd name="T24" fmla="*/ 175 w 336"/>
                <a:gd name="T25" fmla="*/ 706 h 737"/>
                <a:gd name="T26" fmla="*/ 336 w 336"/>
                <a:gd name="T27" fmla="*/ 400 h 737"/>
                <a:gd name="T28" fmla="*/ 332 w 336"/>
                <a:gd name="T29" fmla="*/ 398 h 737"/>
                <a:gd name="T30" fmla="*/ 4 w 336"/>
                <a:gd name="T31" fmla="*/ 6 h 737"/>
                <a:gd name="T32" fmla="*/ 0 w 336"/>
                <a:gd name="T33" fmla="*/ 7 h 737"/>
                <a:gd name="T34" fmla="*/ 125 w 336"/>
                <a:gd name="T35" fmla="*/ 698 h 737"/>
                <a:gd name="T36" fmla="*/ 130 w 336"/>
                <a:gd name="T37" fmla="*/ 697 h 737"/>
                <a:gd name="T38" fmla="*/ 4 w 336"/>
                <a:gd name="T39" fmla="*/ 6 h 737"/>
                <a:gd name="T40" fmla="*/ 14 w 336"/>
                <a:gd name="T41" fmla="*/ 0 h 737"/>
                <a:gd name="T42" fmla="*/ 11 w 336"/>
                <a:gd name="T43" fmla="*/ 3 h 737"/>
                <a:gd name="T44" fmla="*/ 327 w 336"/>
                <a:gd name="T45" fmla="*/ 349 h 737"/>
                <a:gd name="T46" fmla="*/ 330 w 336"/>
                <a:gd name="T47" fmla="*/ 346 h 737"/>
                <a:gd name="T48" fmla="*/ 14 w 336"/>
                <a:gd name="T49"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6" h="737">
                  <a:moveTo>
                    <a:pt x="162" y="720"/>
                  </a:moveTo>
                  <a:cubicBezTo>
                    <a:pt x="154" y="735"/>
                    <a:pt x="154" y="735"/>
                    <a:pt x="154" y="735"/>
                  </a:cubicBezTo>
                  <a:cubicBezTo>
                    <a:pt x="155" y="736"/>
                    <a:pt x="157" y="736"/>
                    <a:pt x="158" y="737"/>
                  </a:cubicBezTo>
                  <a:cubicBezTo>
                    <a:pt x="166" y="722"/>
                    <a:pt x="166" y="722"/>
                    <a:pt x="166" y="722"/>
                  </a:cubicBezTo>
                  <a:cubicBezTo>
                    <a:pt x="164" y="722"/>
                    <a:pt x="163" y="721"/>
                    <a:pt x="162" y="720"/>
                  </a:cubicBezTo>
                  <a:moveTo>
                    <a:pt x="133" y="716"/>
                  </a:moveTo>
                  <a:cubicBezTo>
                    <a:pt x="131" y="716"/>
                    <a:pt x="130" y="716"/>
                    <a:pt x="129" y="717"/>
                  </a:cubicBezTo>
                  <a:cubicBezTo>
                    <a:pt x="132" y="733"/>
                    <a:pt x="132" y="733"/>
                    <a:pt x="132" y="733"/>
                  </a:cubicBezTo>
                  <a:cubicBezTo>
                    <a:pt x="133" y="733"/>
                    <a:pt x="134" y="732"/>
                    <a:pt x="136" y="732"/>
                  </a:cubicBezTo>
                  <a:cubicBezTo>
                    <a:pt x="133" y="716"/>
                    <a:pt x="133" y="716"/>
                    <a:pt x="133" y="716"/>
                  </a:cubicBezTo>
                  <a:moveTo>
                    <a:pt x="332" y="398"/>
                  </a:moveTo>
                  <a:cubicBezTo>
                    <a:pt x="171" y="704"/>
                    <a:pt x="171" y="704"/>
                    <a:pt x="171" y="704"/>
                  </a:cubicBezTo>
                  <a:cubicBezTo>
                    <a:pt x="172" y="704"/>
                    <a:pt x="173" y="705"/>
                    <a:pt x="175" y="706"/>
                  </a:cubicBezTo>
                  <a:cubicBezTo>
                    <a:pt x="336" y="400"/>
                    <a:pt x="336" y="400"/>
                    <a:pt x="336" y="400"/>
                  </a:cubicBezTo>
                  <a:cubicBezTo>
                    <a:pt x="335" y="399"/>
                    <a:pt x="333" y="399"/>
                    <a:pt x="332" y="398"/>
                  </a:cubicBezTo>
                  <a:moveTo>
                    <a:pt x="4" y="6"/>
                  </a:moveTo>
                  <a:cubicBezTo>
                    <a:pt x="3" y="7"/>
                    <a:pt x="2" y="7"/>
                    <a:pt x="0" y="7"/>
                  </a:cubicBezTo>
                  <a:cubicBezTo>
                    <a:pt x="125" y="698"/>
                    <a:pt x="125" y="698"/>
                    <a:pt x="125" y="698"/>
                  </a:cubicBezTo>
                  <a:cubicBezTo>
                    <a:pt x="127" y="698"/>
                    <a:pt x="128" y="697"/>
                    <a:pt x="130" y="697"/>
                  </a:cubicBezTo>
                  <a:cubicBezTo>
                    <a:pt x="4" y="6"/>
                    <a:pt x="4" y="6"/>
                    <a:pt x="4" y="6"/>
                  </a:cubicBezTo>
                  <a:moveTo>
                    <a:pt x="14" y="0"/>
                  </a:moveTo>
                  <a:cubicBezTo>
                    <a:pt x="13" y="1"/>
                    <a:pt x="12" y="2"/>
                    <a:pt x="11" y="3"/>
                  </a:cubicBezTo>
                  <a:cubicBezTo>
                    <a:pt x="327" y="349"/>
                    <a:pt x="327" y="349"/>
                    <a:pt x="327" y="349"/>
                  </a:cubicBezTo>
                  <a:cubicBezTo>
                    <a:pt x="328" y="348"/>
                    <a:pt x="329" y="347"/>
                    <a:pt x="330" y="346"/>
                  </a:cubicBezTo>
                  <a:cubicBezTo>
                    <a:pt x="14" y="0"/>
                    <a:pt x="14" y="0"/>
                    <a:pt x="1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0176"/>
            <p:cNvSpPr>
              <a:spLocks noEditPoints="1"/>
            </p:cNvSpPr>
            <p:nvPr/>
          </p:nvSpPr>
          <p:spPr bwMode="auto">
            <a:xfrm>
              <a:off x="4352829" y="-950673"/>
              <a:ext cx="764388" cy="815078"/>
            </a:xfrm>
            <a:custGeom>
              <a:avLst/>
              <a:gdLst>
                <a:gd name="T0" fmla="*/ 346 w 485"/>
                <a:gd name="T1" fmla="*/ 515 h 517"/>
                <a:gd name="T2" fmla="*/ 478 w 485"/>
                <a:gd name="T3" fmla="*/ 269 h 517"/>
                <a:gd name="T4" fmla="*/ 308 w 485"/>
                <a:gd name="T5" fmla="*/ 261 h 517"/>
                <a:gd name="T6" fmla="*/ 329 w 485"/>
                <a:gd name="T7" fmla="*/ 513 h 517"/>
                <a:gd name="T8" fmla="*/ 308 w 485"/>
                <a:gd name="T9" fmla="*/ 261 h 517"/>
                <a:gd name="T10" fmla="*/ 478 w 485"/>
                <a:gd name="T11" fmla="*/ 261 h 517"/>
                <a:gd name="T12" fmla="*/ 485 w 485"/>
                <a:gd name="T13" fmla="*/ 256 h 517"/>
                <a:gd name="T14" fmla="*/ 306 w 485"/>
                <a:gd name="T15" fmla="*/ 235 h 517"/>
                <a:gd name="T16" fmla="*/ 302 w 485"/>
                <a:gd name="T17" fmla="*/ 236 h 517"/>
                <a:gd name="T18" fmla="*/ 303 w 485"/>
                <a:gd name="T19" fmla="*/ 248 h 517"/>
                <a:gd name="T20" fmla="*/ 306 w 485"/>
                <a:gd name="T21" fmla="*/ 235 h 517"/>
                <a:gd name="T22" fmla="*/ 466 w 485"/>
                <a:gd name="T23" fmla="*/ 239 h 517"/>
                <a:gd name="T24" fmla="*/ 473 w 485"/>
                <a:gd name="T25" fmla="*/ 236 h 517"/>
                <a:gd name="T26" fmla="*/ 352 w 485"/>
                <a:gd name="T27" fmla="*/ 217 h 517"/>
                <a:gd name="T28" fmla="*/ 458 w 485"/>
                <a:gd name="T29" fmla="*/ 238 h 517"/>
                <a:gd name="T30" fmla="*/ 352 w 485"/>
                <a:gd name="T31" fmla="*/ 217 h 517"/>
                <a:gd name="T32" fmla="*/ 326 w 485"/>
                <a:gd name="T33" fmla="*/ 217 h 517"/>
                <a:gd name="T34" fmla="*/ 338 w 485"/>
                <a:gd name="T35" fmla="*/ 214 h 517"/>
                <a:gd name="T36" fmla="*/ 266 w 485"/>
                <a:gd name="T37" fmla="*/ 203 h 517"/>
                <a:gd name="T38" fmla="*/ 277 w 485"/>
                <a:gd name="T39" fmla="*/ 209 h 517"/>
                <a:gd name="T40" fmla="*/ 266 w 485"/>
                <a:gd name="T41" fmla="*/ 203 h 517"/>
                <a:gd name="T42" fmla="*/ 295 w 485"/>
                <a:gd name="T43" fmla="*/ 174 h 517"/>
                <a:gd name="T44" fmla="*/ 301 w 485"/>
                <a:gd name="T45" fmla="*/ 186 h 517"/>
                <a:gd name="T46" fmla="*/ 4 w 485"/>
                <a:gd name="T47" fmla="*/ 161 h 517"/>
                <a:gd name="T48" fmla="*/ 252 w 485"/>
                <a:gd name="T49" fmla="*/ 205 h 517"/>
                <a:gd name="T50" fmla="*/ 4 w 485"/>
                <a:gd name="T51" fmla="*/ 161 h 517"/>
                <a:gd name="T52" fmla="*/ 281 w 485"/>
                <a:gd name="T53" fmla="*/ 13 h 517"/>
                <a:gd name="T54" fmla="*/ 279 w 485"/>
                <a:gd name="T55" fmla="*/ 13 h 517"/>
                <a:gd name="T56" fmla="*/ 298 w 485"/>
                <a:gd name="T57" fmla="*/ 160 h 517"/>
                <a:gd name="T58" fmla="*/ 261 w 485"/>
                <a:gd name="T59" fmla="*/ 0 h 517"/>
                <a:gd name="T60" fmla="*/ 3 w 485"/>
                <a:gd name="T61" fmla="*/ 151 h 517"/>
                <a:gd name="T62" fmla="*/ 261 w 485"/>
                <a:gd name="T63"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5" h="517">
                  <a:moveTo>
                    <a:pt x="474" y="268"/>
                  </a:moveTo>
                  <a:cubicBezTo>
                    <a:pt x="346" y="515"/>
                    <a:pt x="346" y="515"/>
                    <a:pt x="346" y="515"/>
                  </a:cubicBezTo>
                  <a:cubicBezTo>
                    <a:pt x="347" y="516"/>
                    <a:pt x="349" y="517"/>
                    <a:pt x="350" y="517"/>
                  </a:cubicBezTo>
                  <a:cubicBezTo>
                    <a:pt x="478" y="269"/>
                    <a:pt x="478" y="269"/>
                    <a:pt x="478" y="269"/>
                  </a:cubicBezTo>
                  <a:cubicBezTo>
                    <a:pt x="477" y="269"/>
                    <a:pt x="475" y="268"/>
                    <a:pt x="474" y="268"/>
                  </a:cubicBezTo>
                  <a:moveTo>
                    <a:pt x="308" y="261"/>
                  </a:moveTo>
                  <a:cubicBezTo>
                    <a:pt x="307" y="261"/>
                    <a:pt x="305" y="261"/>
                    <a:pt x="304" y="261"/>
                  </a:cubicBezTo>
                  <a:cubicBezTo>
                    <a:pt x="329" y="513"/>
                    <a:pt x="329" y="513"/>
                    <a:pt x="329" y="513"/>
                  </a:cubicBezTo>
                  <a:cubicBezTo>
                    <a:pt x="330" y="513"/>
                    <a:pt x="332" y="513"/>
                    <a:pt x="333" y="513"/>
                  </a:cubicBezTo>
                  <a:cubicBezTo>
                    <a:pt x="308" y="261"/>
                    <a:pt x="308" y="261"/>
                    <a:pt x="308" y="261"/>
                  </a:cubicBezTo>
                  <a:moveTo>
                    <a:pt x="481" y="254"/>
                  </a:moveTo>
                  <a:cubicBezTo>
                    <a:pt x="478" y="261"/>
                    <a:pt x="478" y="261"/>
                    <a:pt x="478" y="261"/>
                  </a:cubicBezTo>
                  <a:cubicBezTo>
                    <a:pt x="479" y="261"/>
                    <a:pt x="480" y="262"/>
                    <a:pt x="482" y="262"/>
                  </a:cubicBezTo>
                  <a:cubicBezTo>
                    <a:pt x="485" y="256"/>
                    <a:pt x="485" y="256"/>
                    <a:pt x="485" y="256"/>
                  </a:cubicBezTo>
                  <a:cubicBezTo>
                    <a:pt x="483" y="255"/>
                    <a:pt x="482" y="255"/>
                    <a:pt x="481" y="254"/>
                  </a:cubicBezTo>
                  <a:moveTo>
                    <a:pt x="306" y="235"/>
                  </a:moveTo>
                  <a:cubicBezTo>
                    <a:pt x="305" y="235"/>
                    <a:pt x="303" y="235"/>
                    <a:pt x="302" y="236"/>
                  </a:cubicBezTo>
                  <a:cubicBezTo>
                    <a:pt x="302" y="236"/>
                    <a:pt x="302" y="236"/>
                    <a:pt x="302" y="236"/>
                  </a:cubicBezTo>
                  <a:cubicBezTo>
                    <a:pt x="302" y="236"/>
                    <a:pt x="302" y="236"/>
                    <a:pt x="301" y="236"/>
                  </a:cubicBezTo>
                  <a:cubicBezTo>
                    <a:pt x="303" y="248"/>
                    <a:pt x="303" y="248"/>
                    <a:pt x="303" y="248"/>
                  </a:cubicBezTo>
                  <a:cubicBezTo>
                    <a:pt x="304" y="248"/>
                    <a:pt x="306" y="247"/>
                    <a:pt x="307" y="247"/>
                  </a:cubicBezTo>
                  <a:cubicBezTo>
                    <a:pt x="306" y="235"/>
                    <a:pt x="306" y="235"/>
                    <a:pt x="306" y="235"/>
                  </a:cubicBezTo>
                  <a:moveTo>
                    <a:pt x="466" y="235"/>
                  </a:moveTo>
                  <a:cubicBezTo>
                    <a:pt x="466" y="236"/>
                    <a:pt x="466" y="238"/>
                    <a:pt x="466" y="239"/>
                  </a:cubicBezTo>
                  <a:cubicBezTo>
                    <a:pt x="472" y="240"/>
                    <a:pt x="472" y="240"/>
                    <a:pt x="472" y="240"/>
                  </a:cubicBezTo>
                  <a:cubicBezTo>
                    <a:pt x="473" y="239"/>
                    <a:pt x="473" y="237"/>
                    <a:pt x="473" y="236"/>
                  </a:cubicBezTo>
                  <a:cubicBezTo>
                    <a:pt x="466" y="235"/>
                    <a:pt x="466" y="235"/>
                    <a:pt x="466" y="235"/>
                  </a:cubicBezTo>
                  <a:moveTo>
                    <a:pt x="352" y="217"/>
                  </a:moveTo>
                  <a:cubicBezTo>
                    <a:pt x="352" y="218"/>
                    <a:pt x="351" y="219"/>
                    <a:pt x="351" y="221"/>
                  </a:cubicBezTo>
                  <a:cubicBezTo>
                    <a:pt x="458" y="238"/>
                    <a:pt x="458" y="238"/>
                    <a:pt x="458" y="238"/>
                  </a:cubicBezTo>
                  <a:cubicBezTo>
                    <a:pt x="458" y="237"/>
                    <a:pt x="458" y="235"/>
                    <a:pt x="459" y="234"/>
                  </a:cubicBezTo>
                  <a:cubicBezTo>
                    <a:pt x="352" y="217"/>
                    <a:pt x="352" y="217"/>
                    <a:pt x="352" y="217"/>
                  </a:cubicBezTo>
                  <a:moveTo>
                    <a:pt x="326" y="212"/>
                  </a:moveTo>
                  <a:cubicBezTo>
                    <a:pt x="326" y="214"/>
                    <a:pt x="326" y="215"/>
                    <a:pt x="326" y="217"/>
                  </a:cubicBezTo>
                  <a:cubicBezTo>
                    <a:pt x="338" y="219"/>
                    <a:pt x="338" y="219"/>
                    <a:pt x="338" y="219"/>
                  </a:cubicBezTo>
                  <a:cubicBezTo>
                    <a:pt x="338" y="217"/>
                    <a:pt x="338" y="216"/>
                    <a:pt x="338" y="214"/>
                  </a:cubicBezTo>
                  <a:cubicBezTo>
                    <a:pt x="326" y="212"/>
                    <a:pt x="326" y="212"/>
                    <a:pt x="326" y="212"/>
                  </a:cubicBezTo>
                  <a:moveTo>
                    <a:pt x="266" y="203"/>
                  </a:moveTo>
                  <a:cubicBezTo>
                    <a:pt x="265" y="204"/>
                    <a:pt x="265" y="206"/>
                    <a:pt x="265" y="207"/>
                  </a:cubicBezTo>
                  <a:cubicBezTo>
                    <a:pt x="277" y="209"/>
                    <a:pt x="277" y="209"/>
                    <a:pt x="277" y="209"/>
                  </a:cubicBezTo>
                  <a:cubicBezTo>
                    <a:pt x="277" y="207"/>
                    <a:pt x="277" y="206"/>
                    <a:pt x="278" y="205"/>
                  </a:cubicBezTo>
                  <a:cubicBezTo>
                    <a:pt x="266" y="203"/>
                    <a:pt x="266" y="203"/>
                    <a:pt x="266" y="203"/>
                  </a:cubicBezTo>
                  <a:moveTo>
                    <a:pt x="300" y="174"/>
                  </a:moveTo>
                  <a:cubicBezTo>
                    <a:pt x="298" y="174"/>
                    <a:pt x="297" y="174"/>
                    <a:pt x="295" y="174"/>
                  </a:cubicBezTo>
                  <a:cubicBezTo>
                    <a:pt x="297" y="186"/>
                    <a:pt x="297" y="186"/>
                    <a:pt x="297" y="186"/>
                  </a:cubicBezTo>
                  <a:cubicBezTo>
                    <a:pt x="298" y="186"/>
                    <a:pt x="299" y="186"/>
                    <a:pt x="301" y="186"/>
                  </a:cubicBezTo>
                  <a:cubicBezTo>
                    <a:pt x="300" y="174"/>
                    <a:pt x="300" y="174"/>
                    <a:pt x="300" y="174"/>
                  </a:cubicBezTo>
                  <a:moveTo>
                    <a:pt x="4" y="161"/>
                  </a:moveTo>
                  <a:cubicBezTo>
                    <a:pt x="4" y="162"/>
                    <a:pt x="4" y="163"/>
                    <a:pt x="4" y="165"/>
                  </a:cubicBezTo>
                  <a:cubicBezTo>
                    <a:pt x="252" y="205"/>
                    <a:pt x="252" y="205"/>
                    <a:pt x="252" y="205"/>
                  </a:cubicBezTo>
                  <a:cubicBezTo>
                    <a:pt x="252" y="203"/>
                    <a:pt x="252" y="202"/>
                    <a:pt x="252" y="201"/>
                  </a:cubicBezTo>
                  <a:cubicBezTo>
                    <a:pt x="4" y="161"/>
                    <a:pt x="4" y="161"/>
                    <a:pt x="4" y="161"/>
                  </a:cubicBezTo>
                  <a:moveTo>
                    <a:pt x="284" y="13"/>
                  </a:moveTo>
                  <a:cubicBezTo>
                    <a:pt x="283" y="13"/>
                    <a:pt x="282" y="13"/>
                    <a:pt x="281" y="13"/>
                  </a:cubicBezTo>
                  <a:cubicBezTo>
                    <a:pt x="281" y="13"/>
                    <a:pt x="281" y="13"/>
                    <a:pt x="280" y="13"/>
                  </a:cubicBezTo>
                  <a:cubicBezTo>
                    <a:pt x="280" y="13"/>
                    <a:pt x="280" y="13"/>
                    <a:pt x="279" y="13"/>
                  </a:cubicBezTo>
                  <a:cubicBezTo>
                    <a:pt x="294" y="161"/>
                    <a:pt x="294" y="161"/>
                    <a:pt x="294" y="161"/>
                  </a:cubicBezTo>
                  <a:cubicBezTo>
                    <a:pt x="295" y="161"/>
                    <a:pt x="297" y="160"/>
                    <a:pt x="298" y="160"/>
                  </a:cubicBezTo>
                  <a:cubicBezTo>
                    <a:pt x="284" y="13"/>
                    <a:pt x="284" y="13"/>
                    <a:pt x="284" y="13"/>
                  </a:cubicBezTo>
                  <a:moveTo>
                    <a:pt x="261" y="0"/>
                  </a:moveTo>
                  <a:cubicBezTo>
                    <a:pt x="0" y="148"/>
                    <a:pt x="0" y="148"/>
                    <a:pt x="0" y="148"/>
                  </a:cubicBezTo>
                  <a:cubicBezTo>
                    <a:pt x="1" y="149"/>
                    <a:pt x="2" y="150"/>
                    <a:pt x="3" y="151"/>
                  </a:cubicBezTo>
                  <a:cubicBezTo>
                    <a:pt x="263" y="4"/>
                    <a:pt x="263" y="4"/>
                    <a:pt x="263" y="4"/>
                  </a:cubicBezTo>
                  <a:cubicBezTo>
                    <a:pt x="262" y="3"/>
                    <a:pt x="262" y="2"/>
                    <a:pt x="26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0177"/>
            <p:cNvSpPr>
              <a:spLocks noEditPoints="1"/>
            </p:cNvSpPr>
            <p:nvPr/>
          </p:nvSpPr>
          <p:spPr bwMode="auto">
            <a:xfrm>
              <a:off x="4813062" y="-939334"/>
              <a:ext cx="630320" cy="821081"/>
            </a:xfrm>
            <a:custGeom>
              <a:avLst/>
              <a:gdLst>
                <a:gd name="T0" fmla="*/ 398 w 400"/>
                <a:gd name="T1" fmla="*/ 306 h 521"/>
                <a:gd name="T2" fmla="*/ 67 w 400"/>
                <a:gd name="T3" fmla="*/ 518 h 521"/>
                <a:gd name="T4" fmla="*/ 69 w 400"/>
                <a:gd name="T5" fmla="*/ 521 h 521"/>
                <a:gd name="T6" fmla="*/ 400 w 400"/>
                <a:gd name="T7" fmla="*/ 310 h 521"/>
                <a:gd name="T8" fmla="*/ 398 w 400"/>
                <a:gd name="T9" fmla="*/ 306 h 521"/>
                <a:gd name="T10" fmla="*/ 224 w 400"/>
                <a:gd name="T11" fmla="*/ 237 h 521"/>
                <a:gd name="T12" fmla="*/ 223 w 400"/>
                <a:gd name="T13" fmla="*/ 242 h 521"/>
                <a:gd name="T14" fmla="*/ 395 w 400"/>
                <a:gd name="T15" fmla="*/ 279 h 521"/>
                <a:gd name="T16" fmla="*/ 396 w 400"/>
                <a:gd name="T17" fmla="*/ 275 h 521"/>
                <a:gd name="T18" fmla="*/ 224 w 400"/>
                <a:gd name="T19" fmla="*/ 237 h 521"/>
                <a:gd name="T20" fmla="*/ 3 w 400"/>
                <a:gd name="T21" fmla="*/ 0 h 521"/>
                <a:gd name="T22" fmla="*/ 0 w 400"/>
                <a:gd name="T23" fmla="*/ 3 h 521"/>
                <a:gd name="T24" fmla="*/ 176 w 400"/>
                <a:gd name="T25" fmla="*/ 212 h 521"/>
                <a:gd name="T26" fmla="*/ 180 w 400"/>
                <a:gd name="T27" fmla="*/ 209 h 521"/>
                <a:gd name="T28" fmla="*/ 3 w 400"/>
                <a:gd name="T2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521">
                  <a:moveTo>
                    <a:pt x="398" y="306"/>
                  </a:moveTo>
                  <a:cubicBezTo>
                    <a:pt x="67" y="518"/>
                    <a:pt x="67" y="518"/>
                    <a:pt x="67" y="518"/>
                  </a:cubicBezTo>
                  <a:cubicBezTo>
                    <a:pt x="68" y="519"/>
                    <a:pt x="68" y="520"/>
                    <a:pt x="69" y="521"/>
                  </a:cubicBezTo>
                  <a:cubicBezTo>
                    <a:pt x="400" y="310"/>
                    <a:pt x="400" y="310"/>
                    <a:pt x="400" y="310"/>
                  </a:cubicBezTo>
                  <a:cubicBezTo>
                    <a:pt x="399" y="308"/>
                    <a:pt x="399" y="307"/>
                    <a:pt x="398" y="306"/>
                  </a:cubicBezTo>
                  <a:moveTo>
                    <a:pt x="224" y="237"/>
                  </a:moveTo>
                  <a:cubicBezTo>
                    <a:pt x="224" y="239"/>
                    <a:pt x="224" y="240"/>
                    <a:pt x="223" y="242"/>
                  </a:cubicBezTo>
                  <a:cubicBezTo>
                    <a:pt x="395" y="279"/>
                    <a:pt x="395" y="279"/>
                    <a:pt x="395" y="279"/>
                  </a:cubicBezTo>
                  <a:cubicBezTo>
                    <a:pt x="395" y="278"/>
                    <a:pt x="395" y="276"/>
                    <a:pt x="396" y="275"/>
                  </a:cubicBezTo>
                  <a:cubicBezTo>
                    <a:pt x="224" y="237"/>
                    <a:pt x="224" y="237"/>
                    <a:pt x="224" y="237"/>
                  </a:cubicBezTo>
                  <a:moveTo>
                    <a:pt x="3" y="0"/>
                  </a:moveTo>
                  <a:cubicBezTo>
                    <a:pt x="2" y="1"/>
                    <a:pt x="1" y="2"/>
                    <a:pt x="0" y="3"/>
                  </a:cubicBezTo>
                  <a:cubicBezTo>
                    <a:pt x="176" y="212"/>
                    <a:pt x="176" y="212"/>
                    <a:pt x="176" y="212"/>
                  </a:cubicBezTo>
                  <a:cubicBezTo>
                    <a:pt x="177" y="211"/>
                    <a:pt x="178" y="210"/>
                    <a:pt x="180" y="209"/>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0178"/>
            <p:cNvSpPr>
              <a:spLocks/>
            </p:cNvSpPr>
            <p:nvPr/>
          </p:nvSpPr>
          <p:spPr bwMode="auto">
            <a:xfrm>
              <a:off x="4762370" y="766194"/>
              <a:ext cx="170087" cy="171420"/>
            </a:xfrm>
            <a:custGeom>
              <a:avLst/>
              <a:gdLst>
                <a:gd name="T0" fmla="*/ 244 w 255"/>
                <a:gd name="T1" fmla="*/ 0 h 257"/>
                <a:gd name="T2" fmla="*/ 234 w 255"/>
                <a:gd name="T3" fmla="*/ 0 h 257"/>
                <a:gd name="T4" fmla="*/ 246 w 255"/>
                <a:gd name="T5" fmla="*/ 248 h 257"/>
                <a:gd name="T6" fmla="*/ 14 w 255"/>
                <a:gd name="T7" fmla="*/ 0 h 257"/>
                <a:gd name="T8" fmla="*/ 0 w 255"/>
                <a:gd name="T9" fmla="*/ 0 h 257"/>
                <a:gd name="T10" fmla="*/ 241 w 255"/>
                <a:gd name="T11" fmla="*/ 257 h 257"/>
                <a:gd name="T12" fmla="*/ 248 w 255"/>
                <a:gd name="T13" fmla="*/ 257 h 257"/>
                <a:gd name="T14" fmla="*/ 255 w 255"/>
                <a:gd name="T15" fmla="*/ 248 h 257"/>
                <a:gd name="T16" fmla="*/ 244 w 255"/>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7">
                  <a:moveTo>
                    <a:pt x="244" y="0"/>
                  </a:moveTo>
                  <a:lnTo>
                    <a:pt x="234" y="0"/>
                  </a:lnTo>
                  <a:lnTo>
                    <a:pt x="246" y="248"/>
                  </a:lnTo>
                  <a:lnTo>
                    <a:pt x="14" y="0"/>
                  </a:lnTo>
                  <a:lnTo>
                    <a:pt x="0" y="0"/>
                  </a:lnTo>
                  <a:lnTo>
                    <a:pt x="241" y="257"/>
                  </a:lnTo>
                  <a:lnTo>
                    <a:pt x="248" y="257"/>
                  </a:lnTo>
                  <a:lnTo>
                    <a:pt x="255" y="248"/>
                  </a:lnTo>
                  <a:lnTo>
                    <a:pt x="24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20179"/>
            <p:cNvSpPr>
              <a:spLocks/>
            </p:cNvSpPr>
            <p:nvPr/>
          </p:nvSpPr>
          <p:spPr bwMode="auto">
            <a:xfrm>
              <a:off x="4762370" y="766194"/>
              <a:ext cx="170087" cy="171420"/>
            </a:xfrm>
            <a:custGeom>
              <a:avLst/>
              <a:gdLst>
                <a:gd name="T0" fmla="*/ 244 w 255"/>
                <a:gd name="T1" fmla="*/ 0 h 257"/>
                <a:gd name="T2" fmla="*/ 234 w 255"/>
                <a:gd name="T3" fmla="*/ 0 h 257"/>
                <a:gd name="T4" fmla="*/ 246 w 255"/>
                <a:gd name="T5" fmla="*/ 248 h 257"/>
                <a:gd name="T6" fmla="*/ 14 w 255"/>
                <a:gd name="T7" fmla="*/ 0 h 257"/>
                <a:gd name="T8" fmla="*/ 0 w 255"/>
                <a:gd name="T9" fmla="*/ 0 h 257"/>
                <a:gd name="T10" fmla="*/ 241 w 255"/>
                <a:gd name="T11" fmla="*/ 257 h 257"/>
                <a:gd name="T12" fmla="*/ 248 w 255"/>
                <a:gd name="T13" fmla="*/ 257 h 257"/>
                <a:gd name="T14" fmla="*/ 255 w 255"/>
                <a:gd name="T15" fmla="*/ 248 h 257"/>
                <a:gd name="T16" fmla="*/ 244 w 255"/>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257">
                  <a:moveTo>
                    <a:pt x="244" y="0"/>
                  </a:moveTo>
                  <a:lnTo>
                    <a:pt x="234" y="0"/>
                  </a:lnTo>
                  <a:lnTo>
                    <a:pt x="246" y="248"/>
                  </a:lnTo>
                  <a:lnTo>
                    <a:pt x="14" y="0"/>
                  </a:lnTo>
                  <a:lnTo>
                    <a:pt x="0" y="0"/>
                  </a:lnTo>
                  <a:lnTo>
                    <a:pt x="241" y="257"/>
                  </a:lnTo>
                  <a:lnTo>
                    <a:pt x="248" y="257"/>
                  </a:lnTo>
                  <a:lnTo>
                    <a:pt x="255" y="248"/>
                  </a:lnTo>
                  <a:lnTo>
                    <a:pt x="244"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0180"/>
            <p:cNvSpPr>
              <a:spLocks noEditPoints="1"/>
            </p:cNvSpPr>
            <p:nvPr/>
          </p:nvSpPr>
          <p:spPr bwMode="auto">
            <a:xfrm>
              <a:off x="4622299" y="-42881"/>
              <a:ext cx="302820" cy="809075"/>
            </a:xfrm>
            <a:custGeom>
              <a:avLst/>
              <a:gdLst>
                <a:gd name="T0" fmla="*/ 3 w 192"/>
                <a:gd name="T1" fmla="*/ 413 h 513"/>
                <a:gd name="T2" fmla="*/ 0 w 192"/>
                <a:gd name="T3" fmla="*/ 416 h 513"/>
                <a:gd name="T4" fmla="*/ 89 w 192"/>
                <a:gd name="T5" fmla="*/ 513 h 513"/>
                <a:gd name="T6" fmla="*/ 95 w 192"/>
                <a:gd name="T7" fmla="*/ 513 h 513"/>
                <a:gd name="T8" fmla="*/ 3 w 192"/>
                <a:gd name="T9" fmla="*/ 413 h 513"/>
                <a:gd name="T10" fmla="*/ 167 w 192"/>
                <a:gd name="T11" fmla="*/ 0 h 513"/>
                <a:gd name="T12" fmla="*/ 164 w 192"/>
                <a:gd name="T13" fmla="*/ 0 h 513"/>
                <a:gd name="T14" fmla="*/ 163 w 192"/>
                <a:gd name="T15" fmla="*/ 0 h 513"/>
                <a:gd name="T16" fmla="*/ 163 w 192"/>
                <a:gd name="T17" fmla="*/ 0 h 513"/>
                <a:gd name="T18" fmla="*/ 188 w 192"/>
                <a:gd name="T19" fmla="*/ 513 h 513"/>
                <a:gd name="T20" fmla="*/ 192 w 192"/>
                <a:gd name="T21" fmla="*/ 513 h 513"/>
                <a:gd name="T22" fmla="*/ 167 w 192"/>
                <a:gd name="T23"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13">
                  <a:moveTo>
                    <a:pt x="3" y="413"/>
                  </a:moveTo>
                  <a:cubicBezTo>
                    <a:pt x="2" y="414"/>
                    <a:pt x="1" y="415"/>
                    <a:pt x="0" y="416"/>
                  </a:cubicBezTo>
                  <a:cubicBezTo>
                    <a:pt x="89" y="513"/>
                    <a:pt x="89" y="513"/>
                    <a:pt x="89" y="513"/>
                  </a:cubicBezTo>
                  <a:cubicBezTo>
                    <a:pt x="95" y="513"/>
                    <a:pt x="95" y="513"/>
                    <a:pt x="95" y="513"/>
                  </a:cubicBezTo>
                  <a:cubicBezTo>
                    <a:pt x="3" y="413"/>
                    <a:pt x="3" y="413"/>
                    <a:pt x="3" y="413"/>
                  </a:cubicBezTo>
                  <a:moveTo>
                    <a:pt x="167" y="0"/>
                  </a:moveTo>
                  <a:cubicBezTo>
                    <a:pt x="166" y="0"/>
                    <a:pt x="165" y="0"/>
                    <a:pt x="164" y="0"/>
                  </a:cubicBezTo>
                  <a:cubicBezTo>
                    <a:pt x="164" y="0"/>
                    <a:pt x="163" y="0"/>
                    <a:pt x="163" y="0"/>
                  </a:cubicBezTo>
                  <a:cubicBezTo>
                    <a:pt x="163" y="0"/>
                    <a:pt x="163" y="0"/>
                    <a:pt x="163" y="0"/>
                  </a:cubicBezTo>
                  <a:cubicBezTo>
                    <a:pt x="188" y="513"/>
                    <a:pt x="188" y="513"/>
                    <a:pt x="188" y="513"/>
                  </a:cubicBezTo>
                  <a:cubicBezTo>
                    <a:pt x="192" y="513"/>
                    <a:pt x="192" y="513"/>
                    <a:pt x="192" y="513"/>
                  </a:cubicBezTo>
                  <a:cubicBezTo>
                    <a:pt x="167" y="0"/>
                    <a:pt x="167" y="0"/>
                    <a:pt x="16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0181"/>
            <p:cNvSpPr>
              <a:spLocks/>
            </p:cNvSpPr>
            <p:nvPr/>
          </p:nvSpPr>
          <p:spPr bwMode="auto">
            <a:xfrm>
              <a:off x="4927787" y="944284"/>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0182"/>
            <p:cNvSpPr>
              <a:spLocks/>
            </p:cNvSpPr>
            <p:nvPr/>
          </p:nvSpPr>
          <p:spPr bwMode="auto">
            <a:xfrm>
              <a:off x="4927787" y="944284"/>
              <a:ext cx="6670" cy="4669"/>
            </a:xfrm>
            <a:custGeom>
              <a:avLst/>
              <a:gdLst>
                <a:gd name="T0" fmla="*/ 3 w 10"/>
                <a:gd name="T1" fmla="*/ 0 h 7"/>
                <a:gd name="T2" fmla="*/ 0 w 10"/>
                <a:gd name="T3" fmla="*/ 0 h 7"/>
                <a:gd name="T4" fmla="*/ 10 w 10"/>
                <a:gd name="T5" fmla="*/ 7 h 7"/>
                <a:gd name="T6" fmla="*/ 7 w 10"/>
                <a:gd name="T7" fmla="*/ 0 h 7"/>
                <a:gd name="T8" fmla="*/ 3 w 10"/>
                <a:gd name="T9" fmla="*/ 0 h 7"/>
              </a:gdLst>
              <a:ahLst/>
              <a:cxnLst>
                <a:cxn ang="0">
                  <a:pos x="T0" y="T1"/>
                </a:cxn>
                <a:cxn ang="0">
                  <a:pos x="T2" y="T3"/>
                </a:cxn>
                <a:cxn ang="0">
                  <a:pos x="T4" y="T5"/>
                </a:cxn>
                <a:cxn ang="0">
                  <a:pos x="T6" y="T7"/>
                </a:cxn>
                <a:cxn ang="0">
                  <a:pos x="T8" y="T9"/>
                </a:cxn>
              </a:cxnLst>
              <a:rect l="0" t="0" r="r" b="b"/>
              <a:pathLst>
                <a:path w="10" h="7">
                  <a:moveTo>
                    <a:pt x="3" y="0"/>
                  </a:moveTo>
                  <a:lnTo>
                    <a:pt x="0" y="0"/>
                  </a:lnTo>
                  <a:lnTo>
                    <a:pt x="10" y="7"/>
                  </a:lnTo>
                  <a:lnTo>
                    <a:pt x="7" y="0"/>
                  </a:lnTo>
                  <a:lnTo>
                    <a:pt x="3"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20183"/>
            <p:cNvSpPr>
              <a:spLocks noEditPoints="1"/>
            </p:cNvSpPr>
            <p:nvPr/>
          </p:nvSpPr>
          <p:spPr bwMode="auto">
            <a:xfrm>
              <a:off x="4584280" y="-600496"/>
              <a:ext cx="568955" cy="1193269"/>
            </a:xfrm>
            <a:custGeom>
              <a:avLst/>
              <a:gdLst>
                <a:gd name="T0" fmla="*/ 3 w 361"/>
                <a:gd name="T1" fmla="*/ 741 h 757"/>
                <a:gd name="T2" fmla="*/ 0 w 361"/>
                <a:gd name="T3" fmla="*/ 744 h 757"/>
                <a:gd name="T4" fmla="*/ 11 w 361"/>
                <a:gd name="T5" fmla="*/ 757 h 757"/>
                <a:gd name="T6" fmla="*/ 14 w 361"/>
                <a:gd name="T7" fmla="*/ 754 h 757"/>
                <a:gd name="T8" fmla="*/ 3 w 361"/>
                <a:gd name="T9" fmla="*/ 741 h 757"/>
                <a:gd name="T10" fmla="*/ 354 w 361"/>
                <a:gd name="T11" fmla="*/ 19 h 757"/>
                <a:gd name="T12" fmla="*/ 354 w 361"/>
                <a:gd name="T13" fmla="*/ 24 h 757"/>
                <a:gd name="T14" fmla="*/ 361 w 361"/>
                <a:gd name="T15" fmla="*/ 25 h 757"/>
                <a:gd name="T16" fmla="*/ 361 w 361"/>
                <a:gd name="T17" fmla="*/ 21 h 757"/>
                <a:gd name="T18" fmla="*/ 354 w 361"/>
                <a:gd name="T19" fmla="*/ 19 h 757"/>
                <a:gd name="T20" fmla="*/ 330 w 361"/>
                <a:gd name="T21" fmla="*/ 0 h 757"/>
                <a:gd name="T22" fmla="*/ 326 w 361"/>
                <a:gd name="T23" fmla="*/ 3 h 757"/>
                <a:gd name="T24" fmla="*/ 331 w 361"/>
                <a:gd name="T25" fmla="*/ 8 h 757"/>
                <a:gd name="T26" fmla="*/ 335 w 361"/>
                <a:gd name="T27" fmla="*/ 6 h 757"/>
                <a:gd name="T28" fmla="*/ 330 w 361"/>
                <a:gd name="T29" fmla="*/ 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1" h="757">
                  <a:moveTo>
                    <a:pt x="3" y="741"/>
                  </a:moveTo>
                  <a:cubicBezTo>
                    <a:pt x="2" y="742"/>
                    <a:pt x="1" y="743"/>
                    <a:pt x="0" y="744"/>
                  </a:cubicBezTo>
                  <a:cubicBezTo>
                    <a:pt x="11" y="757"/>
                    <a:pt x="11" y="757"/>
                    <a:pt x="11" y="757"/>
                  </a:cubicBezTo>
                  <a:cubicBezTo>
                    <a:pt x="12" y="756"/>
                    <a:pt x="13" y="755"/>
                    <a:pt x="14" y="754"/>
                  </a:cubicBezTo>
                  <a:cubicBezTo>
                    <a:pt x="3" y="741"/>
                    <a:pt x="3" y="741"/>
                    <a:pt x="3" y="741"/>
                  </a:cubicBezTo>
                  <a:moveTo>
                    <a:pt x="354" y="19"/>
                  </a:moveTo>
                  <a:cubicBezTo>
                    <a:pt x="354" y="21"/>
                    <a:pt x="354" y="22"/>
                    <a:pt x="354" y="24"/>
                  </a:cubicBezTo>
                  <a:cubicBezTo>
                    <a:pt x="361" y="25"/>
                    <a:pt x="361" y="25"/>
                    <a:pt x="361" y="25"/>
                  </a:cubicBezTo>
                  <a:cubicBezTo>
                    <a:pt x="361" y="24"/>
                    <a:pt x="361" y="22"/>
                    <a:pt x="361" y="21"/>
                  </a:cubicBezTo>
                  <a:cubicBezTo>
                    <a:pt x="354" y="19"/>
                    <a:pt x="354" y="19"/>
                    <a:pt x="354" y="19"/>
                  </a:cubicBezTo>
                  <a:moveTo>
                    <a:pt x="330" y="0"/>
                  </a:moveTo>
                  <a:cubicBezTo>
                    <a:pt x="329" y="1"/>
                    <a:pt x="327" y="2"/>
                    <a:pt x="326" y="3"/>
                  </a:cubicBezTo>
                  <a:cubicBezTo>
                    <a:pt x="331" y="8"/>
                    <a:pt x="331" y="8"/>
                    <a:pt x="331" y="8"/>
                  </a:cubicBezTo>
                  <a:cubicBezTo>
                    <a:pt x="332" y="7"/>
                    <a:pt x="333" y="6"/>
                    <a:pt x="335" y="6"/>
                  </a:cubicBezTo>
                  <a:cubicBezTo>
                    <a:pt x="330" y="0"/>
                    <a:pt x="330" y="0"/>
                    <a:pt x="3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0184"/>
            <p:cNvSpPr>
              <a:spLocks/>
            </p:cNvSpPr>
            <p:nvPr/>
          </p:nvSpPr>
          <p:spPr bwMode="auto">
            <a:xfrm>
              <a:off x="4927787" y="766194"/>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20185"/>
            <p:cNvSpPr>
              <a:spLocks/>
            </p:cNvSpPr>
            <p:nvPr/>
          </p:nvSpPr>
          <p:spPr bwMode="auto">
            <a:xfrm>
              <a:off x="4927787" y="766194"/>
              <a:ext cx="172087" cy="171420"/>
            </a:xfrm>
            <a:custGeom>
              <a:avLst/>
              <a:gdLst>
                <a:gd name="T0" fmla="*/ 258 w 258"/>
                <a:gd name="T1" fmla="*/ 0 h 257"/>
                <a:gd name="T2" fmla="*/ 244 w 258"/>
                <a:gd name="T3" fmla="*/ 0 h 257"/>
                <a:gd name="T4" fmla="*/ 7 w 258"/>
                <a:gd name="T5" fmla="*/ 248 h 257"/>
                <a:gd name="T6" fmla="*/ 0 w 258"/>
                <a:gd name="T7" fmla="*/ 257 h 257"/>
                <a:gd name="T8" fmla="*/ 3 w 258"/>
                <a:gd name="T9" fmla="*/ 255 h 257"/>
                <a:gd name="T10" fmla="*/ 3 w 258"/>
                <a:gd name="T11" fmla="*/ 255 h 257"/>
                <a:gd name="T12" fmla="*/ 15 w 258"/>
                <a:gd name="T13" fmla="*/ 257 h 257"/>
                <a:gd name="T14" fmla="*/ 258 w 258"/>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57">
                  <a:moveTo>
                    <a:pt x="258" y="0"/>
                  </a:moveTo>
                  <a:lnTo>
                    <a:pt x="244" y="0"/>
                  </a:lnTo>
                  <a:lnTo>
                    <a:pt x="7" y="248"/>
                  </a:lnTo>
                  <a:lnTo>
                    <a:pt x="0" y="257"/>
                  </a:lnTo>
                  <a:lnTo>
                    <a:pt x="3" y="255"/>
                  </a:lnTo>
                  <a:lnTo>
                    <a:pt x="3" y="255"/>
                  </a:lnTo>
                  <a:lnTo>
                    <a:pt x="15" y="257"/>
                  </a:lnTo>
                  <a:lnTo>
                    <a:pt x="258"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0186"/>
            <p:cNvSpPr>
              <a:spLocks noEditPoints="1"/>
            </p:cNvSpPr>
            <p:nvPr/>
          </p:nvSpPr>
          <p:spPr bwMode="auto">
            <a:xfrm>
              <a:off x="5090536" y="471378"/>
              <a:ext cx="282143" cy="294816"/>
            </a:xfrm>
            <a:custGeom>
              <a:avLst/>
              <a:gdLst>
                <a:gd name="T0" fmla="*/ 162 w 179"/>
                <a:gd name="T1" fmla="*/ 14 h 187"/>
                <a:gd name="T2" fmla="*/ 0 w 179"/>
                <a:gd name="T3" fmla="*/ 187 h 187"/>
                <a:gd name="T4" fmla="*/ 6 w 179"/>
                <a:gd name="T5" fmla="*/ 187 h 187"/>
                <a:gd name="T6" fmla="*/ 165 w 179"/>
                <a:gd name="T7" fmla="*/ 17 h 187"/>
                <a:gd name="T8" fmla="*/ 162 w 179"/>
                <a:gd name="T9" fmla="*/ 14 h 187"/>
                <a:gd name="T10" fmla="*/ 176 w 179"/>
                <a:gd name="T11" fmla="*/ 0 h 187"/>
                <a:gd name="T12" fmla="*/ 169 w 179"/>
                <a:gd name="T13" fmla="*/ 6 h 187"/>
                <a:gd name="T14" fmla="*/ 172 w 179"/>
                <a:gd name="T15" fmla="*/ 9 h 187"/>
                <a:gd name="T16" fmla="*/ 179 w 179"/>
                <a:gd name="T17" fmla="*/ 3 h 187"/>
                <a:gd name="T18" fmla="*/ 176 w 17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87">
                  <a:moveTo>
                    <a:pt x="162" y="14"/>
                  </a:moveTo>
                  <a:cubicBezTo>
                    <a:pt x="0" y="187"/>
                    <a:pt x="0" y="187"/>
                    <a:pt x="0" y="187"/>
                  </a:cubicBezTo>
                  <a:cubicBezTo>
                    <a:pt x="6" y="187"/>
                    <a:pt x="6" y="187"/>
                    <a:pt x="6" y="187"/>
                  </a:cubicBezTo>
                  <a:cubicBezTo>
                    <a:pt x="165" y="17"/>
                    <a:pt x="165" y="17"/>
                    <a:pt x="165" y="17"/>
                  </a:cubicBezTo>
                  <a:cubicBezTo>
                    <a:pt x="164" y="16"/>
                    <a:pt x="163" y="15"/>
                    <a:pt x="162" y="14"/>
                  </a:cubicBezTo>
                  <a:moveTo>
                    <a:pt x="176" y="0"/>
                  </a:moveTo>
                  <a:cubicBezTo>
                    <a:pt x="169" y="6"/>
                    <a:pt x="169" y="6"/>
                    <a:pt x="169" y="6"/>
                  </a:cubicBezTo>
                  <a:cubicBezTo>
                    <a:pt x="170" y="7"/>
                    <a:pt x="171" y="8"/>
                    <a:pt x="172" y="9"/>
                  </a:cubicBezTo>
                  <a:cubicBezTo>
                    <a:pt x="179" y="3"/>
                    <a:pt x="179" y="3"/>
                    <a:pt x="179" y="3"/>
                  </a:cubicBezTo>
                  <a:cubicBezTo>
                    <a:pt x="178" y="2"/>
                    <a:pt x="177" y="1"/>
                    <a:pt x="176"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20187"/>
            <p:cNvSpPr>
              <a:spLocks noEditPoints="1"/>
            </p:cNvSpPr>
            <p:nvPr/>
          </p:nvSpPr>
          <p:spPr bwMode="auto">
            <a:xfrm>
              <a:off x="5912954" y="-1124094"/>
              <a:ext cx="93381" cy="34684"/>
            </a:xfrm>
            <a:custGeom>
              <a:avLst/>
              <a:gdLst>
                <a:gd name="T0" fmla="*/ 7 w 59"/>
                <a:gd name="T1" fmla="*/ 9 h 22"/>
                <a:gd name="T2" fmla="*/ 0 w 59"/>
                <a:gd name="T3" fmla="*/ 19 h 22"/>
                <a:gd name="T4" fmla="*/ 4 w 59"/>
                <a:gd name="T5" fmla="*/ 22 h 22"/>
                <a:gd name="T6" fmla="*/ 11 w 59"/>
                <a:gd name="T7" fmla="*/ 12 h 22"/>
                <a:gd name="T8" fmla="*/ 7 w 59"/>
                <a:gd name="T9" fmla="*/ 9 h 22"/>
                <a:gd name="T10" fmla="*/ 47 w 59"/>
                <a:gd name="T11" fmla="*/ 0 h 22"/>
                <a:gd name="T12" fmla="*/ 46 w 59"/>
                <a:gd name="T13" fmla="*/ 4 h 22"/>
                <a:gd name="T14" fmla="*/ 57 w 59"/>
                <a:gd name="T15" fmla="*/ 9 h 22"/>
                <a:gd name="T16" fmla="*/ 59 w 59"/>
                <a:gd name="T17" fmla="*/ 5 h 22"/>
                <a:gd name="T18" fmla="*/ 53 w 59"/>
                <a:gd name="T19" fmla="*/ 2 h 22"/>
                <a:gd name="T20" fmla="*/ 47 w 59"/>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2">
                  <a:moveTo>
                    <a:pt x="7" y="9"/>
                  </a:moveTo>
                  <a:cubicBezTo>
                    <a:pt x="0" y="19"/>
                    <a:pt x="0" y="19"/>
                    <a:pt x="0" y="19"/>
                  </a:cubicBezTo>
                  <a:cubicBezTo>
                    <a:pt x="1" y="20"/>
                    <a:pt x="2" y="21"/>
                    <a:pt x="4" y="22"/>
                  </a:cubicBezTo>
                  <a:cubicBezTo>
                    <a:pt x="11" y="12"/>
                    <a:pt x="11" y="12"/>
                    <a:pt x="11" y="12"/>
                  </a:cubicBezTo>
                  <a:cubicBezTo>
                    <a:pt x="9" y="11"/>
                    <a:pt x="8" y="10"/>
                    <a:pt x="7" y="9"/>
                  </a:cubicBezTo>
                  <a:moveTo>
                    <a:pt x="47" y="0"/>
                  </a:moveTo>
                  <a:cubicBezTo>
                    <a:pt x="47" y="1"/>
                    <a:pt x="46" y="3"/>
                    <a:pt x="46" y="4"/>
                  </a:cubicBezTo>
                  <a:cubicBezTo>
                    <a:pt x="57" y="9"/>
                    <a:pt x="57" y="9"/>
                    <a:pt x="57" y="9"/>
                  </a:cubicBezTo>
                  <a:cubicBezTo>
                    <a:pt x="57" y="8"/>
                    <a:pt x="58" y="6"/>
                    <a:pt x="59" y="5"/>
                  </a:cubicBezTo>
                  <a:cubicBezTo>
                    <a:pt x="53" y="2"/>
                    <a:pt x="53" y="2"/>
                    <a:pt x="53" y="2"/>
                  </a:cubicBezTo>
                  <a:cubicBezTo>
                    <a:pt x="47" y="0"/>
                    <a:pt x="47" y="0"/>
                    <a:pt x="4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0188"/>
            <p:cNvSpPr>
              <a:spLocks/>
            </p:cNvSpPr>
            <p:nvPr/>
          </p:nvSpPr>
          <p:spPr bwMode="auto">
            <a:xfrm>
              <a:off x="6668004" y="-795928"/>
              <a:ext cx="6670" cy="7337"/>
            </a:xfrm>
            <a:custGeom>
              <a:avLst/>
              <a:gdLst>
                <a:gd name="T0" fmla="*/ 0 w 4"/>
                <a:gd name="T1" fmla="*/ 0 h 5"/>
                <a:gd name="T2" fmla="*/ 0 w 4"/>
                <a:gd name="T3" fmla="*/ 4 h 5"/>
                <a:gd name="T4" fmla="*/ 2 w 4"/>
                <a:gd name="T5" fmla="*/ 5 h 5"/>
                <a:gd name="T6" fmla="*/ 4 w 4"/>
                <a:gd name="T7" fmla="*/ 1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0" y="4"/>
                    <a:pt x="0" y="4"/>
                    <a:pt x="0" y="4"/>
                  </a:cubicBezTo>
                  <a:cubicBezTo>
                    <a:pt x="2" y="5"/>
                    <a:pt x="2" y="5"/>
                    <a:pt x="2" y="5"/>
                  </a:cubicBezTo>
                  <a:cubicBezTo>
                    <a:pt x="2" y="4"/>
                    <a:pt x="3" y="3"/>
                    <a:pt x="4" y="1"/>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20189"/>
            <p:cNvSpPr>
              <a:spLocks noEditPoints="1"/>
            </p:cNvSpPr>
            <p:nvPr/>
          </p:nvSpPr>
          <p:spPr bwMode="auto">
            <a:xfrm>
              <a:off x="4912446" y="-1106752"/>
              <a:ext cx="1755558" cy="1538777"/>
            </a:xfrm>
            <a:custGeom>
              <a:avLst/>
              <a:gdLst>
                <a:gd name="T0" fmla="*/ 286 w 1114"/>
                <a:gd name="T1" fmla="*/ 966 h 976"/>
                <a:gd name="T2" fmla="*/ 282 w 1114"/>
                <a:gd name="T3" fmla="*/ 969 h 976"/>
                <a:gd name="T4" fmla="*/ 289 w 1114"/>
                <a:gd name="T5" fmla="*/ 976 h 976"/>
                <a:gd name="T6" fmla="*/ 292 w 1114"/>
                <a:gd name="T7" fmla="*/ 973 h 976"/>
                <a:gd name="T8" fmla="*/ 286 w 1114"/>
                <a:gd name="T9" fmla="*/ 966 h 976"/>
                <a:gd name="T10" fmla="*/ 304 w 1114"/>
                <a:gd name="T11" fmla="*/ 960 h 976"/>
                <a:gd name="T12" fmla="*/ 303 w 1114"/>
                <a:gd name="T13" fmla="*/ 969 h 976"/>
                <a:gd name="T14" fmla="*/ 303 w 1114"/>
                <a:gd name="T15" fmla="*/ 969 h 976"/>
                <a:gd name="T16" fmla="*/ 308 w 1114"/>
                <a:gd name="T17" fmla="*/ 970 h 976"/>
                <a:gd name="T18" fmla="*/ 308 w 1114"/>
                <a:gd name="T19" fmla="*/ 969 h 976"/>
                <a:gd name="T20" fmla="*/ 309 w 1114"/>
                <a:gd name="T21" fmla="*/ 960 h 976"/>
                <a:gd name="T22" fmla="*/ 304 w 1114"/>
                <a:gd name="T23" fmla="*/ 960 h 976"/>
                <a:gd name="T24" fmla="*/ 3 w 1114"/>
                <a:gd name="T25" fmla="*/ 664 h 976"/>
                <a:gd name="T26" fmla="*/ 0 w 1114"/>
                <a:gd name="T27" fmla="*/ 667 h 976"/>
                <a:gd name="T28" fmla="*/ 275 w 1114"/>
                <a:gd name="T29" fmla="*/ 961 h 976"/>
                <a:gd name="T30" fmla="*/ 278 w 1114"/>
                <a:gd name="T31" fmla="*/ 958 h 976"/>
                <a:gd name="T32" fmla="*/ 3 w 1114"/>
                <a:gd name="T33" fmla="*/ 664 h 976"/>
                <a:gd name="T34" fmla="*/ 364 w 1114"/>
                <a:gd name="T35" fmla="*/ 433 h 976"/>
                <a:gd name="T36" fmla="*/ 306 w 1114"/>
                <a:gd name="T37" fmla="*/ 949 h 976"/>
                <a:gd name="T38" fmla="*/ 310 w 1114"/>
                <a:gd name="T39" fmla="*/ 950 h 976"/>
                <a:gd name="T40" fmla="*/ 368 w 1114"/>
                <a:gd name="T41" fmla="*/ 434 h 976"/>
                <a:gd name="T42" fmla="*/ 364 w 1114"/>
                <a:gd name="T43" fmla="*/ 433 h 976"/>
                <a:gd name="T44" fmla="*/ 627 w 1114"/>
                <a:gd name="T45" fmla="*/ 20 h 976"/>
                <a:gd name="T46" fmla="*/ 391 w 1114"/>
                <a:gd name="T47" fmla="*/ 359 h 976"/>
                <a:gd name="T48" fmla="*/ 395 w 1114"/>
                <a:gd name="T49" fmla="*/ 361 h 976"/>
                <a:gd name="T50" fmla="*/ 631 w 1114"/>
                <a:gd name="T51" fmla="*/ 22 h 976"/>
                <a:gd name="T52" fmla="*/ 627 w 1114"/>
                <a:gd name="T53" fmla="*/ 20 h 976"/>
                <a:gd name="T54" fmla="*/ 706 w 1114"/>
                <a:gd name="T55" fmla="*/ 0 h 976"/>
                <a:gd name="T56" fmla="*/ 704 w 1114"/>
                <a:gd name="T57" fmla="*/ 4 h 976"/>
                <a:gd name="T58" fmla="*/ 1114 w 1114"/>
                <a:gd name="T59" fmla="*/ 201 h 976"/>
                <a:gd name="T60" fmla="*/ 1114 w 1114"/>
                <a:gd name="T61" fmla="*/ 197 h 976"/>
                <a:gd name="T62" fmla="*/ 706 w 1114"/>
                <a:gd name="T63" fmla="*/ 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4" h="976">
                  <a:moveTo>
                    <a:pt x="286" y="966"/>
                  </a:moveTo>
                  <a:cubicBezTo>
                    <a:pt x="284" y="967"/>
                    <a:pt x="283" y="968"/>
                    <a:pt x="282" y="969"/>
                  </a:cubicBezTo>
                  <a:cubicBezTo>
                    <a:pt x="289" y="976"/>
                    <a:pt x="289" y="976"/>
                    <a:pt x="289" y="976"/>
                  </a:cubicBezTo>
                  <a:cubicBezTo>
                    <a:pt x="290" y="975"/>
                    <a:pt x="291" y="974"/>
                    <a:pt x="292" y="973"/>
                  </a:cubicBezTo>
                  <a:cubicBezTo>
                    <a:pt x="286" y="966"/>
                    <a:pt x="286" y="966"/>
                    <a:pt x="286" y="966"/>
                  </a:cubicBezTo>
                  <a:moveTo>
                    <a:pt x="304" y="960"/>
                  </a:moveTo>
                  <a:cubicBezTo>
                    <a:pt x="303" y="969"/>
                    <a:pt x="303" y="969"/>
                    <a:pt x="303" y="969"/>
                  </a:cubicBezTo>
                  <a:cubicBezTo>
                    <a:pt x="303" y="969"/>
                    <a:pt x="303" y="969"/>
                    <a:pt x="303" y="969"/>
                  </a:cubicBezTo>
                  <a:cubicBezTo>
                    <a:pt x="305" y="969"/>
                    <a:pt x="306" y="969"/>
                    <a:pt x="308" y="970"/>
                  </a:cubicBezTo>
                  <a:cubicBezTo>
                    <a:pt x="308" y="969"/>
                    <a:pt x="308" y="969"/>
                    <a:pt x="308" y="969"/>
                  </a:cubicBezTo>
                  <a:cubicBezTo>
                    <a:pt x="309" y="960"/>
                    <a:pt x="309" y="960"/>
                    <a:pt x="309" y="960"/>
                  </a:cubicBezTo>
                  <a:cubicBezTo>
                    <a:pt x="307" y="960"/>
                    <a:pt x="306" y="960"/>
                    <a:pt x="304" y="960"/>
                  </a:cubicBezTo>
                  <a:moveTo>
                    <a:pt x="3" y="664"/>
                  </a:moveTo>
                  <a:cubicBezTo>
                    <a:pt x="2" y="665"/>
                    <a:pt x="1" y="666"/>
                    <a:pt x="0" y="667"/>
                  </a:cubicBezTo>
                  <a:cubicBezTo>
                    <a:pt x="275" y="961"/>
                    <a:pt x="275" y="961"/>
                    <a:pt x="275" y="961"/>
                  </a:cubicBezTo>
                  <a:cubicBezTo>
                    <a:pt x="276" y="960"/>
                    <a:pt x="277" y="959"/>
                    <a:pt x="278" y="958"/>
                  </a:cubicBezTo>
                  <a:cubicBezTo>
                    <a:pt x="3" y="664"/>
                    <a:pt x="3" y="664"/>
                    <a:pt x="3" y="664"/>
                  </a:cubicBezTo>
                  <a:moveTo>
                    <a:pt x="364" y="433"/>
                  </a:moveTo>
                  <a:cubicBezTo>
                    <a:pt x="306" y="949"/>
                    <a:pt x="306" y="949"/>
                    <a:pt x="306" y="949"/>
                  </a:cubicBezTo>
                  <a:cubicBezTo>
                    <a:pt x="307" y="949"/>
                    <a:pt x="308" y="950"/>
                    <a:pt x="310" y="950"/>
                  </a:cubicBezTo>
                  <a:cubicBezTo>
                    <a:pt x="368" y="434"/>
                    <a:pt x="368" y="434"/>
                    <a:pt x="368" y="434"/>
                  </a:cubicBezTo>
                  <a:cubicBezTo>
                    <a:pt x="367" y="434"/>
                    <a:pt x="365" y="433"/>
                    <a:pt x="364" y="433"/>
                  </a:cubicBezTo>
                  <a:moveTo>
                    <a:pt x="627" y="20"/>
                  </a:moveTo>
                  <a:cubicBezTo>
                    <a:pt x="391" y="359"/>
                    <a:pt x="391" y="359"/>
                    <a:pt x="391" y="359"/>
                  </a:cubicBezTo>
                  <a:cubicBezTo>
                    <a:pt x="392" y="360"/>
                    <a:pt x="393" y="360"/>
                    <a:pt x="395" y="361"/>
                  </a:cubicBezTo>
                  <a:cubicBezTo>
                    <a:pt x="631" y="22"/>
                    <a:pt x="631" y="22"/>
                    <a:pt x="631" y="22"/>
                  </a:cubicBezTo>
                  <a:cubicBezTo>
                    <a:pt x="630" y="21"/>
                    <a:pt x="629" y="20"/>
                    <a:pt x="627" y="20"/>
                  </a:cubicBezTo>
                  <a:moveTo>
                    <a:pt x="706" y="0"/>
                  </a:moveTo>
                  <a:cubicBezTo>
                    <a:pt x="705" y="1"/>
                    <a:pt x="705" y="2"/>
                    <a:pt x="704" y="4"/>
                  </a:cubicBezTo>
                  <a:cubicBezTo>
                    <a:pt x="1114" y="201"/>
                    <a:pt x="1114" y="201"/>
                    <a:pt x="1114" y="201"/>
                  </a:cubicBezTo>
                  <a:cubicBezTo>
                    <a:pt x="1114" y="197"/>
                    <a:pt x="1114" y="197"/>
                    <a:pt x="1114" y="197"/>
                  </a:cubicBezTo>
                  <a:cubicBezTo>
                    <a:pt x="706" y="0"/>
                    <a:pt x="706" y="0"/>
                    <a:pt x="7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0190"/>
            <p:cNvSpPr>
              <a:spLocks noEditPoints="1"/>
            </p:cNvSpPr>
            <p:nvPr/>
          </p:nvSpPr>
          <p:spPr bwMode="auto">
            <a:xfrm>
              <a:off x="5556773" y="-1103417"/>
              <a:ext cx="613645" cy="666337"/>
            </a:xfrm>
            <a:custGeom>
              <a:avLst/>
              <a:gdLst>
                <a:gd name="T0" fmla="*/ 230 w 389"/>
                <a:gd name="T1" fmla="*/ 25 h 423"/>
                <a:gd name="T2" fmla="*/ 115 w 389"/>
                <a:gd name="T3" fmla="*/ 351 h 423"/>
                <a:gd name="T4" fmla="*/ 0 w 389"/>
                <a:gd name="T5" fmla="*/ 378 h 423"/>
                <a:gd name="T6" fmla="*/ 1 w 389"/>
                <a:gd name="T7" fmla="*/ 382 h 423"/>
                <a:gd name="T8" fmla="*/ 114 w 389"/>
                <a:gd name="T9" fmla="*/ 356 h 423"/>
                <a:gd name="T10" fmla="*/ 91 w 389"/>
                <a:gd name="T11" fmla="*/ 421 h 423"/>
                <a:gd name="T12" fmla="*/ 95 w 389"/>
                <a:gd name="T13" fmla="*/ 423 h 423"/>
                <a:gd name="T14" fmla="*/ 119 w 389"/>
                <a:gd name="T15" fmla="*/ 355 h 423"/>
                <a:gd name="T16" fmla="*/ 370 w 389"/>
                <a:gd name="T17" fmla="*/ 296 h 423"/>
                <a:gd name="T18" fmla="*/ 369 w 389"/>
                <a:gd name="T19" fmla="*/ 291 h 423"/>
                <a:gd name="T20" fmla="*/ 120 w 389"/>
                <a:gd name="T21" fmla="*/ 350 h 423"/>
                <a:gd name="T22" fmla="*/ 234 w 389"/>
                <a:gd name="T23" fmla="*/ 26 h 423"/>
                <a:gd name="T24" fmla="*/ 230 w 389"/>
                <a:gd name="T25" fmla="*/ 25 h 423"/>
                <a:gd name="T26" fmla="*/ 275 w 389"/>
                <a:gd name="T27" fmla="*/ 23 h 423"/>
                <a:gd name="T28" fmla="*/ 271 w 389"/>
                <a:gd name="T29" fmla="*/ 25 h 423"/>
                <a:gd name="T30" fmla="*/ 385 w 389"/>
                <a:gd name="T31" fmla="*/ 251 h 423"/>
                <a:gd name="T32" fmla="*/ 389 w 389"/>
                <a:gd name="T33" fmla="*/ 249 h 423"/>
                <a:gd name="T34" fmla="*/ 275 w 389"/>
                <a:gd name="T35" fmla="*/ 23 h 423"/>
                <a:gd name="T36" fmla="*/ 239 w 389"/>
                <a:gd name="T37" fmla="*/ 0 h 423"/>
                <a:gd name="T38" fmla="*/ 235 w 389"/>
                <a:gd name="T39" fmla="*/ 12 h 423"/>
                <a:gd name="T40" fmla="*/ 239 w 389"/>
                <a:gd name="T41" fmla="*/ 13 h 423"/>
                <a:gd name="T42" fmla="*/ 243 w 389"/>
                <a:gd name="T43" fmla="*/ 2 h 423"/>
                <a:gd name="T44" fmla="*/ 239 w 389"/>
                <a:gd name="T45" fmla="*/ 0 h 423"/>
                <a:gd name="T46" fmla="*/ 263 w 389"/>
                <a:gd name="T47" fmla="*/ 0 h 423"/>
                <a:gd name="T48" fmla="*/ 259 w 389"/>
                <a:gd name="T49" fmla="*/ 2 h 423"/>
                <a:gd name="T50" fmla="*/ 265 w 389"/>
                <a:gd name="T51" fmla="*/ 12 h 423"/>
                <a:gd name="T52" fmla="*/ 268 w 389"/>
                <a:gd name="T53" fmla="*/ 11 h 423"/>
                <a:gd name="T54" fmla="*/ 263 w 389"/>
                <a:gd name="T5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9" h="423">
                  <a:moveTo>
                    <a:pt x="230" y="25"/>
                  </a:moveTo>
                  <a:cubicBezTo>
                    <a:pt x="115" y="351"/>
                    <a:pt x="115" y="351"/>
                    <a:pt x="115" y="351"/>
                  </a:cubicBezTo>
                  <a:cubicBezTo>
                    <a:pt x="0" y="378"/>
                    <a:pt x="0" y="378"/>
                    <a:pt x="0" y="378"/>
                  </a:cubicBezTo>
                  <a:cubicBezTo>
                    <a:pt x="0" y="380"/>
                    <a:pt x="1" y="381"/>
                    <a:pt x="1" y="382"/>
                  </a:cubicBezTo>
                  <a:cubicBezTo>
                    <a:pt x="114" y="356"/>
                    <a:pt x="114" y="356"/>
                    <a:pt x="114" y="356"/>
                  </a:cubicBezTo>
                  <a:cubicBezTo>
                    <a:pt x="91" y="421"/>
                    <a:pt x="91" y="421"/>
                    <a:pt x="91" y="421"/>
                  </a:cubicBezTo>
                  <a:cubicBezTo>
                    <a:pt x="92" y="422"/>
                    <a:pt x="93" y="422"/>
                    <a:pt x="95" y="423"/>
                  </a:cubicBezTo>
                  <a:cubicBezTo>
                    <a:pt x="119" y="355"/>
                    <a:pt x="119" y="355"/>
                    <a:pt x="119" y="355"/>
                  </a:cubicBezTo>
                  <a:cubicBezTo>
                    <a:pt x="370" y="296"/>
                    <a:pt x="370" y="296"/>
                    <a:pt x="370" y="296"/>
                  </a:cubicBezTo>
                  <a:cubicBezTo>
                    <a:pt x="369" y="294"/>
                    <a:pt x="369" y="293"/>
                    <a:pt x="369" y="291"/>
                  </a:cubicBezTo>
                  <a:cubicBezTo>
                    <a:pt x="120" y="350"/>
                    <a:pt x="120" y="350"/>
                    <a:pt x="120" y="350"/>
                  </a:cubicBezTo>
                  <a:cubicBezTo>
                    <a:pt x="234" y="26"/>
                    <a:pt x="234" y="26"/>
                    <a:pt x="234" y="26"/>
                  </a:cubicBezTo>
                  <a:cubicBezTo>
                    <a:pt x="233" y="26"/>
                    <a:pt x="231" y="25"/>
                    <a:pt x="230" y="25"/>
                  </a:cubicBezTo>
                  <a:moveTo>
                    <a:pt x="275" y="23"/>
                  </a:moveTo>
                  <a:cubicBezTo>
                    <a:pt x="273" y="23"/>
                    <a:pt x="272" y="24"/>
                    <a:pt x="271" y="25"/>
                  </a:cubicBezTo>
                  <a:cubicBezTo>
                    <a:pt x="385" y="251"/>
                    <a:pt x="385" y="251"/>
                    <a:pt x="385" y="251"/>
                  </a:cubicBezTo>
                  <a:cubicBezTo>
                    <a:pt x="387" y="250"/>
                    <a:pt x="388" y="250"/>
                    <a:pt x="389" y="249"/>
                  </a:cubicBezTo>
                  <a:cubicBezTo>
                    <a:pt x="275" y="23"/>
                    <a:pt x="275" y="23"/>
                    <a:pt x="275" y="23"/>
                  </a:cubicBezTo>
                  <a:moveTo>
                    <a:pt x="239" y="0"/>
                  </a:moveTo>
                  <a:cubicBezTo>
                    <a:pt x="235" y="12"/>
                    <a:pt x="235" y="12"/>
                    <a:pt x="235" y="12"/>
                  </a:cubicBezTo>
                  <a:cubicBezTo>
                    <a:pt x="236" y="12"/>
                    <a:pt x="237" y="13"/>
                    <a:pt x="239" y="13"/>
                  </a:cubicBezTo>
                  <a:cubicBezTo>
                    <a:pt x="243" y="2"/>
                    <a:pt x="243" y="2"/>
                    <a:pt x="243" y="2"/>
                  </a:cubicBezTo>
                  <a:cubicBezTo>
                    <a:pt x="241" y="2"/>
                    <a:pt x="240" y="1"/>
                    <a:pt x="239" y="0"/>
                  </a:cubicBezTo>
                  <a:moveTo>
                    <a:pt x="263" y="0"/>
                  </a:moveTo>
                  <a:cubicBezTo>
                    <a:pt x="262" y="0"/>
                    <a:pt x="260" y="1"/>
                    <a:pt x="259" y="2"/>
                  </a:cubicBezTo>
                  <a:cubicBezTo>
                    <a:pt x="265" y="12"/>
                    <a:pt x="265" y="12"/>
                    <a:pt x="265" y="12"/>
                  </a:cubicBezTo>
                  <a:cubicBezTo>
                    <a:pt x="266" y="12"/>
                    <a:pt x="267" y="11"/>
                    <a:pt x="268" y="11"/>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0191"/>
            <p:cNvSpPr>
              <a:spLocks/>
            </p:cNvSpPr>
            <p:nvPr/>
          </p:nvSpPr>
          <p:spPr bwMode="auto">
            <a:xfrm>
              <a:off x="6668004" y="-769248"/>
              <a:ext cx="3335" cy="8004"/>
            </a:xfrm>
            <a:custGeom>
              <a:avLst/>
              <a:gdLst>
                <a:gd name="T0" fmla="*/ 1 w 2"/>
                <a:gd name="T1" fmla="*/ 0 h 5"/>
                <a:gd name="T2" fmla="*/ 0 w 2"/>
                <a:gd name="T3" fmla="*/ 0 h 5"/>
                <a:gd name="T4" fmla="*/ 0 w 2"/>
                <a:gd name="T5" fmla="*/ 5 h 5"/>
                <a:gd name="T6" fmla="*/ 2 w 2"/>
                <a:gd name="T7" fmla="*/ 4 h 5"/>
                <a:gd name="T8" fmla="*/ 1 w 2"/>
                <a:gd name="T9" fmla="*/ 0 h 5"/>
              </a:gdLst>
              <a:ahLst/>
              <a:cxnLst>
                <a:cxn ang="0">
                  <a:pos x="T0" y="T1"/>
                </a:cxn>
                <a:cxn ang="0">
                  <a:pos x="T2" y="T3"/>
                </a:cxn>
                <a:cxn ang="0">
                  <a:pos x="T4" y="T5"/>
                </a:cxn>
                <a:cxn ang="0">
                  <a:pos x="T6" y="T7"/>
                </a:cxn>
                <a:cxn ang="0">
                  <a:pos x="T8" y="T9"/>
                </a:cxn>
              </a:cxnLst>
              <a:rect l="0" t="0" r="r" b="b"/>
              <a:pathLst>
                <a:path w="2" h="5">
                  <a:moveTo>
                    <a:pt x="1" y="0"/>
                  </a:moveTo>
                  <a:cubicBezTo>
                    <a:pt x="0" y="0"/>
                    <a:pt x="0" y="0"/>
                    <a:pt x="0" y="0"/>
                  </a:cubicBezTo>
                  <a:cubicBezTo>
                    <a:pt x="0" y="5"/>
                    <a:pt x="0" y="5"/>
                    <a:pt x="0" y="5"/>
                  </a:cubicBezTo>
                  <a:cubicBezTo>
                    <a:pt x="2" y="4"/>
                    <a:pt x="2" y="4"/>
                    <a:pt x="2" y="4"/>
                  </a:cubicBezTo>
                  <a:cubicBezTo>
                    <a:pt x="1" y="3"/>
                    <a:pt x="1" y="1"/>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20192"/>
            <p:cNvSpPr>
              <a:spLocks/>
            </p:cNvSpPr>
            <p:nvPr/>
          </p:nvSpPr>
          <p:spPr bwMode="auto">
            <a:xfrm>
              <a:off x="6253793" y="-769248"/>
              <a:ext cx="414210" cy="104053"/>
            </a:xfrm>
            <a:custGeom>
              <a:avLst/>
              <a:gdLst>
                <a:gd name="T0" fmla="*/ 263 w 263"/>
                <a:gd name="T1" fmla="*/ 0 h 66"/>
                <a:gd name="T2" fmla="*/ 0 w 263"/>
                <a:gd name="T3" fmla="*/ 62 h 66"/>
                <a:gd name="T4" fmla="*/ 1 w 263"/>
                <a:gd name="T5" fmla="*/ 66 h 66"/>
                <a:gd name="T6" fmla="*/ 263 w 263"/>
                <a:gd name="T7" fmla="*/ 5 h 66"/>
                <a:gd name="T8" fmla="*/ 263 w 263"/>
                <a:gd name="T9" fmla="*/ 0 h 66"/>
              </a:gdLst>
              <a:ahLst/>
              <a:cxnLst>
                <a:cxn ang="0">
                  <a:pos x="T0" y="T1"/>
                </a:cxn>
                <a:cxn ang="0">
                  <a:pos x="T2" y="T3"/>
                </a:cxn>
                <a:cxn ang="0">
                  <a:pos x="T4" y="T5"/>
                </a:cxn>
                <a:cxn ang="0">
                  <a:pos x="T6" y="T7"/>
                </a:cxn>
                <a:cxn ang="0">
                  <a:pos x="T8" y="T9"/>
                </a:cxn>
              </a:cxnLst>
              <a:rect l="0" t="0" r="r" b="b"/>
              <a:pathLst>
                <a:path w="263" h="66">
                  <a:moveTo>
                    <a:pt x="263" y="0"/>
                  </a:moveTo>
                  <a:cubicBezTo>
                    <a:pt x="0" y="62"/>
                    <a:pt x="0" y="62"/>
                    <a:pt x="0" y="62"/>
                  </a:cubicBezTo>
                  <a:cubicBezTo>
                    <a:pt x="0" y="64"/>
                    <a:pt x="1" y="65"/>
                    <a:pt x="1" y="66"/>
                  </a:cubicBezTo>
                  <a:cubicBezTo>
                    <a:pt x="263" y="5"/>
                    <a:pt x="263" y="5"/>
                    <a:pt x="263" y="5"/>
                  </a:cubicBezTo>
                  <a:cubicBezTo>
                    <a:pt x="263" y="0"/>
                    <a:pt x="263" y="0"/>
                    <a:pt x="26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0193"/>
            <p:cNvSpPr>
              <a:spLocks/>
            </p:cNvSpPr>
            <p:nvPr/>
          </p:nvSpPr>
          <p:spPr bwMode="auto">
            <a:xfrm>
              <a:off x="6668004" y="-737899"/>
              <a:ext cx="30015" cy="85376"/>
            </a:xfrm>
            <a:custGeom>
              <a:avLst/>
              <a:gdLst>
                <a:gd name="T0" fmla="*/ 19 w 19"/>
                <a:gd name="T1" fmla="*/ 0 h 54"/>
                <a:gd name="T2" fmla="*/ 0 w 19"/>
                <a:gd name="T3" fmla="*/ 54 h 54"/>
                <a:gd name="T4" fmla="*/ 0 w 19"/>
                <a:gd name="T5" fmla="*/ 54 h 54"/>
                <a:gd name="T6" fmla="*/ 19 w 19"/>
                <a:gd name="T7" fmla="*/ 0 h 54"/>
                <a:gd name="T8" fmla="*/ 19 w 19"/>
                <a:gd name="T9" fmla="*/ 0 h 54"/>
              </a:gdLst>
              <a:ahLst/>
              <a:cxnLst>
                <a:cxn ang="0">
                  <a:pos x="T0" y="T1"/>
                </a:cxn>
                <a:cxn ang="0">
                  <a:pos x="T2" y="T3"/>
                </a:cxn>
                <a:cxn ang="0">
                  <a:pos x="T4" y="T5"/>
                </a:cxn>
                <a:cxn ang="0">
                  <a:pos x="T6" y="T7"/>
                </a:cxn>
                <a:cxn ang="0">
                  <a:pos x="T8" y="T9"/>
                </a:cxn>
              </a:cxnLst>
              <a:rect l="0" t="0" r="r" b="b"/>
              <a:pathLst>
                <a:path w="19" h="54">
                  <a:moveTo>
                    <a:pt x="19" y="0"/>
                  </a:moveTo>
                  <a:cubicBezTo>
                    <a:pt x="0" y="54"/>
                    <a:pt x="0" y="54"/>
                    <a:pt x="0" y="54"/>
                  </a:cubicBezTo>
                  <a:cubicBezTo>
                    <a:pt x="0" y="54"/>
                    <a:pt x="0" y="54"/>
                    <a:pt x="0" y="54"/>
                  </a:cubicBezTo>
                  <a:cubicBezTo>
                    <a:pt x="19" y="0"/>
                    <a:pt x="19" y="0"/>
                    <a:pt x="19" y="0"/>
                  </a:cubicBezTo>
                  <a:cubicBezTo>
                    <a:pt x="19" y="0"/>
                    <a:pt x="19"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20194"/>
            <p:cNvSpPr>
              <a:spLocks noEditPoints="1"/>
            </p:cNvSpPr>
            <p:nvPr/>
          </p:nvSpPr>
          <p:spPr bwMode="auto">
            <a:xfrm>
              <a:off x="5398026" y="-652523"/>
              <a:ext cx="1269978" cy="1093886"/>
            </a:xfrm>
            <a:custGeom>
              <a:avLst/>
              <a:gdLst>
                <a:gd name="T0" fmla="*/ 11 w 806"/>
                <a:gd name="T1" fmla="*/ 690 h 694"/>
                <a:gd name="T2" fmla="*/ 22 w 806"/>
                <a:gd name="T3" fmla="*/ 689 h 694"/>
                <a:gd name="T4" fmla="*/ 3 w 806"/>
                <a:gd name="T5" fmla="*/ 673 h 694"/>
                <a:gd name="T6" fmla="*/ 0 w 806"/>
                <a:gd name="T7" fmla="*/ 682 h 694"/>
                <a:gd name="T8" fmla="*/ 7 w 806"/>
                <a:gd name="T9" fmla="*/ 674 h 694"/>
                <a:gd name="T10" fmla="*/ 339 w 806"/>
                <a:gd name="T11" fmla="*/ 523 h 694"/>
                <a:gd name="T12" fmla="*/ 31 w 806"/>
                <a:gd name="T13" fmla="*/ 685 h 694"/>
                <a:gd name="T14" fmla="*/ 339 w 806"/>
                <a:gd name="T15" fmla="*/ 523 h 694"/>
                <a:gd name="T16" fmla="*/ 353 w 806"/>
                <a:gd name="T17" fmla="*/ 516 h 694"/>
                <a:gd name="T18" fmla="*/ 367 w 806"/>
                <a:gd name="T19" fmla="*/ 513 h 694"/>
                <a:gd name="T20" fmla="*/ 427 w 806"/>
                <a:gd name="T21" fmla="*/ 478 h 694"/>
                <a:gd name="T22" fmla="*/ 417 w 806"/>
                <a:gd name="T23" fmla="*/ 488 h 694"/>
                <a:gd name="T24" fmla="*/ 427 w 806"/>
                <a:gd name="T25" fmla="*/ 478 h 694"/>
                <a:gd name="T26" fmla="*/ 441 w 806"/>
                <a:gd name="T27" fmla="*/ 471 h 694"/>
                <a:gd name="T28" fmla="*/ 658 w 806"/>
                <a:gd name="T29" fmla="*/ 365 h 694"/>
                <a:gd name="T30" fmla="*/ 670 w 806"/>
                <a:gd name="T31" fmla="*/ 355 h 694"/>
                <a:gd name="T32" fmla="*/ 665 w 806"/>
                <a:gd name="T33" fmla="*/ 362 h 694"/>
                <a:gd name="T34" fmla="*/ 670 w 806"/>
                <a:gd name="T35" fmla="*/ 355 h 694"/>
                <a:gd name="T36" fmla="*/ 663 w 806"/>
                <a:gd name="T37" fmla="*/ 344 h 694"/>
                <a:gd name="T38" fmla="*/ 671 w 806"/>
                <a:gd name="T39" fmla="*/ 343 h 694"/>
                <a:gd name="T40" fmla="*/ 692 w 806"/>
                <a:gd name="T41" fmla="*/ 331 h 694"/>
                <a:gd name="T42" fmla="*/ 690 w 806"/>
                <a:gd name="T43" fmla="*/ 338 h 694"/>
                <a:gd name="T44" fmla="*/ 692 w 806"/>
                <a:gd name="T45" fmla="*/ 331 h 694"/>
                <a:gd name="T46" fmla="*/ 672 w 806"/>
                <a:gd name="T47" fmla="*/ 332 h 694"/>
                <a:gd name="T48" fmla="*/ 679 w 806"/>
                <a:gd name="T49" fmla="*/ 337 h 694"/>
                <a:gd name="T50" fmla="*/ 688 w 806"/>
                <a:gd name="T51" fmla="*/ 330 h 694"/>
                <a:gd name="T52" fmla="*/ 686 w 806"/>
                <a:gd name="T53" fmla="*/ 336 h 694"/>
                <a:gd name="T54" fmla="*/ 688 w 806"/>
                <a:gd name="T55" fmla="*/ 330 h 694"/>
                <a:gd name="T56" fmla="*/ 6 w 806"/>
                <a:gd name="T57" fmla="*/ 663 h 694"/>
                <a:gd name="T58" fmla="*/ 182 w 806"/>
                <a:gd name="T59" fmla="*/ 175 h 694"/>
                <a:gd name="T60" fmla="*/ 208 w 806"/>
                <a:gd name="T61" fmla="*/ 159 h 694"/>
                <a:gd name="T62" fmla="*/ 656 w 806"/>
                <a:gd name="T63" fmla="*/ 341 h 694"/>
                <a:gd name="T64" fmla="*/ 208 w 806"/>
                <a:gd name="T65" fmla="*/ 159 h 694"/>
                <a:gd name="T66" fmla="*/ 100 w 806"/>
                <a:gd name="T67" fmla="*/ 121 h 694"/>
                <a:gd name="T68" fmla="*/ 171 w 806"/>
                <a:gd name="T69" fmla="*/ 144 h 694"/>
                <a:gd name="T70" fmla="*/ 780 w 806"/>
                <a:gd name="T71" fmla="*/ 64 h 694"/>
                <a:gd name="T72" fmla="*/ 691 w 806"/>
                <a:gd name="T73" fmla="*/ 322 h 694"/>
                <a:gd name="T74" fmla="*/ 524 w 806"/>
                <a:gd name="T75" fmla="*/ 31 h 694"/>
                <a:gd name="T76" fmla="*/ 669 w 806"/>
                <a:gd name="T77" fmla="*/ 325 h 694"/>
                <a:gd name="T78" fmla="*/ 524 w 806"/>
                <a:gd name="T79" fmla="*/ 31 h 694"/>
                <a:gd name="T80" fmla="*/ 695 w 806"/>
                <a:gd name="T81" fmla="*/ 324 h 694"/>
                <a:gd name="T82" fmla="*/ 806 w 806"/>
                <a:gd name="T83"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6" h="694">
                  <a:moveTo>
                    <a:pt x="20" y="685"/>
                  </a:moveTo>
                  <a:cubicBezTo>
                    <a:pt x="11" y="690"/>
                    <a:pt x="11" y="690"/>
                    <a:pt x="11" y="690"/>
                  </a:cubicBezTo>
                  <a:cubicBezTo>
                    <a:pt x="12" y="691"/>
                    <a:pt x="13" y="692"/>
                    <a:pt x="13" y="694"/>
                  </a:cubicBezTo>
                  <a:cubicBezTo>
                    <a:pt x="22" y="689"/>
                    <a:pt x="22" y="689"/>
                    <a:pt x="22" y="689"/>
                  </a:cubicBezTo>
                  <a:cubicBezTo>
                    <a:pt x="21" y="688"/>
                    <a:pt x="20" y="687"/>
                    <a:pt x="20" y="685"/>
                  </a:cubicBezTo>
                  <a:moveTo>
                    <a:pt x="3" y="673"/>
                  </a:moveTo>
                  <a:cubicBezTo>
                    <a:pt x="0" y="681"/>
                    <a:pt x="0" y="681"/>
                    <a:pt x="0" y="681"/>
                  </a:cubicBezTo>
                  <a:cubicBezTo>
                    <a:pt x="0" y="682"/>
                    <a:pt x="0" y="682"/>
                    <a:pt x="0" y="682"/>
                  </a:cubicBezTo>
                  <a:cubicBezTo>
                    <a:pt x="1" y="682"/>
                    <a:pt x="2" y="682"/>
                    <a:pt x="4" y="683"/>
                  </a:cubicBezTo>
                  <a:cubicBezTo>
                    <a:pt x="7" y="674"/>
                    <a:pt x="7" y="674"/>
                    <a:pt x="7" y="674"/>
                  </a:cubicBezTo>
                  <a:cubicBezTo>
                    <a:pt x="5" y="674"/>
                    <a:pt x="4" y="673"/>
                    <a:pt x="3" y="673"/>
                  </a:cubicBezTo>
                  <a:moveTo>
                    <a:pt x="339" y="523"/>
                  </a:moveTo>
                  <a:cubicBezTo>
                    <a:pt x="29" y="681"/>
                    <a:pt x="29" y="681"/>
                    <a:pt x="29" y="681"/>
                  </a:cubicBezTo>
                  <a:cubicBezTo>
                    <a:pt x="30" y="682"/>
                    <a:pt x="30" y="683"/>
                    <a:pt x="31" y="685"/>
                  </a:cubicBezTo>
                  <a:cubicBezTo>
                    <a:pt x="341" y="527"/>
                    <a:pt x="341" y="527"/>
                    <a:pt x="341" y="527"/>
                  </a:cubicBezTo>
                  <a:cubicBezTo>
                    <a:pt x="341" y="525"/>
                    <a:pt x="340" y="524"/>
                    <a:pt x="339" y="523"/>
                  </a:cubicBezTo>
                  <a:moveTo>
                    <a:pt x="365" y="509"/>
                  </a:moveTo>
                  <a:cubicBezTo>
                    <a:pt x="353" y="516"/>
                    <a:pt x="353" y="516"/>
                    <a:pt x="353" y="516"/>
                  </a:cubicBezTo>
                  <a:cubicBezTo>
                    <a:pt x="354" y="517"/>
                    <a:pt x="354" y="518"/>
                    <a:pt x="355" y="520"/>
                  </a:cubicBezTo>
                  <a:cubicBezTo>
                    <a:pt x="367" y="513"/>
                    <a:pt x="367" y="513"/>
                    <a:pt x="367" y="513"/>
                  </a:cubicBezTo>
                  <a:cubicBezTo>
                    <a:pt x="366" y="512"/>
                    <a:pt x="366" y="511"/>
                    <a:pt x="365" y="509"/>
                  </a:cubicBezTo>
                  <a:moveTo>
                    <a:pt x="427" y="478"/>
                  </a:moveTo>
                  <a:cubicBezTo>
                    <a:pt x="415" y="484"/>
                    <a:pt x="415" y="484"/>
                    <a:pt x="415" y="484"/>
                  </a:cubicBezTo>
                  <a:cubicBezTo>
                    <a:pt x="416" y="485"/>
                    <a:pt x="417" y="486"/>
                    <a:pt x="417" y="488"/>
                  </a:cubicBezTo>
                  <a:cubicBezTo>
                    <a:pt x="429" y="482"/>
                    <a:pt x="429" y="482"/>
                    <a:pt x="429" y="482"/>
                  </a:cubicBezTo>
                  <a:cubicBezTo>
                    <a:pt x="429" y="480"/>
                    <a:pt x="428" y="479"/>
                    <a:pt x="427" y="478"/>
                  </a:cubicBezTo>
                  <a:moveTo>
                    <a:pt x="656" y="361"/>
                  </a:moveTo>
                  <a:cubicBezTo>
                    <a:pt x="441" y="471"/>
                    <a:pt x="441" y="471"/>
                    <a:pt x="441" y="471"/>
                  </a:cubicBezTo>
                  <a:cubicBezTo>
                    <a:pt x="442" y="472"/>
                    <a:pt x="443" y="473"/>
                    <a:pt x="443" y="475"/>
                  </a:cubicBezTo>
                  <a:cubicBezTo>
                    <a:pt x="658" y="365"/>
                    <a:pt x="658" y="365"/>
                    <a:pt x="658" y="365"/>
                  </a:cubicBezTo>
                  <a:cubicBezTo>
                    <a:pt x="657" y="364"/>
                    <a:pt x="657" y="363"/>
                    <a:pt x="656" y="361"/>
                  </a:cubicBezTo>
                  <a:moveTo>
                    <a:pt x="670" y="355"/>
                  </a:moveTo>
                  <a:cubicBezTo>
                    <a:pt x="663" y="358"/>
                    <a:pt x="663" y="358"/>
                    <a:pt x="663" y="358"/>
                  </a:cubicBezTo>
                  <a:cubicBezTo>
                    <a:pt x="664" y="359"/>
                    <a:pt x="664" y="360"/>
                    <a:pt x="665" y="362"/>
                  </a:cubicBezTo>
                  <a:cubicBezTo>
                    <a:pt x="671" y="358"/>
                    <a:pt x="671" y="358"/>
                    <a:pt x="671" y="358"/>
                  </a:cubicBezTo>
                  <a:cubicBezTo>
                    <a:pt x="671" y="357"/>
                    <a:pt x="670" y="356"/>
                    <a:pt x="670" y="355"/>
                  </a:cubicBezTo>
                  <a:moveTo>
                    <a:pt x="665" y="340"/>
                  </a:moveTo>
                  <a:cubicBezTo>
                    <a:pt x="664" y="341"/>
                    <a:pt x="664" y="343"/>
                    <a:pt x="663" y="344"/>
                  </a:cubicBezTo>
                  <a:cubicBezTo>
                    <a:pt x="670" y="347"/>
                    <a:pt x="670" y="347"/>
                    <a:pt x="670" y="347"/>
                  </a:cubicBezTo>
                  <a:cubicBezTo>
                    <a:pt x="670" y="345"/>
                    <a:pt x="671" y="344"/>
                    <a:pt x="671" y="343"/>
                  </a:cubicBezTo>
                  <a:cubicBezTo>
                    <a:pt x="665" y="340"/>
                    <a:pt x="665" y="340"/>
                    <a:pt x="665" y="340"/>
                  </a:cubicBezTo>
                  <a:moveTo>
                    <a:pt x="692" y="331"/>
                  </a:moveTo>
                  <a:cubicBezTo>
                    <a:pt x="690" y="338"/>
                    <a:pt x="690" y="338"/>
                    <a:pt x="690" y="338"/>
                  </a:cubicBezTo>
                  <a:cubicBezTo>
                    <a:pt x="690" y="338"/>
                    <a:pt x="690" y="338"/>
                    <a:pt x="690" y="338"/>
                  </a:cubicBezTo>
                  <a:cubicBezTo>
                    <a:pt x="692" y="331"/>
                    <a:pt x="692" y="331"/>
                    <a:pt x="692" y="331"/>
                  </a:cubicBezTo>
                  <a:cubicBezTo>
                    <a:pt x="692" y="331"/>
                    <a:pt x="692" y="331"/>
                    <a:pt x="692" y="331"/>
                  </a:cubicBezTo>
                  <a:moveTo>
                    <a:pt x="676" y="330"/>
                  </a:moveTo>
                  <a:cubicBezTo>
                    <a:pt x="675" y="331"/>
                    <a:pt x="673" y="332"/>
                    <a:pt x="672" y="332"/>
                  </a:cubicBezTo>
                  <a:cubicBezTo>
                    <a:pt x="675" y="339"/>
                    <a:pt x="675" y="339"/>
                    <a:pt x="675" y="339"/>
                  </a:cubicBezTo>
                  <a:cubicBezTo>
                    <a:pt x="677" y="338"/>
                    <a:pt x="678" y="337"/>
                    <a:pt x="679" y="337"/>
                  </a:cubicBezTo>
                  <a:cubicBezTo>
                    <a:pt x="676" y="330"/>
                    <a:pt x="676" y="330"/>
                    <a:pt x="676" y="330"/>
                  </a:cubicBezTo>
                  <a:moveTo>
                    <a:pt x="688" y="330"/>
                  </a:moveTo>
                  <a:cubicBezTo>
                    <a:pt x="686" y="336"/>
                    <a:pt x="686" y="336"/>
                    <a:pt x="686" y="336"/>
                  </a:cubicBezTo>
                  <a:cubicBezTo>
                    <a:pt x="686" y="336"/>
                    <a:pt x="686" y="336"/>
                    <a:pt x="686" y="336"/>
                  </a:cubicBezTo>
                  <a:cubicBezTo>
                    <a:pt x="688" y="330"/>
                    <a:pt x="688" y="330"/>
                    <a:pt x="688" y="330"/>
                  </a:cubicBezTo>
                  <a:cubicBezTo>
                    <a:pt x="688" y="330"/>
                    <a:pt x="688" y="330"/>
                    <a:pt x="688" y="330"/>
                  </a:cubicBezTo>
                  <a:moveTo>
                    <a:pt x="178" y="174"/>
                  </a:moveTo>
                  <a:cubicBezTo>
                    <a:pt x="6" y="663"/>
                    <a:pt x="6" y="663"/>
                    <a:pt x="6" y="663"/>
                  </a:cubicBezTo>
                  <a:cubicBezTo>
                    <a:pt x="8" y="663"/>
                    <a:pt x="9" y="664"/>
                    <a:pt x="10" y="664"/>
                  </a:cubicBezTo>
                  <a:cubicBezTo>
                    <a:pt x="182" y="175"/>
                    <a:pt x="182" y="175"/>
                    <a:pt x="182" y="175"/>
                  </a:cubicBezTo>
                  <a:cubicBezTo>
                    <a:pt x="181" y="175"/>
                    <a:pt x="179" y="174"/>
                    <a:pt x="178" y="174"/>
                  </a:cubicBezTo>
                  <a:moveTo>
                    <a:pt x="208" y="159"/>
                  </a:moveTo>
                  <a:cubicBezTo>
                    <a:pt x="208" y="160"/>
                    <a:pt x="207" y="162"/>
                    <a:pt x="207" y="163"/>
                  </a:cubicBezTo>
                  <a:cubicBezTo>
                    <a:pt x="656" y="341"/>
                    <a:pt x="656" y="341"/>
                    <a:pt x="656" y="341"/>
                  </a:cubicBezTo>
                  <a:cubicBezTo>
                    <a:pt x="656" y="340"/>
                    <a:pt x="657" y="338"/>
                    <a:pt x="657" y="337"/>
                  </a:cubicBezTo>
                  <a:cubicBezTo>
                    <a:pt x="208" y="159"/>
                    <a:pt x="208" y="159"/>
                    <a:pt x="208" y="159"/>
                  </a:cubicBezTo>
                  <a:moveTo>
                    <a:pt x="102" y="116"/>
                  </a:moveTo>
                  <a:cubicBezTo>
                    <a:pt x="101" y="118"/>
                    <a:pt x="101" y="119"/>
                    <a:pt x="100" y="121"/>
                  </a:cubicBezTo>
                  <a:cubicBezTo>
                    <a:pt x="169" y="148"/>
                    <a:pt x="169" y="148"/>
                    <a:pt x="169" y="148"/>
                  </a:cubicBezTo>
                  <a:cubicBezTo>
                    <a:pt x="169" y="146"/>
                    <a:pt x="170" y="145"/>
                    <a:pt x="171" y="144"/>
                  </a:cubicBezTo>
                  <a:cubicBezTo>
                    <a:pt x="102" y="116"/>
                    <a:pt x="102" y="116"/>
                    <a:pt x="102" y="116"/>
                  </a:cubicBezTo>
                  <a:moveTo>
                    <a:pt x="780" y="64"/>
                  </a:moveTo>
                  <a:cubicBezTo>
                    <a:pt x="691" y="322"/>
                    <a:pt x="691" y="322"/>
                    <a:pt x="691" y="322"/>
                  </a:cubicBezTo>
                  <a:cubicBezTo>
                    <a:pt x="691" y="322"/>
                    <a:pt x="691" y="322"/>
                    <a:pt x="691" y="322"/>
                  </a:cubicBezTo>
                  <a:cubicBezTo>
                    <a:pt x="780" y="64"/>
                    <a:pt x="780" y="64"/>
                    <a:pt x="780" y="64"/>
                  </a:cubicBezTo>
                  <a:moveTo>
                    <a:pt x="524" y="31"/>
                  </a:moveTo>
                  <a:cubicBezTo>
                    <a:pt x="523" y="31"/>
                    <a:pt x="522" y="32"/>
                    <a:pt x="520" y="32"/>
                  </a:cubicBezTo>
                  <a:cubicBezTo>
                    <a:pt x="669" y="325"/>
                    <a:pt x="669" y="325"/>
                    <a:pt x="669" y="325"/>
                  </a:cubicBezTo>
                  <a:cubicBezTo>
                    <a:pt x="670" y="325"/>
                    <a:pt x="671" y="324"/>
                    <a:pt x="673" y="323"/>
                  </a:cubicBezTo>
                  <a:cubicBezTo>
                    <a:pt x="524" y="31"/>
                    <a:pt x="524" y="31"/>
                    <a:pt x="524" y="31"/>
                  </a:cubicBezTo>
                  <a:moveTo>
                    <a:pt x="806" y="0"/>
                  </a:moveTo>
                  <a:cubicBezTo>
                    <a:pt x="695" y="324"/>
                    <a:pt x="695" y="324"/>
                    <a:pt x="695" y="324"/>
                  </a:cubicBezTo>
                  <a:cubicBezTo>
                    <a:pt x="695" y="324"/>
                    <a:pt x="695" y="324"/>
                    <a:pt x="695" y="324"/>
                  </a:cubicBezTo>
                  <a:cubicBezTo>
                    <a:pt x="806" y="0"/>
                    <a:pt x="806" y="0"/>
                    <a:pt x="806" y="0"/>
                  </a:cubicBezTo>
                  <a:cubicBezTo>
                    <a:pt x="806" y="0"/>
                    <a:pt x="806" y="0"/>
                    <a:pt x="80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0196"/>
            <p:cNvSpPr>
              <a:spLocks/>
            </p:cNvSpPr>
            <p:nvPr/>
          </p:nvSpPr>
          <p:spPr bwMode="auto">
            <a:xfrm>
              <a:off x="4440873" y="766194"/>
              <a:ext cx="2079055" cy="316827"/>
            </a:xfrm>
            <a:custGeom>
              <a:avLst/>
              <a:gdLst>
                <a:gd name="T0" fmla="*/ 2415 w 3117"/>
                <a:gd name="T1" fmla="*/ 0 h 475"/>
                <a:gd name="T2" fmla="*/ 2392 w 3117"/>
                <a:gd name="T3" fmla="*/ 0 h 475"/>
                <a:gd name="T4" fmla="*/ 3098 w 3117"/>
                <a:gd name="T5" fmla="*/ 338 h 475"/>
                <a:gd name="T6" fmla="*/ 1773 w 3117"/>
                <a:gd name="T7" fmla="*/ 293 h 475"/>
                <a:gd name="T8" fmla="*/ 1768 w 3117"/>
                <a:gd name="T9" fmla="*/ 300 h 475"/>
                <a:gd name="T10" fmla="*/ 1758 w 3117"/>
                <a:gd name="T11" fmla="*/ 295 h 475"/>
                <a:gd name="T12" fmla="*/ 1761 w 3117"/>
                <a:gd name="T13" fmla="*/ 293 h 475"/>
                <a:gd name="T14" fmla="*/ 745 w 3117"/>
                <a:gd name="T15" fmla="*/ 257 h 475"/>
                <a:gd name="T16" fmla="*/ 733 w 3117"/>
                <a:gd name="T17" fmla="*/ 255 h 475"/>
                <a:gd name="T18" fmla="*/ 733 w 3117"/>
                <a:gd name="T19" fmla="*/ 255 h 475"/>
                <a:gd name="T20" fmla="*/ 730 w 3117"/>
                <a:gd name="T21" fmla="*/ 257 h 475"/>
                <a:gd name="T22" fmla="*/ 723 w 3117"/>
                <a:gd name="T23" fmla="*/ 257 h 475"/>
                <a:gd name="T24" fmla="*/ 10 w 3117"/>
                <a:gd name="T25" fmla="*/ 460 h 475"/>
                <a:gd name="T26" fmla="*/ 99 w 3117"/>
                <a:gd name="T27" fmla="*/ 0 h 475"/>
                <a:gd name="T28" fmla="*/ 90 w 3117"/>
                <a:gd name="T29" fmla="*/ 0 h 475"/>
                <a:gd name="T30" fmla="*/ 0 w 3117"/>
                <a:gd name="T31" fmla="*/ 456 h 475"/>
                <a:gd name="T32" fmla="*/ 0 w 3117"/>
                <a:gd name="T33" fmla="*/ 465 h 475"/>
                <a:gd name="T34" fmla="*/ 3 w 3117"/>
                <a:gd name="T35" fmla="*/ 463 h 475"/>
                <a:gd name="T36" fmla="*/ 5 w 3117"/>
                <a:gd name="T37" fmla="*/ 475 h 475"/>
                <a:gd name="T38" fmla="*/ 5 w 3117"/>
                <a:gd name="T39" fmla="*/ 475 h 475"/>
                <a:gd name="T40" fmla="*/ 12 w 3117"/>
                <a:gd name="T41" fmla="*/ 472 h 475"/>
                <a:gd name="T42" fmla="*/ 730 w 3117"/>
                <a:gd name="T43" fmla="*/ 267 h 475"/>
                <a:gd name="T44" fmla="*/ 733 w 3117"/>
                <a:gd name="T45" fmla="*/ 267 h 475"/>
                <a:gd name="T46" fmla="*/ 737 w 3117"/>
                <a:gd name="T47" fmla="*/ 267 h 475"/>
                <a:gd name="T48" fmla="*/ 3112 w 3117"/>
                <a:gd name="T49" fmla="*/ 349 h 475"/>
                <a:gd name="T50" fmla="*/ 3117 w 3117"/>
                <a:gd name="T51" fmla="*/ 345 h 475"/>
                <a:gd name="T52" fmla="*/ 3110 w 3117"/>
                <a:gd name="T53" fmla="*/ 333 h 475"/>
                <a:gd name="T54" fmla="*/ 2415 w 3117"/>
                <a:gd name="T5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7" h="475">
                  <a:moveTo>
                    <a:pt x="2415" y="0"/>
                  </a:moveTo>
                  <a:lnTo>
                    <a:pt x="2392" y="0"/>
                  </a:lnTo>
                  <a:lnTo>
                    <a:pt x="3098" y="338"/>
                  </a:lnTo>
                  <a:lnTo>
                    <a:pt x="1773" y="293"/>
                  </a:lnTo>
                  <a:lnTo>
                    <a:pt x="1768" y="300"/>
                  </a:lnTo>
                  <a:lnTo>
                    <a:pt x="1758" y="295"/>
                  </a:lnTo>
                  <a:lnTo>
                    <a:pt x="1761" y="293"/>
                  </a:lnTo>
                  <a:lnTo>
                    <a:pt x="745" y="257"/>
                  </a:lnTo>
                  <a:lnTo>
                    <a:pt x="733" y="255"/>
                  </a:lnTo>
                  <a:lnTo>
                    <a:pt x="733" y="255"/>
                  </a:lnTo>
                  <a:lnTo>
                    <a:pt x="730" y="257"/>
                  </a:lnTo>
                  <a:lnTo>
                    <a:pt x="723" y="257"/>
                  </a:lnTo>
                  <a:lnTo>
                    <a:pt x="10" y="460"/>
                  </a:lnTo>
                  <a:lnTo>
                    <a:pt x="99" y="0"/>
                  </a:lnTo>
                  <a:lnTo>
                    <a:pt x="90" y="0"/>
                  </a:lnTo>
                  <a:lnTo>
                    <a:pt x="0" y="456"/>
                  </a:lnTo>
                  <a:lnTo>
                    <a:pt x="0" y="465"/>
                  </a:lnTo>
                  <a:lnTo>
                    <a:pt x="3" y="463"/>
                  </a:lnTo>
                  <a:lnTo>
                    <a:pt x="5" y="475"/>
                  </a:lnTo>
                  <a:lnTo>
                    <a:pt x="5" y="475"/>
                  </a:lnTo>
                  <a:lnTo>
                    <a:pt x="12" y="472"/>
                  </a:lnTo>
                  <a:lnTo>
                    <a:pt x="730" y="267"/>
                  </a:lnTo>
                  <a:lnTo>
                    <a:pt x="733" y="267"/>
                  </a:lnTo>
                  <a:lnTo>
                    <a:pt x="737" y="267"/>
                  </a:lnTo>
                  <a:lnTo>
                    <a:pt x="3112" y="349"/>
                  </a:lnTo>
                  <a:lnTo>
                    <a:pt x="3117" y="345"/>
                  </a:lnTo>
                  <a:lnTo>
                    <a:pt x="3110" y="333"/>
                  </a:lnTo>
                  <a:lnTo>
                    <a:pt x="2415"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20197"/>
            <p:cNvSpPr>
              <a:spLocks/>
            </p:cNvSpPr>
            <p:nvPr/>
          </p:nvSpPr>
          <p:spPr bwMode="auto">
            <a:xfrm>
              <a:off x="4440873" y="766194"/>
              <a:ext cx="2079055" cy="316827"/>
            </a:xfrm>
            <a:custGeom>
              <a:avLst/>
              <a:gdLst>
                <a:gd name="T0" fmla="*/ 2415 w 3117"/>
                <a:gd name="T1" fmla="*/ 0 h 475"/>
                <a:gd name="T2" fmla="*/ 2392 w 3117"/>
                <a:gd name="T3" fmla="*/ 0 h 475"/>
                <a:gd name="T4" fmla="*/ 3098 w 3117"/>
                <a:gd name="T5" fmla="*/ 338 h 475"/>
                <a:gd name="T6" fmla="*/ 1773 w 3117"/>
                <a:gd name="T7" fmla="*/ 293 h 475"/>
                <a:gd name="T8" fmla="*/ 1768 w 3117"/>
                <a:gd name="T9" fmla="*/ 300 h 475"/>
                <a:gd name="T10" fmla="*/ 1758 w 3117"/>
                <a:gd name="T11" fmla="*/ 295 h 475"/>
                <a:gd name="T12" fmla="*/ 1761 w 3117"/>
                <a:gd name="T13" fmla="*/ 293 h 475"/>
                <a:gd name="T14" fmla="*/ 745 w 3117"/>
                <a:gd name="T15" fmla="*/ 257 h 475"/>
                <a:gd name="T16" fmla="*/ 733 w 3117"/>
                <a:gd name="T17" fmla="*/ 255 h 475"/>
                <a:gd name="T18" fmla="*/ 733 w 3117"/>
                <a:gd name="T19" fmla="*/ 255 h 475"/>
                <a:gd name="T20" fmla="*/ 730 w 3117"/>
                <a:gd name="T21" fmla="*/ 257 h 475"/>
                <a:gd name="T22" fmla="*/ 723 w 3117"/>
                <a:gd name="T23" fmla="*/ 257 h 475"/>
                <a:gd name="T24" fmla="*/ 10 w 3117"/>
                <a:gd name="T25" fmla="*/ 460 h 475"/>
                <a:gd name="T26" fmla="*/ 99 w 3117"/>
                <a:gd name="T27" fmla="*/ 0 h 475"/>
                <a:gd name="T28" fmla="*/ 90 w 3117"/>
                <a:gd name="T29" fmla="*/ 0 h 475"/>
                <a:gd name="T30" fmla="*/ 0 w 3117"/>
                <a:gd name="T31" fmla="*/ 456 h 475"/>
                <a:gd name="T32" fmla="*/ 0 w 3117"/>
                <a:gd name="T33" fmla="*/ 465 h 475"/>
                <a:gd name="T34" fmla="*/ 3 w 3117"/>
                <a:gd name="T35" fmla="*/ 463 h 475"/>
                <a:gd name="T36" fmla="*/ 5 w 3117"/>
                <a:gd name="T37" fmla="*/ 475 h 475"/>
                <a:gd name="T38" fmla="*/ 5 w 3117"/>
                <a:gd name="T39" fmla="*/ 475 h 475"/>
                <a:gd name="T40" fmla="*/ 12 w 3117"/>
                <a:gd name="T41" fmla="*/ 472 h 475"/>
                <a:gd name="T42" fmla="*/ 730 w 3117"/>
                <a:gd name="T43" fmla="*/ 267 h 475"/>
                <a:gd name="T44" fmla="*/ 733 w 3117"/>
                <a:gd name="T45" fmla="*/ 267 h 475"/>
                <a:gd name="T46" fmla="*/ 737 w 3117"/>
                <a:gd name="T47" fmla="*/ 267 h 475"/>
                <a:gd name="T48" fmla="*/ 3112 w 3117"/>
                <a:gd name="T49" fmla="*/ 349 h 475"/>
                <a:gd name="T50" fmla="*/ 3117 w 3117"/>
                <a:gd name="T51" fmla="*/ 345 h 475"/>
                <a:gd name="T52" fmla="*/ 3110 w 3117"/>
                <a:gd name="T53" fmla="*/ 333 h 475"/>
                <a:gd name="T54" fmla="*/ 2415 w 3117"/>
                <a:gd name="T55"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17" h="475">
                  <a:moveTo>
                    <a:pt x="2415" y="0"/>
                  </a:moveTo>
                  <a:lnTo>
                    <a:pt x="2392" y="0"/>
                  </a:lnTo>
                  <a:lnTo>
                    <a:pt x="3098" y="338"/>
                  </a:lnTo>
                  <a:lnTo>
                    <a:pt x="1773" y="293"/>
                  </a:lnTo>
                  <a:lnTo>
                    <a:pt x="1768" y="300"/>
                  </a:lnTo>
                  <a:lnTo>
                    <a:pt x="1758" y="295"/>
                  </a:lnTo>
                  <a:lnTo>
                    <a:pt x="1761" y="293"/>
                  </a:lnTo>
                  <a:lnTo>
                    <a:pt x="745" y="257"/>
                  </a:lnTo>
                  <a:lnTo>
                    <a:pt x="733" y="255"/>
                  </a:lnTo>
                  <a:lnTo>
                    <a:pt x="733" y="255"/>
                  </a:lnTo>
                  <a:lnTo>
                    <a:pt x="730" y="257"/>
                  </a:lnTo>
                  <a:lnTo>
                    <a:pt x="723" y="257"/>
                  </a:lnTo>
                  <a:lnTo>
                    <a:pt x="10" y="460"/>
                  </a:lnTo>
                  <a:lnTo>
                    <a:pt x="99" y="0"/>
                  </a:lnTo>
                  <a:lnTo>
                    <a:pt x="90" y="0"/>
                  </a:lnTo>
                  <a:lnTo>
                    <a:pt x="0" y="456"/>
                  </a:lnTo>
                  <a:lnTo>
                    <a:pt x="0" y="465"/>
                  </a:lnTo>
                  <a:lnTo>
                    <a:pt x="3" y="463"/>
                  </a:lnTo>
                  <a:lnTo>
                    <a:pt x="5" y="475"/>
                  </a:lnTo>
                  <a:lnTo>
                    <a:pt x="5" y="475"/>
                  </a:lnTo>
                  <a:lnTo>
                    <a:pt x="12" y="472"/>
                  </a:lnTo>
                  <a:lnTo>
                    <a:pt x="730" y="267"/>
                  </a:lnTo>
                  <a:lnTo>
                    <a:pt x="733" y="267"/>
                  </a:lnTo>
                  <a:lnTo>
                    <a:pt x="737" y="267"/>
                  </a:lnTo>
                  <a:lnTo>
                    <a:pt x="3112" y="349"/>
                  </a:lnTo>
                  <a:lnTo>
                    <a:pt x="3117" y="345"/>
                  </a:lnTo>
                  <a:lnTo>
                    <a:pt x="3110" y="333"/>
                  </a:lnTo>
                  <a:lnTo>
                    <a:pt x="2415" y="0"/>
                  </a:ln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0198"/>
            <p:cNvSpPr>
              <a:spLocks noEditPoints="1"/>
            </p:cNvSpPr>
            <p:nvPr/>
          </p:nvSpPr>
          <p:spPr bwMode="auto">
            <a:xfrm>
              <a:off x="4500904" y="633460"/>
              <a:ext cx="1550787" cy="132734"/>
            </a:xfrm>
            <a:custGeom>
              <a:avLst/>
              <a:gdLst>
                <a:gd name="T0" fmla="*/ 15 w 984"/>
                <a:gd name="T1" fmla="*/ 3 h 84"/>
                <a:gd name="T2" fmla="*/ 0 w 984"/>
                <a:gd name="T3" fmla="*/ 84 h 84"/>
                <a:gd name="T4" fmla="*/ 4 w 984"/>
                <a:gd name="T5" fmla="*/ 84 h 84"/>
                <a:gd name="T6" fmla="*/ 20 w 984"/>
                <a:gd name="T7" fmla="*/ 4 h 84"/>
                <a:gd name="T8" fmla="*/ 15 w 984"/>
                <a:gd name="T9" fmla="*/ 3 h 84"/>
                <a:gd name="T10" fmla="*/ 811 w 984"/>
                <a:gd name="T11" fmla="*/ 0 h 84"/>
                <a:gd name="T12" fmla="*/ 809 w 984"/>
                <a:gd name="T13" fmla="*/ 4 h 84"/>
                <a:gd name="T14" fmla="*/ 974 w 984"/>
                <a:gd name="T15" fmla="*/ 84 h 84"/>
                <a:gd name="T16" fmla="*/ 984 w 984"/>
                <a:gd name="T17" fmla="*/ 84 h 84"/>
                <a:gd name="T18" fmla="*/ 811 w 984"/>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4" h="84">
                  <a:moveTo>
                    <a:pt x="15" y="3"/>
                  </a:moveTo>
                  <a:cubicBezTo>
                    <a:pt x="0" y="84"/>
                    <a:pt x="0" y="84"/>
                    <a:pt x="0" y="84"/>
                  </a:cubicBezTo>
                  <a:cubicBezTo>
                    <a:pt x="4" y="84"/>
                    <a:pt x="4" y="84"/>
                    <a:pt x="4" y="84"/>
                  </a:cubicBezTo>
                  <a:cubicBezTo>
                    <a:pt x="20" y="4"/>
                    <a:pt x="20" y="4"/>
                    <a:pt x="20" y="4"/>
                  </a:cubicBezTo>
                  <a:cubicBezTo>
                    <a:pt x="18" y="3"/>
                    <a:pt x="17" y="3"/>
                    <a:pt x="15" y="3"/>
                  </a:cubicBezTo>
                  <a:moveTo>
                    <a:pt x="811" y="0"/>
                  </a:moveTo>
                  <a:cubicBezTo>
                    <a:pt x="809" y="4"/>
                    <a:pt x="809" y="4"/>
                    <a:pt x="809" y="4"/>
                  </a:cubicBezTo>
                  <a:cubicBezTo>
                    <a:pt x="974" y="84"/>
                    <a:pt x="974" y="84"/>
                    <a:pt x="974" y="84"/>
                  </a:cubicBezTo>
                  <a:cubicBezTo>
                    <a:pt x="984" y="84"/>
                    <a:pt x="984" y="84"/>
                    <a:pt x="984" y="84"/>
                  </a:cubicBezTo>
                  <a:cubicBezTo>
                    <a:pt x="811" y="0"/>
                    <a:pt x="811" y="0"/>
                    <a:pt x="81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0199"/>
            <p:cNvSpPr>
              <a:spLocks/>
            </p:cNvSpPr>
            <p:nvPr/>
          </p:nvSpPr>
          <p:spPr bwMode="auto">
            <a:xfrm>
              <a:off x="6527932" y="998978"/>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20200"/>
            <p:cNvSpPr>
              <a:spLocks/>
            </p:cNvSpPr>
            <p:nvPr/>
          </p:nvSpPr>
          <p:spPr bwMode="auto">
            <a:xfrm>
              <a:off x="6527932" y="998978"/>
              <a:ext cx="12673" cy="0"/>
            </a:xfrm>
            <a:custGeom>
              <a:avLst/>
              <a:gdLst>
                <a:gd name="T0" fmla="*/ 16 w 19"/>
                <a:gd name="T1" fmla="*/ 0 w 19"/>
                <a:gd name="T2" fmla="*/ 0 w 19"/>
                <a:gd name="T3" fmla="*/ 19 w 19"/>
                <a:gd name="T4" fmla="*/ 16 w 19"/>
              </a:gdLst>
              <a:ahLst/>
              <a:cxnLst>
                <a:cxn ang="0">
                  <a:pos x="T0" y="0"/>
                </a:cxn>
                <a:cxn ang="0">
                  <a:pos x="T1" y="0"/>
                </a:cxn>
                <a:cxn ang="0">
                  <a:pos x="T2" y="0"/>
                </a:cxn>
                <a:cxn ang="0">
                  <a:pos x="T3" y="0"/>
                </a:cxn>
                <a:cxn ang="0">
                  <a:pos x="T4" y="0"/>
                </a:cxn>
              </a:cxnLst>
              <a:rect l="0" t="0" r="r" b="b"/>
              <a:pathLst>
                <a:path w="19">
                  <a:moveTo>
                    <a:pt x="16" y="0"/>
                  </a:moveTo>
                  <a:lnTo>
                    <a:pt x="0" y="0"/>
                  </a:lnTo>
                  <a:lnTo>
                    <a:pt x="0" y="0"/>
                  </a:lnTo>
                  <a:lnTo>
                    <a:pt x="19" y="0"/>
                  </a:lnTo>
                  <a:lnTo>
                    <a:pt x="16"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20201"/>
            <p:cNvSpPr>
              <a:spLocks noEditPoints="1"/>
            </p:cNvSpPr>
            <p:nvPr/>
          </p:nvSpPr>
          <p:spPr bwMode="auto">
            <a:xfrm>
              <a:off x="4506907" y="458706"/>
              <a:ext cx="925803" cy="151410"/>
            </a:xfrm>
            <a:custGeom>
              <a:avLst/>
              <a:gdLst>
                <a:gd name="T0" fmla="*/ 18 w 587"/>
                <a:gd name="T1" fmla="*/ 79 h 96"/>
                <a:gd name="T2" fmla="*/ 15 w 587"/>
                <a:gd name="T3" fmla="*/ 95 h 96"/>
                <a:gd name="T4" fmla="*/ 19 w 587"/>
                <a:gd name="T5" fmla="*/ 96 h 96"/>
                <a:gd name="T6" fmla="*/ 22 w 587"/>
                <a:gd name="T7" fmla="*/ 80 h 96"/>
                <a:gd name="T8" fmla="*/ 18 w 587"/>
                <a:gd name="T9" fmla="*/ 79 h 96"/>
                <a:gd name="T10" fmla="*/ 578 w 587"/>
                <a:gd name="T11" fmla="*/ 2 h 96"/>
                <a:gd name="T12" fmla="*/ 577 w 587"/>
                <a:gd name="T13" fmla="*/ 5 h 96"/>
                <a:gd name="T14" fmla="*/ 585 w 587"/>
                <a:gd name="T15" fmla="*/ 9 h 96"/>
                <a:gd name="T16" fmla="*/ 587 w 587"/>
                <a:gd name="T17" fmla="*/ 6 h 96"/>
                <a:gd name="T18" fmla="*/ 578 w 587"/>
                <a:gd name="T19" fmla="*/ 2 h 96"/>
                <a:gd name="T20" fmla="*/ 4 w 587"/>
                <a:gd name="T21" fmla="*/ 0 h 96"/>
                <a:gd name="T22" fmla="*/ 0 w 587"/>
                <a:gd name="T23" fmla="*/ 2 h 96"/>
                <a:gd name="T24" fmla="*/ 8 w 587"/>
                <a:gd name="T25" fmla="*/ 17 h 96"/>
                <a:gd name="T26" fmla="*/ 12 w 587"/>
                <a:gd name="T27" fmla="*/ 14 h 96"/>
                <a:gd name="T28" fmla="*/ 4 w 587"/>
                <a:gd name="T2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7" h="96">
                  <a:moveTo>
                    <a:pt x="18" y="79"/>
                  </a:moveTo>
                  <a:cubicBezTo>
                    <a:pt x="15" y="95"/>
                    <a:pt x="15" y="95"/>
                    <a:pt x="15" y="95"/>
                  </a:cubicBezTo>
                  <a:cubicBezTo>
                    <a:pt x="16" y="96"/>
                    <a:pt x="18" y="96"/>
                    <a:pt x="19" y="96"/>
                  </a:cubicBezTo>
                  <a:cubicBezTo>
                    <a:pt x="22" y="80"/>
                    <a:pt x="22" y="80"/>
                    <a:pt x="22" y="80"/>
                  </a:cubicBezTo>
                  <a:cubicBezTo>
                    <a:pt x="21" y="80"/>
                    <a:pt x="20" y="79"/>
                    <a:pt x="18" y="79"/>
                  </a:cubicBezTo>
                  <a:moveTo>
                    <a:pt x="578" y="2"/>
                  </a:moveTo>
                  <a:cubicBezTo>
                    <a:pt x="578" y="3"/>
                    <a:pt x="577" y="4"/>
                    <a:pt x="577" y="5"/>
                  </a:cubicBezTo>
                  <a:cubicBezTo>
                    <a:pt x="585" y="9"/>
                    <a:pt x="585" y="9"/>
                    <a:pt x="585" y="9"/>
                  </a:cubicBezTo>
                  <a:cubicBezTo>
                    <a:pt x="586" y="8"/>
                    <a:pt x="586" y="7"/>
                    <a:pt x="587" y="6"/>
                  </a:cubicBezTo>
                  <a:cubicBezTo>
                    <a:pt x="578" y="2"/>
                    <a:pt x="578" y="2"/>
                    <a:pt x="578" y="2"/>
                  </a:cubicBezTo>
                  <a:moveTo>
                    <a:pt x="4" y="0"/>
                  </a:moveTo>
                  <a:cubicBezTo>
                    <a:pt x="3" y="0"/>
                    <a:pt x="1" y="1"/>
                    <a:pt x="0" y="2"/>
                  </a:cubicBezTo>
                  <a:cubicBezTo>
                    <a:pt x="8" y="17"/>
                    <a:pt x="8" y="17"/>
                    <a:pt x="8" y="17"/>
                  </a:cubicBezTo>
                  <a:cubicBezTo>
                    <a:pt x="9" y="16"/>
                    <a:pt x="11" y="15"/>
                    <a:pt x="12" y="14"/>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0204"/>
            <p:cNvSpPr>
              <a:spLocks noEditPoints="1"/>
            </p:cNvSpPr>
            <p:nvPr/>
          </p:nvSpPr>
          <p:spPr bwMode="auto">
            <a:xfrm>
              <a:off x="6970824" y="-361042"/>
              <a:ext cx="90046" cy="725033"/>
            </a:xfrm>
            <a:custGeom>
              <a:avLst/>
              <a:gdLst>
                <a:gd name="T0" fmla="*/ 50 w 57"/>
                <a:gd name="T1" fmla="*/ 25 h 460"/>
                <a:gd name="T2" fmla="*/ 0 w 57"/>
                <a:gd name="T3" fmla="*/ 459 h 460"/>
                <a:gd name="T4" fmla="*/ 4 w 57"/>
                <a:gd name="T5" fmla="*/ 460 h 460"/>
                <a:gd name="T6" fmla="*/ 54 w 57"/>
                <a:gd name="T7" fmla="*/ 26 h 460"/>
                <a:gd name="T8" fmla="*/ 50 w 57"/>
                <a:gd name="T9" fmla="*/ 25 h 460"/>
                <a:gd name="T10" fmla="*/ 53 w 57"/>
                <a:gd name="T11" fmla="*/ 0 h 460"/>
                <a:gd name="T12" fmla="*/ 51 w 57"/>
                <a:gd name="T13" fmla="*/ 12 h 460"/>
                <a:gd name="T14" fmla="*/ 56 w 57"/>
                <a:gd name="T15" fmla="*/ 12 h 460"/>
                <a:gd name="T16" fmla="*/ 57 w 57"/>
                <a:gd name="T17" fmla="*/ 0 h 460"/>
                <a:gd name="T18" fmla="*/ 53 w 57"/>
                <a:gd name="T19"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460">
                  <a:moveTo>
                    <a:pt x="50" y="25"/>
                  </a:moveTo>
                  <a:cubicBezTo>
                    <a:pt x="0" y="459"/>
                    <a:pt x="0" y="459"/>
                    <a:pt x="0" y="459"/>
                  </a:cubicBezTo>
                  <a:cubicBezTo>
                    <a:pt x="1" y="459"/>
                    <a:pt x="3" y="460"/>
                    <a:pt x="4" y="460"/>
                  </a:cubicBezTo>
                  <a:cubicBezTo>
                    <a:pt x="54" y="26"/>
                    <a:pt x="54" y="26"/>
                    <a:pt x="54" y="26"/>
                  </a:cubicBezTo>
                  <a:cubicBezTo>
                    <a:pt x="53" y="26"/>
                    <a:pt x="51" y="26"/>
                    <a:pt x="50" y="25"/>
                  </a:cubicBezTo>
                  <a:moveTo>
                    <a:pt x="53" y="0"/>
                  </a:moveTo>
                  <a:cubicBezTo>
                    <a:pt x="51" y="12"/>
                    <a:pt x="51" y="12"/>
                    <a:pt x="51" y="12"/>
                  </a:cubicBezTo>
                  <a:cubicBezTo>
                    <a:pt x="53" y="12"/>
                    <a:pt x="54" y="12"/>
                    <a:pt x="56" y="12"/>
                  </a:cubicBezTo>
                  <a:cubicBezTo>
                    <a:pt x="57" y="0"/>
                    <a:pt x="57" y="0"/>
                    <a:pt x="57" y="0"/>
                  </a:cubicBezTo>
                  <a:cubicBezTo>
                    <a:pt x="55" y="0"/>
                    <a:pt x="54" y="0"/>
                    <a:pt x="5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20205"/>
            <p:cNvSpPr>
              <a:spLocks/>
            </p:cNvSpPr>
            <p:nvPr/>
          </p:nvSpPr>
          <p:spPr bwMode="auto">
            <a:xfrm>
              <a:off x="6101049" y="155886"/>
              <a:ext cx="387530" cy="124730"/>
            </a:xfrm>
            <a:custGeom>
              <a:avLst/>
              <a:gdLst>
                <a:gd name="T0" fmla="*/ 1 w 246"/>
                <a:gd name="T1" fmla="*/ 0 h 79"/>
                <a:gd name="T2" fmla="*/ 0 w 246"/>
                <a:gd name="T3" fmla="*/ 4 h 79"/>
                <a:gd name="T4" fmla="*/ 246 w 246"/>
                <a:gd name="T5" fmla="*/ 79 h 79"/>
                <a:gd name="T6" fmla="*/ 246 w 246"/>
                <a:gd name="T7" fmla="*/ 75 h 79"/>
                <a:gd name="T8" fmla="*/ 1 w 246"/>
                <a:gd name="T9" fmla="*/ 0 h 79"/>
              </a:gdLst>
              <a:ahLst/>
              <a:cxnLst>
                <a:cxn ang="0">
                  <a:pos x="T0" y="T1"/>
                </a:cxn>
                <a:cxn ang="0">
                  <a:pos x="T2" y="T3"/>
                </a:cxn>
                <a:cxn ang="0">
                  <a:pos x="T4" y="T5"/>
                </a:cxn>
                <a:cxn ang="0">
                  <a:pos x="T6" y="T7"/>
                </a:cxn>
                <a:cxn ang="0">
                  <a:pos x="T8" y="T9"/>
                </a:cxn>
              </a:cxnLst>
              <a:rect l="0" t="0" r="r" b="b"/>
              <a:pathLst>
                <a:path w="246" h="79">
                  <a:moveTo>
                    <a:pt x="1" y="0"/>
                  </a:moveTo>
                  <a:cubicBezTo>
                    <a:pt x="1" y="1"/>
                    <a:pt x="0" y="3"/>
                    <a:pt x="0" y="4"/>
                  </a:cubicBezTo>
                  <a:cubicBezTo>
                    <a:pt x="246" y="79"/>
                    <a:pt x="246" y="79"/>
                    <a:pt x="246" y="79"/>
                  </a:cubicBezTo>
                  <a:cubicBezTo>
                    <a:pt x="246" y="75"/>
                    <a:pt x="246" y="75"/>
                    <a:pt x="246" y="75"/>
                  </a:cubicBezTo>
                  <a:cubicBezTo>
                    <a:pt x="1" y="0"/>
                    <a:pt x="1" y="0"/>
                    <a:pt x="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20206"/>
            <p:cNvSpPr>
              <a:spLocks/>
            </p:cNvSpPr>
            <p:nvPr/>
          </p:nvSpPr>
          <p:spPr bwMode="auto">
            <a:xfrm>
              <a:off x="5613468" y="766194"/>
              <a:ext cx="102719" cy="200101"/>
            </a:xfrm>
            <a:custGeom>
              <a:avLst/>
              <a:gdLst>
                <a:gd name="T0" fmla="*/ 154 w 154"/>
                <a:gd name="T1" fmla="*/ 0 h 300"/>
                <a:gd name="T2" fmla="*/ 142 w 154"/>
                <a:gd name="T3" fmla="*/ 0 h 300"/>
                <a:gd name="T4" fmla="*/ 3 w 154"/>
                <a:gd name="T5" fmla="*/ 293 h 300"/>
                <a:gd name="T6" fmla="*/ 0 w 154"/>
                <a:gd name="T7" fmla="*/ 295 h 300"/>
                <a:gd name="T8" fmla="*/ 10 w 154"/>
                <a:gd name="T9" fmla="*/ 300 h 300"/>
                <a:gd name="T10" fmla="*/ 15 w 154"/>
                <a:gd name="T11" fmla="*/ 293 h 300"/>
                <a:gd name="T12" fmla="*/ 154 w 15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54" h="300">
                  <a:moveTo>
                    <a:pt x="154" y="0"/>
                  </a:moveTo>
                  <a:lnTo>
                    <a:pt x="142" y="0"/>
                  </a:lnTo>
                  <a:lnTo>
                    <a:pt x="3" y="293"/>
                  </a:lnTo>
                  <a:lnTo>
                    <a:pt x="0" y="295"/>
                  </a:lnTo>
                  <a:lnTo>
                    <a:pt x="10" y="300"/>
                  </a:lnTo>
                  <a:lnTo>
                    <a:pt x="15" y="293"/>
                  </a:lnTo>
                  <a:lnTo>
                    <a:pt x="154"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20207"/>
            <p:cNvSpPr>
              <a:spLocks/>
            </p:cNvSpPr>
            <p:nvPr/>
          </p:nvSpPr>
          <p:spPr bwMode="auto">
            <a:xfrm>
              <a:off x="5613468" y="766194"/>
              <a:ext cx="102719" cy="200101"/>
            </a:xfrm>
            <a:custGeom>
              <a:avLst/>
              <a:gdLst>
                <a:gd name="T0" fmla="*/ 154 w 154"/>
                <a:gd name="T1" fmla="*/ 0 h 300"/>
                <a:gd name="T2" fmla="*/ 142 w 154"/>
                <a:gd name="T3" fmla="*/ 0 h 300"/>
                <a:gd name="T4" fmla="*/ 3 w 154"/>
                <a:gd name="T5" fmla="*/ 293 h 300"/>
                <a:gd name="T6" fmla="*/ 0 w 154"/>
                <a:gd name="T7" fmla="*/ 295 h 300"/>
                <a:gd name="T8" fmla="*/ 10 w 154"/>
                <a:gd name="T9" fmla="*/ 300 h 300"/>
                <a:gd name="T10" fmla="*/ 15 w 154"/>
                <a:gd name="T11" fmla="*/ 293 h 300"/>
                <a:gd name="T12" fmla="*/ 154 w 154"/>
                <a:gd name="T13" fmla="*/ 0 h 300"/>
              </a:gdLst>
              <a:ahLst/>
              <a:cxnLst>
                <a:cxn ang="0">
                  <a:pos x="T0" y="T1"/>
                </a:cxn>
                <a:cxn ang="0">
                  <a:pos x="T2" y="T3"/>
                </a:cxn>
                <a:cxn ang="0">
                  <a:pos x="T4" y="T5"/>
                </a:cxn>
                <a:cxn ang="0">
                  <a:pos x="T6" y="T7"/>
                </a:cxn>
                <a:cxn ang="0">
                  <a:pos x="T8" y="T9"/>
                </a:cxn>
                <a:cxn ang="0">
                  <a:pos x="T10" y="T11"/>
                </a:cxn>
                <a:cxn ang="0">
                  <a:pos x="T12" y="T13"/>
                </a:cxn>
              </a:cxnLst>
              <a:rect l="0" t="0" r="r" b="b"/>
              <a:pathLst>
                <a:path w="154" h="300">
                  <a:moveTo>
                    <a:pt x="154" y="0"/>
                  </a:moveTo>
                  <a:lnTo>
                    <a:pt x="142" y="0"/>
                  </a:lnTo>
                  <a:lnTo>
                    <a:pt x="3" y="293"/>
                  </a:lnTo>
                  <a:lnTo>
                    <a:pt x="0" y="295"/>
                  </a:lnTo>
                  <a:lnTo>
                    <a:pt x="10" y="300"/>
                  </a:lnTo>
                  <a:lnTo>
                    <a:pt x="15" y="293"/>
                  </a:lnTo>
                  <a:lnTo>
                    <a:pt x="154" y="0"/>
                  </a:ln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20208"/>
            <p:cNvSpPr>
              <a:spLocks/>
            </p:cNvSpPr>
            <p:nvPr/>
          </p:nvSpPr>
          <p:spPr bwMode="auto">
            <a:xfrm>
              <a:off x="5708183" y="213915"/>
              <a:ext cx="271471" cy="552279"/>
            </a:xfrm>
            <a:custGeom>
              <a:avLst/>
              <a:gdLst>
                <a:gd name="T0" fmla="*/ 168 w 172"/>
                <a:gd name="T1" fmla="*/ 0 h 350"/>
                <a:gd name="T2" fmla="*/ 41 w 172"/>
                <a:gd name="T3" fmla="*/ 264 h 350"/>
                <a:gd name="T4" fmla="*/ 39 w 172"/>
                <a:gd name="T5" fmla="*/ 268 h 350"/>
                <a:gd name="T6" fmla="*/ 0 w 172"/>
                <a:gd name="T7" fmla="*/ 350 h 350"/>
                <a:gd name="T8" fmla="*/ 5 w 172"/>
                <a:gd name="T9" fmla="*/ 350 h 350"/>
                <a:gd name="T10" fmla="*/ 43 w 172"/>
                <a:gd name="T11" fmla="*/ 270 h 350"/>
                <a:gd name="T12" fmla="*/ 45 w 172"/>
                <a:gd name="T13" fmla="*/ 266 h 350"/>
                <a:gd name="T14" fmla="*/ 172 w 172"/>
                <a:gd name="T15" fmla="*/ 2 h 350"/>
                <a:gd name="T16" fmla="*/ 168 w 172"/>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50">
                  <a:moveTo>
                    <a:pt x="168" y="0"/>
                  </a:moveTo>
                  <a:cubicBezTo>
                    <a:pt x="41" y="264"/>
                    <a:pt x="41" y="264"/>
                    <a:pt x="41" y="264"/>
                  </a:cubicBezTo>
                  <a:cubicBezTo>
                    <a:pt x="39" y="268"/>
                    <a:pt x="39" y="268"/>
                    <a:pt x="39" y="268"/>
                  </a:cubicBezTo>
                  <a:cubicBezTo>
                    <a:pt x="0" y="350"/>
                    <a:pt x="0" y="350"/>
                    <a:pt x="0" y="350"/>
                  </a:cubicBezTo>
                  <a:cubicBezTo>
                    <a:pt x="5" y="350"/>
                    <a:pt x="5" y="350"/>
                    <a:pt x="5" y="350"/>
                  </a:cubicBezTo>
                  <a:cubicBezTo>
                    <a:pt x="43" y="270"/>
                    <a:pt x="43" y="270"/>
                    <a:pt x="43" y="270"/>
                  </a:cubicBezTo>
                  <a:cubicBezTo>
                    <a:pt x="45" y="266"/>
                    <a:pt x="45" y="266"/>
                    <a:pt x="45" y="266"/>
                  </a:cubicBezTo>
                  <a:cubicBezTo>
                    <a:pt x="172" y="2"/>
                    <a:pt x="172" y="2"/>
                    <a:pt x="172" y="2"/>
                  </a:cubicBezTo>
                  <a:cubicBezTo>
                    <a:pt x="170" y="1"/>
                    <a:pt x="169" y="0"/>
                    <a:pt x="16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20209"/>
            <p:cNvSpPr>
              <a:spLocks/>
            </p:cNvSpPr>
            <p:nvPr/>
          </p:nvSpPr>
          <p:spPr bwMode="auto">
            <a:xfrm>
              <a:off x="6668004" y="327973"/>
              <a:ext cx="244791" cy="82042"/>
            </a:xfrm>
            <a:custGeom>
              <a:avLst/>
              <a:gdLst>
                <a:gd name="T0" fmla="*/ 0 w 155"/>
                <a:gd name="T1" fmla="*/ 0 h 52"/>
                <a:gd name="T2" fmla="*/ 0 w 155"/>
                <a:gd name="T3" fmla="*/ 5 h 52"/>
                <a:gd name="T4" fmla="*/ 154 w 155"/>
                <a:gd name="T5" fmla="*/ 52 h 52"/>
                <a:gd name="T6" fmla="*/ 155 w 155"/>
                <a:gd name="T7" fmla="*/ 48 h 52"/>
                <a:gd name="T8" fmla="*/ 0 w 155"/>
                <a:gd name="T9" fmla="*/ 0 h 52"/>
              </a:gdLst>
              <a:ahLst/>
              <a:cxnLst>
                <a:cxn ang="0">
                  <a:pos x="T0" y="T1"/>
                </a:cxn>
                <a:cxn ang="0">
                  <a:pos x="T2" y="T3"/>
                </a:cxn>
                <a:cxn ang="0">
                  <a:pos x="T4" y="T5"/>
                </a:cxn>
                <a:cxn ang="0">
                  <a:pos x="T6" y="T7"/>
                </a:cxn>
                <a:cxn ang="0">
                  <a:pos x="T8" y="T9"/>
                </a:cxn>
              </a:cxnLst>
              <a:rect l="0" t="0" r="r" b="b"/>
              <a:pathLst>
                <a:path w="155" h="52">
                  <a:moveTo>
                    <a:pt x="0" y="0"/>
                  </a:moveTo>
                  <a:cubicBezTo>
                    <a:pt x="0" y="5"/>
                    <a:pt x="0" y="5"/>
                    <a:pt x="0" y="5"/>
                  </a:cubicBezTo>
                  <a:cubicBezTo>
                    <a:pt x="154" y="52"/>
                    <a:pt x="154" y="52"/>
                    <a:pt x="154" y="52"/>
                  </a:cubicBezTo>
                  <a:cubicBezTo>
                    <a:pt x="155" y="50"/>
                    <a:pt x="155" y="49"/>
                    <a:pt x="155" y="48"/>
                  </a:cubicBezTo>
                  <a:cubicBezTo>
                    <a:pt x="0" y="0"/>
                    <a:pt x="0" y="0"/>
                    <a:pt x="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20210"/>
            <p:cNvSpPr>
              <a:spLocks noEditPoints="1"/>
            </p:cNvSpPr>
            <p:nvPr/>
          </p:nvSpPr>
          <p:spPr bwMode="auto">
            <a:xfrm>
              <a:off x="5982322" y="143213"/>
              <a:ext cx="685681" cy="192097"/>
            </a:xfrm>
            <a:custGeom>
              <a:avLst/>
              <a:gdLst>
                <a:gd name="T0" fmla="*/ 325 w 435"/>
                <a:gd name="T1" fmla="*/ 84 h 122"/>
                <a:gd name="T2" fmla="*/ 326 w 435"/>
                <a:gd name="T3" fmla="*/ 89 h 122"/>
                <a:gd name="T4" fmla="*/ 435 w 435"/>
                <a:gd name="T5" fmla="*/ 122 h 122"/>
                <a:gd name="T6" fmla="*/ 435 w 435"/>
                <a:gd name="T7" fmla="*/ 117 h 122"/>
                <a:gd name="T8" fmla="*/ 325 w 435"/>
                <a:gd name="T9" fmla="*/ 84 h 122"/>
                <a:gd name="T10" fmla="*/ 6 w 435"/>
                <a:gd name="T11" fmla="*/ 18 h 122"/>
                <a:gd name="T12" fmla="*/ 0 w 435"/>
                <a:gd name="T13" fmla="*/ 31 h 122"/>
                <a:gd name="T14" fmla="*/ 4 w 435"/>
                <a:gd name="T15" fmla="*/ 33 h 122"/>
                <a:gd name="T16" fmla="*/ 10 w 435"/>
                <a:gd name="T17" fmla="*/ 20 h 122"/>
                <a:gd name="T18" fmla="*/ 6 w 435"/>
                <a:gd name="T19" fmla="*/ 18 h 122"/>
                <a:gd name="T20" fmla="*/ 48 w 435"/>
                <a:gd name="T21" fmla="*/ 0 h 122"/>
                <a:gd name="T22" fmla="*/ 47 w 435"/>
                <a:gd name="T23" fmla="*/ 4 h 122"/>
                <a:gd name="T24" fmla="*/ 60 w 435"/>
                <a:gd name="T25" fmla="*/ 8 h 122"/>
                <a:gd name="T26" fmla="*/ 61 w 435"/>
                <a:gd name="T27" fmla="*/ 4 h 122"/>
                <a:gd name="T28" fmla="*/ 48 w 43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5" h="122">
                  <a:moveTo>
                    <a:pt x="325" y="84"/>
                  </a:moveTo>
                  <a:cubicBezTo>
                    <a:pt x="326" y="89"/>
                    <a:pt x="326" y="89"/>
                    <a:pt x="326" y="89"/>
                  </a:cubicBezTo>
                  <a:cubicBezTo>
                    <a:pt x="435" y="122"/>
                    <a:pt x="435" y="122"/>
                    <a:pt x="435" y="122"/>
                  </a:cubicBezTo>
                  <a:cubicBezTo>
                    <a:pt x="435" y="117"/>
                    <a:pt x="435" y="117"/>
                    <a:pt x="435" y="117"/>
                  </a:cubicBezTo>
                  <a:cubicBezTo>
                    <a:pt x="325" y="84"/>
                    <a:pt x="325" y="84"/>
                    <a:pt x="325" y="84"/>
                  </a:cubicBezTo>
                  <a:moveTo>
                    <a:pt x="6" y="18"/>
                  </a:moveTo>
                  <a:cubicBezTo>
                    <a:pt x="0" y="31"/>
                    <a:pt x="0" y="31"/>
                    <a:pt x="0" y="31"/>
                  </a:cubicBezTo>
                  <a:cubicBezTo>
                    <a:pt x="2" y="31"/>
                    <a:pt x="3" y="32"/>
                    <a:pt x="4" y="33"/>
                  </a:cubicBezTo>
                  <a:cubicBezTo>
                    <a:pt x="10" y="20"/>
                    <a:pt x="10" y="20"/>
                    <a:pt x="10" y="20"/>
                  </a:cubicBezTo>
                  <a:cubicBezTo>
                    <a:pt x="9" y="20"/>
                    <a:pt x="7" y="19"/>
                    <a:pt x="6" y="18"/>
                  </a:cubicBezTo>
                  <a:moveTo>
                    <a:pt x="48" y="0"/>
                  </a:moveTo>
                  <a:cubicBezTo>
                    <a:pt x="48" y="1"/>
                    <a:pt x="47" y="2"/>
                    <a:pt x="47" y="4"/>
                  </a:cubicBezTo>
                  <a:cubicBezTo>
                    <a:pt x="60" y="8"/>
                    <a:pt x="60" y="8"/>
                    <a:pt x="60" y="8"/>
                  </a:cubicBezTo>
                  <a:cubicBezTo>
                    <a:pt x="60" y="6"/>
                    <a:pt x="61" y="5"/>
                    <a:pt x="61" y="4"/>
                  </a:cubicBezTo>
                  <a:cubicBezTo>
                    <a:pt x="48" y="0"/>
                    <a:pt x="48" y="0"/>
                    <a:pt x="4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20213"/>
            <p:cNvSpPr>
              <a:spLocks/>
            </p:cNvSpPr>
            <p:nvPr/>
          </p:nvSpPr>
          <p:spPr bwMode="auto">
            <a:xfrm>
              <a:off x="6513926" y="-201628"/>
              <a:ext cx="154078" cy="83376"/>
            </a:xfrm>
            <a:custGeom>
              <a:avLst/>
              <a:gdLst>
                <a:gd name="T0" fmla="*/ 98 w 98"/>
                <a:gd name="T1" fmla="*/ 0 h 53"/>
                <a:gd name="T2" fmla="*/ 0 w 98"/>
                <a:gd name="T3" fmla="*/ 49 h 53"/>
                <a:gd name="T4" fmla="*/ 2 w 98"/>
                <a:gd name="T5" fmla="*/ 53 h 53"/>
                <a:gd name="T6" fmla="*/ 98 w 98"/>
                <a:gd name="T7" fmla="*/ 5 h 53"/>
                <a:gd name="T8" fmla="*/ 98 w 98"/>
                <a:gd name="T9" fmla="*/ 0 h 53"/>
              </a:gdLst>
              <a:ahLst/>
              <a:cxnLst>
                <a:cxn ang="0">
                  <a:pos x="T0" y="T1"/>
                </a:cxn>
                <a:cxn ang="0">
                  <a:pos x="T2" y="T3"/>
                </a:cxn>
                <a:cxn ang="0">
                  <a:pos x="T4" y="T5"/>
                </a:cxn>
                <a:cxn ang="0">
                  <a:pos x="T6" y="T7"/>
                </a:cxn>
                <a:cxn ang="0">
                  <a:pos x="T8" y="T9"/>
                </a:cxn>
              </a:cxnLst>
              <a:rect l="0" t="0" r="r" b="b"/>
              <a:pathLst>
                <a:path w="98" h="53">
                  <a:moveTo>
                    <a:pt x="98" y="0"/>
                  </a:moveTo>
                  <a:cubicBezTo>
                    <a:pt x="0" y="49"/>
                    <a:pt x="0" y="49"/>
                    <a:pt x="0" y="49"/>
                  </a:cubicBezTo>
                  <a:cubicBezTo>
                    <a:pt x="1" y="50"/>
                    <a:pt x="2" y="52"/>
                    <a:pt x="2" y="53"/>
                  </a:cubicBezTo>
                  <a:cubicBezTo>
                    <a:pt x="98" y="5"/>
                    <a:pt x="98" y="5"/>
                    <a:pt x="98" y="5"/>
                  </a:cubicBezTo>
                  <a:cubicBezTo>
                    <a:pt x="98" y="0"/>
                    <a:pt x="98" y="0"/>
                    <a:pt x="9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0215"/>
            <p:cNvSpPr>
              <a:spLocks/>
            </p:cNvSpPr>
            <p:nvPr/>
          </p:nvSpPr>
          <p:spPr bwMode="auto">
            <a:xfrm>
              <a:off x="6504588" y="-69561"/>
              <a:ext cx="163416" cy="179424"/>
            </a:xfrm>
            <a:custGeom>
              <a:avLst/>
              <a:gdLst>
                <a:gd name="T0" fmla="*/ 3 w 104"/>
                <a:gd name="T1" fmla="*/ 0 h 114"/>
                <a:gd name="T2" fmla="*/ 0 w 104"/>
                <a:gd name="T3" fmla="*/ 3 h 114"/>
                <a:gd name="T4" fmla="*/ 104 w 104"/>
                <a:gd name="T5" fmla="*/ 114 h 114"/>
                <a:gd name="T6" fmla="*/ 104 w 104"/>
                <a:gd name="T7" fmla="*/ 107 h 114"/>
                <a:gd name="T8" fmla="*/ 3 w 104"/>
                <a:gd name="T9" fmla="*/ 0 h 114"/>
              </a:gdLst>
              <a:ahLst/>
              <a:cxnLst>
                <a:cxn ang="0">
                  <a:pos x="T0" y="T1"/>
                </a:cxn>
                <a:cxn ang="0">
                  <a:pos x="T2" y="T3"/>
                </a:cxn>
                <a:cxn ang="0">
                  <a:pos x="T4" y="T5"/>
                </a:cxn>
                <a:cxn ang="0">
                  <a:pos x="T6" y="T7"/>
                </a:cxn>
                <a:cxn ang="0">
                  <a:pos x="T8" y="T9"/>
                </a:cxn>
              </a:cxnLst>
              <a:rect l="0" t="0" r="r" b="b"/>
              <a:pathLst>
                <a:path w="104" h="114">
                  <a:moveTo>
                    <a:pt x="3" y="0"/>
                  </a:moveTo>
                  <a:cubicBezTo>
                    <a:pt x="3" y="1"/>
                    <a:pt x="1" y="2"/>
                    <a:pt x="0" y="3"/>
                  </a:cubicBezTo>
                  <a:cubicBezTo>
                    <a:pt x="104" y="114"/>
                    <a:pt x="104" y="114"/>
                    <a:pt x="104" y="114"/>
                  </a:cubicBezTo>
                  <a:cubicBezTo>
                    <a:pt x="104" y="107"/>
                    <a:pt x="104" y="107"/>
                    <a:pt x="104" y="107"/>
                  </a:cubicBezTo>
                  <a:cubicBezTo>
                    <a:pt x="3" y="0"/>
                    <a:pt x="3" y="0"/>
                    <a:pt x="3"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0216"/>
            <p:cNvSpPr>
              <a:spLocks noEditPoints="1"/>
            </p:cNvSpPr>
            <p:nvPr/>
          </p:nvSpPr>
          <p:spPr bwMode="auto">
            <a:xfrm>
              <a:off x="6515260" y="454036"/>
              <a:ext cx="808410" cy="548277"/>
            </a:xfrm>
            <a:custGeom>
              <a:avLst/>
              <a:gdLst>
                <a:gd name="T0" fmla="*/ 3 w 513"/>
                <a:gd name="T1" fmla="*/ 344 h 348"/>
                <a:gd name="T2" fmla="*/ 1 w 513"/>
                <a:gd name="T3" fmla="*/ 346 h 348"/>
                <a:gd name="T4" fmla="*/ 0 w 513"/>
                <a:gd name="T5" fmla="*/ 348 h 348"/>
                <a:gd name="T6" fmla="*/ 5 w 513"/>
                <a:gd name="T7" fmla="*/ 346 h 348"/>
                <a:gd name="T8" fmla="*/ 4 w 513"/>
                <a:gd name="T9" fmla="*/ 345 h 348"/>
                <a:gd name="T10" fmla="*/ 3 w 513"/>
                <a:gd name="T11" fmla="*/ 344 h 348"/>
                <a:gd name="T12" fmla="*/ 262 w 513"/>
                <a:gd name="T13" fmla="*/ 8 h 348"/>
                <a:gd name="T14" fmla="*/ 7 w 513"/>
                <a:gd name="T15" fmla="*/ 338 h 348"/>
                <a:gd name="T16" fmla="*/ 8 w 513"/>
                <a:gd name="T17" fmla="*/ 342 h 348"/>
                <a:gd name="T18" fmla="*/ 19 w 513"/>
                <a:gd name="T19" fmla="*/ 342 h 348"/>
                <a:gd name="T20" fmla="*/ 506 w 513"/>
                <a:gd name="T21" fmla="*/ 180 h 348"/>
                <a:gd name="T22" fmla="*/ 505 w 513"/>
                <a:gd name="T23" fmla="*/ 176 h 348"/>
                <a:gd name="T24" fmla="*/ 12 w 513"/>
                <a:gd name="T25" fmla="*/ 340 h 348"/>
                <a:gd name="T26" fmla="*/ 266 w 513"/>
                <a:gd name="T27" fmla="*/ 11 h 348"/>
                <a:gd name="T28" fmla="*/ 262 w 513"/>
                <a:gd name="T29" fmla="*/ 8 h 348"/>
                <a:gd name="T30" fmla="*/ 320 w 513"/>
                <a:gd name="T31" fmla="*/ 0 h 348"/>
                <a:gd name="T32" fmla="*/ 318 w 513"/>
                <a:gd name="T33" fmla="*/ 4 h 348"/>
                <a:gd name="T34" fmla="*/ 511 w 513"/>
                <a:gd name="T35" fmla="*/ 135 h 348"/>
                <a:gd name="T36" fmla="*/ 513 w 513"/>
                <a:gd name="T37" fmla="*/ 132 h 348"/>
                <a:gd name="T38" fmla="*/ 320 w 513"/>
                <a:gd name="T3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3" h="348">
                  <a:moveTo>
                    <a:pt x="3" y="344"/>
                  </a:moveTo>
                  <a:cubicBezTo>
                    <a:pt x="1" y="346"/>
                    <a:pt x="1" y="346"/>
                    <a:pt x="1" y="346"/>
                  </a:cubicBezTo>
                  <a:cubicBezTo>
                    <a:pt x="0" y="348"/>
                    <a:pt x="0" y="348"/>
                    <a:pt x="0" y="348"/>
                  </a:cubicBezTo>
                  <a:cubicBezTo>
                    <a:pt x="5" y="346"/>
                    <a:pt x="5" y="346"/>
                    <a:pt x="5" y="346"/>
                  </a:cubicBezTo>
                  <a:cubicBezTo>
                    <a:pt x="4" y="345"/>
                    <a:pt x="4" y="345"/>
                    <a:pt x="4" y="345"/>
                  </a:cubicBezTo>
                  <a:cubicBezTo>
                    <a:pt x="3" y="344"/>
                    <a:pt x="3" y="344"/>
                    <a:pt x="3" y="344"/>
                  </a:cubicBezTo>
                  <a:moveTo>
                    <a:pt x="262" y="8"/>
                  </a:moveTo>
                  <a:cubicBezTo>
                    <a:pt x="7" y="338"/>
                    <a:pt x="7" y="338"/>
                    <a:pt x="7" y="338"/>
                  </a:cubicBezTo>
                  <a:cubicBezTo>
                    <a:pt x="8" y="342"/>
                    <a:pt x="8" y="342"/>
                    <a:pt x="8" y="342"/>
                  </a:cubicBezTo>
                  <a:cubicBezTo>
                    <a:pt x="19" y="342"/>
                    <a:pt x="19" y="342"/>
                    <a:pt x="19" y="342"/>
                  </a:cubicBezTo>
                  <a:cubicBezTo>
                    <a:pt x="506" y="180"/>
                    <a:pt x="506" y="180"/>
                    <a:pt x="506" y="180"/>
                  </a:cubicBezTo>
                  <a:cubicBezTo>
                    <a:pt x="506" y="179"/>
                    <a:pt x="505" y="177"/>
                    <a:pt x="505" y="176"/>
                  </a:cubicBezTo>
                  <a:cubicBezTo>
                    <a:pt x="12" y="340"/>
                    <a:pt x="12" y="340"/>
                    <a:pt x="12" y="340"/>
                  </a:cubicBezTo>
                  <a:cubicBezTo>
                    <a:pt x="266" y="11"/>
                    <a:pt x="266" y="11"/>
                    <a:pt x="266" y="11"/>
                  </a:cubicBezTo>
                  <a:cubicBezTo>
                    <a:pt x="265" y="10"/>
                    <a:pt x="263" y="9"/>
                    <a:pt x="262" y="8"/>
                  </a:cubicBezTo>
                  <a:moveTo>
                    <a:pt x="320" y="0"/>
                  </a:moveTo>
                  <a:cubicBezTo>
                    <a:pt x="319" y="2"/>
                    <a:pt x="318" y="3"/>
                    <a:pt x="318" y="4"/>
                  </a:cubicBezTo>
                  <a:cubicBezTo>
                    <a:pt x="511" y="135"/>
                    <a:pt x="511" y="135"/>
                    <a:pt x="511" y="135"/>
                  </a:cubicBezTo>
                  <a:cubicBezTo>
                    <a:pt x="511" y="134"/>
                    <a:pt x="512" y="133"/>
                    <a:pt x="513" y="132"/>
                  </a:cubicBezTo>
                  <a:cubicBezTo>
                    <a:pt x="320" y="0"/>
                    <a:pt x="320" y="0"/>
                    <a:pt x="32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20217"/>
            <p:cNvSpPr>
              <a:spLocks noEditPoints="1"/>
            </p:cNvSpPr>
            <p:nvPr/>
          </p:nvSpPr>
          <p:spPr bwMode="auto">
            <a:xfrm>
              <a:off x="6488579" y="-118253"/>
              <a:ext cx="17342" cy="44022"/>
            </a:xfrm>
            <a:custGeom>
              <a:avLst/>
              <a:gdLst>
                <a:gd name="T0" fmla="*/ 3 w 11"/>
                <a:gd name="T1" fmla="*/ 20 h 28"/>
                <a:gd name="T2" fmla="*/ 0 w 11"/>
                <a:gd name="T3" fmla="*/ 23 h 28"/>
                <a:gd name="T4" fmla="*/ 5 w 11"/>
                <a:gd name="T5" fmla="*/ 28 h 28"/>
                <a:gd name="T6" fmla="*/ 8 w 11"/>
                <a:gd name="T7" fmla="*/ 25 h 28"/>
                <a:gd name="T8" fmla="*/ 3 w 11"/>
                <a:gd name="T9" fmla="*/ 20 h 28"/>
                <a:gd name="T10" fmla="*/ 9 w 11"/>
                <a:gd name="T11" fmla="*/ 0 h 28"/>
                <a:gd name="T12" fmla="*/ 3 w 11"/>
                <a:gd name="T13" fmla="*/ 3 h 28"/>
                <a:gd name="T14" fmla="*/ 5 w 11"/>
                <a:gd name="T15" fmla="*/ 7 h 28"/>
                <a:gd name="T16" fmla="*/ 11 w 11"/>
                <a:gd name="T17" fmla="*/ 3 h 28"/>
                <a:gd name="T18" fmla="*/ 9 w 11"/>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8">
                  <a:moveTo>
                    <a:pt x="3" y="20"/>
                  </a:moveTo>
                  <a:cubicBezTo>
                    <a:pt x="2" y="21"/>
                    <a:pt x="1" y="22"/>
                    <a:pt x="0" y="23"/>
                  </a:cubicBezTo>
                  <a:cubicBezTo>
                    <a:pt x="5" y="28"/>
                    <a:pt x="5" y="28"/>
                    <a:pt x="5" y="28"/>
                  </a:cubicBezTo>
                  <a:cubicBezTo>
                    <a:pt x="6" y="27"/>
                    <a:pt x="7" y="26"/>
                    <a:pt x="8" y="25"/>
                  </a:cubicBezTo>
                  <a:cubicBezTo>
                    <a:pt x="3" y="20"/>
                    <a:pt x="3" y="20"/>
                    <a:pt x="3" y="20"/>
                  </a:cubicBezTo>
                  <a:moveTo>
                    <a:pt x="9" y="0"/>
                  </a:moveTo>
                  <a:cubicBezTo>
                    <a:pt x="3" y="3"/>
                    <a:pt x="3" y="3"/>
                    <a:pt x="3" y="3"/>
                  </a:cubicBezTo>
                  <a:cubicBezTo>
                    <a:pt x="4" y="4"/>
                    <a:pt x="5" y="5"/>
                    <a:pt x="5" y="7"/>
                  </a:cubicBezTo>
                  <a:cubicBezTo>
                    <a:pt x="11" y="3"/>
                    <a:pt x="11" y="3"/>
                    <a:pt x="11" y="3"/>
                  </a:cubicBezTo>
                  <a:cubicBezTo>
                    <a:pt x="11" y="2"/>
                    <a:pt x="10" y="1"/>
                    <a:pt x="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0218"/>
            <p:cNvSpPr>
              <a:spLocks/>
            </p:cNvSpPr>
            <p:nvPr/>
          </p:nvSpPr>
          <p:spPr bwMode="auto">
            <a:xfrm>
              <a:off x="6907459" y="-832614"/>
              <a:ext cx="16008" cy="11339"/>
            </a:xfrm>
            <a:custGeom>
              <a:avLst/>
              <a:gdLst>
                <a:gd name="T0" fmla="*/ 2 w 10"/>
                <a:gd name="T1" fmla="*/ 0 h 7"/>
                <a:gd name="T2" fmla="*/ 0 w 10"/>
                <a:gd name="T3" fmla="*/ 4 h 7"/>
                <a:gd name="T4" fmla="*/ 8 w 10"/>
                <a:gd name="T5" fmla="*/ 7 h 7"/>
                <a:gd name="T6" fmla="*/ 10 w 10"/>
                <a:gd name="T7" fmla="*/ 3 h 7"/>
                <a:gd name="T8" fmla="*/ 2 w 10"/>
                <a:gd name="T9" fmla="*/ 0 h 7"/>
              </a:gdLst>
              <a:ahLst/>
              <a:cxnLst>
                <a:cxn ang="0">
                  <a:pos x="T0" y="T1"/>
                </a:cxn>
                <a:cxn ang="0">
                  <a:pos x="T2" y="T3"/>
                </a:cxn>
                <a:cxn ang="0">
                  <a:pos x="T4" y="T5"/>
                </a:cxn>
                <a:cxn ang="0">
                  <a:pos x="T6" y="T7"/>
                </a:cxn>
                <a:cxn ang="0">
                  <a:pos x="T8" y="T9"/>
                </a:cxn>
              </a:cxnLst>
              <a:rect l="0" t="0" r="r" b="b"/>
              <a:pathLst>
                <a:path w="10" h="7">
                  <a:moveTo>
                    <a:pt x="2" y="0"/>
                  </a:moveTo>
                  <a:cubicBezTo>
                    <a:pt x="1" y="1"/>
                    <a:pt x="1" y="3"/>
                    <a:pt x="0" y="4"/>
                  </a:cubicBezTo>
                  <a:cubicBezTo>
                    <a:pt x="8" y="7"/>
                    <a:pt x="8" y="7"/>
                    <a:pt x="8" y="7"/>
                  </a:cubicBezTo>
                  <a:cubicBezTo>
                    <a:pt x="9" y="5"/>
                    <a:pt x="9" y="4"/>
                    <a:pt x="10" y="3"/>
                  </a:cubicBezTo>
                  <a:cubicBezTo>
                    <a:pt x="2" y="0"/>
                    <a:pt x="2" y="0"/>
                    <a:pt x="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20219"/>
            <p:cNvSpPr>
              <a:spLocks noEditPoints="1"/>
            </p:cNvSpPr>
            <p:nvPr/>
          </p:nvSpPr>
          <p:spPr bwMode="auto">
            <a:xfrm>
              <a:off x="5986992" y="-1158778"/>
              <a:ext cx="20677" cy="41354"/>
            </a:xfrm>
            <a:custGeom>
              <a:avLst/>
              <a:gdLst>
                <a:gd name="T0" fmla="*/ 2 w 13"/>
                <a:gd name="T1" fmla="*/ 18 h 26"/>
                <a:gd name="T2" fmla="*/ 0 w 13"/>
                <a:gd name="T3" fmla="*/ 22 h 26"/>
                <a:gd name="T4" fmla="*/ 6 w 13"/>
                <a:gd name="T5" fmla="*/ 24 h 26"/>
                <a:gd name="T6" fmla="*/ 12 w 13"/>
                <a:gd name="T7" fmla="*/ 26 h 26"/>
                <a:gd name="T8" fmla="*/ 13 w 13"/>
                <a:gd name="T9" fmla="*/ 22 h 26"/>
                <a:gd name="T10" fmla="*/ 2 w 13"/>
                <a:gd name="T11" fmla="*/ 18 h 26"/>
                <a:gd name="T12" fmla="*/ 12 w 13"/>
                <a:gd name="T13" fmla="*/ 0 h 26"/>
                <a:gd name="T14" fmla="*/ 0 w 13"/>
                <a:gd name="T15" fmla="*/ 4 h 26"/>
                <a:gd name="T16" fmla="*/ 1 w 13"/>
                <a:gd name="T17" fmla="*/ 8 h 26"/>
                <a:gd name="T18" fmla="*/ 13 w 13"/>
                <a:gd name="T19" fmla="*/ 4 h 26"/>
                <a:gd name="T20" fmla="*/ 12 w 13"/>
                <a:gd name="T2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6">
                  <a:moveTo>
                    <a:pt x="2" y="18"/>
                  </a:moveTo>
                  <a:cubicBezTo>
                    <a:pt x="1" y="20"/>
                    <a:pt x="1" y="21"/>
                    <a:pt x="0" y="22"/>
                  </a:cubicBezTo>
                  <a:cubicBezTo>
                    <a:pt x="6" y="24"/>
                    <a:pt x="6" y="24"/>
                    <a:pt x="6" y="24"/>
                  </a:cubicBezTo>
                  <a:cubicBezTo>
                    <a:pt x="12" y="26"/>
                    <a:pt x="12" y="26"/>
                    <a:pt x="12" y="26"/>
                  </a:cubicBezTo>
                  <a:cubicBezTo>
                    <a:pt x="12" y="25"/>
                    <a:pt x="13" y="23"/>
                    <a:pt x="13" y="22"/>
                  </a:cubicBezTo>
                  <a:cubicBezTo>
                    <a:pt x="2" y="18"/>
                    <a:pt x="2" y="18"/>
                    <a:pt x="2" y="18"/>
                  </a:cubicBezTo>
                  <a:moveTo>
                    <a:pt x="12" y="0"/>
                  </a:moveTo>
                  <a:cubicBezTo>
                    <a:pt x="0" y="4"/>
                    <a:pt x="0" y="4"/>
                    <a:pt x="0" y="4"/>
                  </a:cubicBezTo>
                  <a:cubicBezTo>
                    <a:pt x="1" y="5"/>
                    <a:pt x="1" y="6"/>
                    <a:pt x="1" y="8"/>
                  </a:cubicBezTo>
                  <a:cubicBezTo>
                    <a:pt x="13" y="4"/>
                    <a:pt x="13" y="4"/>
                    <a:pt x="13" y="4"/>
                  </a:cubicBezTo>
                  <a:cubicBezTo>
                    <a:pt x="13" y="3"/>
                    <a:pt x="12" y="2"/>
                    <a:pt x="12"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0223"/>
            <p:cNvSpPr>
              <a:spLocks/>
            </p:cNvSpPr>
            <p:nvPr/>
          </p:nvSpPr>
          <p:spPr bwMode="auto">
            <a:xfrm>
              <a:off x="6026345" y="-1117424"/>
              <a:ext cx="641659" cy="214108"/>
            </a:xfrm>
            <a:custGeom>
              <a:avLst/>
              <a:gdLst>
                <a:gd name="T0" fmla="*/ 1 w 407"/>
                <a:gd name="T1" fmla="*/ 0 h 136"/>
                <a:gd name="T2" fmla="*/ 0 w 407"/>
                <a:gd name="T3" fmla="*/ 4 h 136"/>
                <a:gd name="T4" fmla="*/ 407 w 407"/>
                <a:gd name="T5" fmla="*/ 136 h 136"/>
                <a:gd name="T6" fmla="*/ 407 w 407"/>
                <a:gd name="T7" fmla="*/ 131 h 136"/>
                <a:gd name="T8" fmla="*/ 1 w 407"/>
                <a:gd name="T9" fmla="*/ 0 h 136"/>
              </a:gdLst>
              <a:ahLst/>
              <a:cxnLst>
                <a:cxn ang="0">
                  <a:pos x="T0" y="T1"/>
                </a:cxn>
                <a:cxn ang="0">
                  <a:pos x="T2" y="T3"/>
                </a:cxn>
                <a:cxn ang="0">
                  <a:pos x="T4" y="T5"/>
                </a:cxn>
                <a:cxn ang="0">
                  <a:pos x="T6" y="T7"/>
                </a:cxn>
                <a:cxn ang="0">
                  <a:pos x="T8" y="T9"/>
                </a:cxn>
              </a:cxnLst>
              <a:rect l="0" t="0" r="r" b="b"/>
              <a:pathLst>
                <a:path w="407" h="136">
                  <a:moveTo>
                    <a:pt x="1" y="0"/>
                  </a:moveTo>
                  <a:cubicBezTo>
                    <a:pt x="1" y="1"/>
                    <a:pt x="0" y="3"/>
                    <a:pt x="0" y="4"/>
                  </a:cubicBezTo>
                  <a:cubicBezTo>
                    <a:pt x="407" y="136"/>
                    <a:pt x="407" y="136"/>
                    <a:pt x="407" y="136"/>
                  </a:cubicBezTo>
                  <a:cubicBezTo>
                    <a:pt x="407" y="131"/>
                    <a:pt x="407" y="131"/>
                    <a:pt x="407" y="131"/>
                  </a:cubicBezTo>
                  <a:cubicBezTo>
                    <a:pt x="1" y="0"/>
                    <a:pt x="1" y="0"/>
                    <a:pt x="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0224"/>
            <p:cNvSpPr>
              <a:spLocks/>
            </p:cNvSpPr>
            <p:nvPr/>
          </p:nvSpPr>
          <p:spPr bwMode="auto">
            <a:xfrm>
              <a:off x="6668004" y="-739233"/>
              <a:ext cx="30015" cy="86710"/>
            </a:xfrm>
            <a:custGeom>
              <a:avLst/>
              <a:gdLst>
                <a:gd name="T0" fmla="*/ 15 w 19"/>
                <a:gd name="T1" fmla="*/ 0 h 55"/>
                <a:gd name="T2" fmla="*/ 0 w 19"/>
                <a:gd name="T3" fmla="*/ 42 h 55"/>
                <a:gd name="T4" fmla="*/ 0 w 19"/>
                <a:gd name="T5" fmla="*/ 55 h 55"/>
                <a:gd name="T6" fmla="*/ 19 w 19"/>
                <a:gd name="T7" fmla="*/ 1 h 55"/>
                <a:gd name="T8" fmla="*/ 15 w 19"/>
                <a:gd name="T9" fmla="*/ 0 h 55"/>
              </a:gdLst>
              <a:ahLst/>
              <a:cxnLst>
                <a:cxn ang="0">
                  <a:pos x="T0" y="T1"/>
                </a:cxn>
                <a:cxn ang="0">
                  <a:pos x="T2" y="T3"/>
                </a:cxn>
                <a:cxn ang="0">
                  <a:pos x="T4" y="T5"/>
                </a:cxn>
                <a:cxn ang="0">
                  <a:pos x="T6" y="T7"/>
                </a:cxn>
                <a:cxn ang="0">
                  <a:pos x="T8" y="T9"/>
                </a:cxn>
              </a:cxnLst>
              <a:rect l="0" t="0" r="r" b="b"/>
              <a:pathLst>
                <a:path w="19" h="55">
                  <a:moveTo>
                    <a:pt x="15" y="0"/>
                  </a:moveTo>
                  <a:cubicBezTo>
                    <a:pt x="0" y="42"/>
                    <a:pt x="0" y="42"/>
                    <a:pt x="0" y="42"/>
                  </a:cubicBezTo>
                  <a:cubicBezTo>
                    <a:pt x="0" y="55"/>
                    <a:pt x="0" y="55"/>
                    <a:pt x="0" y="55"/>
                  </a:cubicBezTo>
                  <a:cubicBezTo>
                    <a:pt x="19" y="1"/>
                    <a:pt x="19" y="1"/>
                    <a:pt x="19" y="1"/>
                  </a:cubicBezTo>
                  <a:cubicBezTo>
                    <a:pt x="17" y="1"/>
                    <a:pt x="16" y="0"/>
                    <a:pt x="1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20225"/>
            <p:cNvSpPr>
              <a:spLocks noEditPoints="1"/>
            </p:cNvSpPr>
            <p:nvPr/>
          </p:nvSpPr>
          <p:spPr bwMode="auto">
            <a:xfrm>
              <a:off x="5708183" y="-673200"/>
              <a:ext cx="959820" cy="731703"/>
            </a:xfrm>
            <a:custGeom>
              <a:avLst/>
              <a:gdLst>
                <a:gd name="T0" fmla="*/ 4 w 609"/>
                <a:gd name="T1" fmla="*/ 184 h 464"/>
                <a:gd name="T2" fmla="*/ 0 w 609"/>
                <a:gd name="T3" fmla="*/ 187 h 464"/>
                <a:gd name="T4" fmla="*/ 164 w 609"/>
                <a:gd name="T5" fmla="*/ 464 h 464"/>
                <a:gd name="T6" fmla="*/ 168 w 609"/>
                <a:gd name="T7" fmla="*/ 462 h 464"/>
                <a:gd name="T8" fmla="*/ 4 w 609"/>
                <a:gd name="T9" fmla="*/ 184 h 464"/>
                <a:gd name="T10" fmla="*/ 609 w 609"/>
                <a:gd name="T11" fmla="*/ 0 h 464"/>
                <a:gd name="T12" fmla="*/ 583 w 609"/>
                <a:gd name="T13" fmla="*/ 77 h 464"/>
                <a:gd name="T14" fmla="*/ 494 w 609"/>
                <a:gd name="T15" fmla="*/ 335 h 464"/>
                <a:gd name="T16" fmla="*/ 498 w 609"/>
                <a:gd name="T17" fmla="*/ 337 h 464"/>
                <a:gd name="T18" fmla="*/ 609 w 609"/>
                <a:gd name="T19" fmla="*/ 13 h 464"/>
                <a:gd name="T20" fmla="*/ 609 w 609"/>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464">
                  <a:moveTo>
                    <a:pt x="4" y="184"/>
                  </a:moveTo>
                  <a:cubicBezTo>
                    <a:pt x="3" y="185"/>
                    <a:pt x="2" y="186"/>
                    <a:pt x="0" y="187"/>
                  </a:cubicBezTo>
                  <a:cubicBezTo>
                    <a:pt x="164" y="464"/>
                    <a:pt x="164" y="464"/>
                    <a:pt x="164" y="464"/>
                  </a:cubicBezTo>
                  <a:cubicBezTo>
                    <a:pt x="165" y="463"/>
                    <a:pt x="166" y="462"/>
                    <a:pt x="168" y="462"/>
                  </a:cubicBezTo>
                  <a:cubicBezTo>
                    <a:pt x="4" y="184"/>
                    <a:pt x="4" y="184"/>
                    <a:pt x="4" y="184"/>
                  </a:cubicBezTo>
                  <a:moveTo>
                    <a:pt x="609" y="0"/>
                  </a:moveTo>
                  <a:cubicBezTo>
                    <a:pt x="583" y="77"/>
                    <a:pt x="583" y="77"/>
                    <a:pt x="583" y="77"/>
                  </a:cubicBezTo>
                  <a:cubicBezTo>
                    <a:pt x="494" y="335"/>
                    <a:pt x="494" y="335"/>
                    <a:pt x="494" y="335"/>
                  </a:cubicBezTo>
                  <a:cubicBezTo>
                    <a:pt x="495" y="336"/>
                    <a:pt x="497" y="336"/>
                    <a:pt x="498" y="337"/>
                  </a:cubicBezTo>
                  <a:cubicBezTo>
                    <a:pt x="609" y="13"/>
                    <a:pt x="609" y="13"/>
                    <a:pt x="609" y="13"/>
                  </a:cubicBezTo>
                  <a:cubicBezTo>
                    <a:pt x="609" y="0"/>
                    <a:pt x="609" y="0"/>
                    <a:pt x="60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0231"/>
            <p:cNvSpPr>
              <a:spLocks noEditPoints="1"/>
            </p:cNvSpPr>
            <p:nvPr/>
          </p:nvSpPr>
          <p:spPr bwMode="auto">
            <a:xfrm>
              <a:off x="7470411" y="-1270835"/>
              <a:ext cx="446226" cy="1121233"/>
            </a:xfrm>
            <a:custGeom>
              <a:avLst/>
              <a:gdLst>
                <a:gd name="T0" fmla="*/ 13 w 283"/>
                <a:gd name="T1" fmla="*/ 23 h 711"/>
                <a:gd name="T2" fmla="*/ 9 w 283"/>
                <a:gd name="T3" fmla="*/ 24 h 711"/>
                <a:gd name="T4" fmla="*/ 276 w 283"/>
                <a:gd name="T5" fmla="*/ 701 h 711"/>
                <a:gd name="T6" fmla="*/ 279 w 283"/>
                <a:gd name="T7" fmla="*/ 711 h 711"/>
                <a:gd name="T8" fmla="*/ 283 w 283"/>
                <a:gd name="T9" fmla="*/ 709 h 711"/>
                <a:gd name="T10" fmla="*/ 283 w 283"/>
                <a:gd name="T11" fmla="*/ 709 h 711"/>
                <a:gd name="T12" fmla="*/ 13 w 283"/>
                <a:gd name="T13" fmla="*/ 23 h 711"/>
                <a:gd name="T14" fmla="*/ 4 w 283"/>
                <a:gd name="T15" fmla="*/ 0 h 711"/>
                <a:gd name="T16" fmla="*/ 0 w 283"/>
                <a:gd name="T17" fmla="*/ 1 h 711"/>
                <a:gd name="T18" fmla="*/ 5 w 283"/>
                <a:gd name="T19" fmla="*/ 12 h 711"/>
                <a:gd name="T20" fmla="*/ 9 w 283"/>
                <a:gd name="T21" fmla="*/ 11 h 711"/>
                <a:gd name="T22" fmla="*/ 4 w 283"/>
                <a:gd name="T23"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711">
                  <a:moveTo>
                    <a:pt x="13" y="23"/>
                  </a:moveTo>
                  <a:cubicBezTo>
                    <a:pt x="12" y="23"/>
                    <a:pt x="11" y="24"/>
                    <a:pt x="9" y="24"/>
                  </a:cubicBezTo>
                  <a:cubicBezTo>
                    <a:pt x="276" y="701"/>
                    <a:pt x="276" y="701"/>
                    <a:pt x="276" y="701"/>
                  </a:cubicBezTo>
                  <a:cubicBezTo>
                    <a:pt x="279" y="711"/>
                    <a:pt x="279" y="711"/>
                    <a:pt x="279" y="711"/>
                  </a:cubicBezTo>
                  <a:cubicBezTo>
                    <a:pt x="283" y="709"/>
                    <a:pt x="283" y="709"/>
                    <a:pt x="283" y="709"/>
                  </a:cubicBezTo>
                  <a:cubicBezTo>
                    <a:pt x="283" y="709"/>
                    <a:pt x="283" y="709"/>
                    <a:pt x="283" y="709"/>
                  </a:cubicBezTo>
                  <a:cubicBezTo>
                    <a:pt x="13" y="23"/>
                    <a:pt x="13" y="23"/>
                    <a:pt x="13" y="23"/>
                  </a:cubicBezTo>
                  <a:moveTo>
                    <a:pt x="4" y="0"/>
                  </a:moveTo>
                  <a:cubicBezTo>
                    <a:pt x="3" y="0"/>
                    <a:pt x="2" y="1"/>
                    <a:pt x="0" y="1"/>
                  </a:cubicBezTo>
                  <a:cubicBezTo>
                    <a:pt x="5" y="12"/>
                    <a:pt x="5" y="12"/>
                    <a:pt x="5" y="12"/>
                  </a:cubicBezTo>
                  <a:cubicBezTo>
                    <a:pt x="6" y="12"/>
                    <a:pt x="7" y="11"/>
                    <a:pt x="9" y="11"/>
                  </a:cubicBezTo>
                  <a:cubicBezTo>
                    <a:pt x="4" y="0"/>
                    <a:pt x="4" y="0"/>
                    <a:pt x="4"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0252"/>
            <p:cNvSpPr>
              <a:spLocks/>
            </p:cNvSpPr>
            <p:nvPr/>
          </p:nvSpPr>
          <p:spPr bwMode="auto">
            <a:xfrm>
              <a:off x="4294132" y="-731229"/>
              <a:ext cx="64700" cy="64032"/>
            </a:xfrm>
            <a:custGeom>
              <a:avLst/>
              <a:gdLst>
                <a:gd name="T0" fmla="*/ 21 w 41"/>
                <a:gd name="T1" fmla="*/ 0 h 41"/>
                <a:gd name="T2" fmla="*/ 20 w 41"/>
                <a:gd name="T3" fmla="*/ 0 h 41"/>
                <a:gd name="T4" fmla="*/ 13 w 41"/>
                <a:gd name="T5" fmla="*/ 1 h 41"/>
                <a:gd name="T6" fmla="*/ 9 w 41"/>
                <a:gd name="T7" fmla="*/ 3 h 41"/>
                <a:gd name="T8" fmla="*/ 6 w 41"/>
                <a:gd name="T9" fmla="*/ 5 h 41"/>
                <a:gd name="T10" fmla="*/ 4 w 41"/>
                <a:gd name="T11" fmla="*/ 9 h 41"/>
                <a:gd name="T12" fmla="*/ 2 w 41"/>
                <a:gd name="T13" fmla="*/ 13 h 41"/>
                <a:gd name="T14" fmla="*/ 0 w 41"/>
                <a:gd name="T15" fmla="*/ 17 h 41"/>
                <a:gd name="T16" fmla="*/ 0 w 41"/>
                <a:gd name="T17" fmla="*/ 21 h 41"/>
                <a:gd name="T18" fmla="*/ 1 w 41"/>
                <a:gd name="T19" fmla="*/ 27 h 41"/>
                <a:gd name="T20" fmla="*/ 3 w 41"/>
                <a:gd name="T21" fmla="*/ 31 h 41"/>
                <a:gd name="T22" fmla="*/ 11 w 41"/>
                <a:gd name="T23" fmla="*/ 38 h 41"/>
                <a:gd name="T24" fmla="*/ 15 w 41"/>
                <a:gd name="T25" fmla="*/ 40 h 41"/>
                <a:gd name="T26" fmla="*/ 21 w 41"/>
                <a:gd name="T27" fmla="*/ 41 h 41"/>
                <a:gd name="T28" fmla="*/ 21 w 41"/>
                <a:gd name="T29" fmla="*/ 41 h 41"/>
                <a:gd name="T30" fmla="*/ 22 w 41"/>
                <a:gd name="T31" fmla="*/ 41 h 41"/>
                <a:gd name="T32" fmla="*/ 26 w 41"/>
                <a:gd name="T33" fmla="*/ 40 h 41"/>
                <a:gd name="T34" fmla="*/ 33 w 41"/>
                <a:gd name="T35" fmla="*/ 37 h 41"/>
                <a:gd name="T36" fmla="*/ 36 w 41"/>
                <a:gd name="T37" fmla="*/ 34 h 41"/>
                <a:gd name="T38" fmla="*/ 41 w 41"/>
                <a:gd name="T39" fmla="*/ 26 h 41"/>
                <a:gd name="T40" fmla="*/ 41 w 41"/>
                <a:gd name="T41" fmla="*/ 22 h 41"/>
                <a:gd name="T42" fmla="*/ 41 w 41"/>
                <a:gd name="T43" fmla="*/ 20 h 41"/>
                <a:gd name="T44" fmla="*/ 40 w 41"/>
                <a:gd name="T45" fmla="*/ 12 h 41"/>
                <a:gd name="T46" fmla="*/ 37 w 41"/>
                <a:gd name="T47" fmla="*/ 9 h 41"/>
                <a:gd name="T48" fmla="*/ 21 w 41"/>
                <a:gd name="T4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1">
                  <a:moveTo>
                    <a:pt x="21" y="0"/>
                  </a:moveTo>
                  <a:cubicBezTo>
                    <a:pt x="21" y="0"/>
                    <a:pt x="20" y="0"/>
                    <a:pt x="20" y="0"/>
                  </a:cubicBezTo>
                  <a:cubicBezTo>
                    <a:pt x="18" y="0"/>
                    <a:pt x="15" y="0"/>
                    <a:pt x="13" y="1"/>
                  </a:cubicBezTo>
                  <a:cubicBezTo>
                    <a:pt x="12" y="2"/>
                    <a:pt x="10" y="2"/>
                    <a:pt x="9" y="3"/>
                  </a:cubicBezTo>
                  <a:cubicBezTo>
                    <a:pt x="8" y="4"/>
                    <a:pt x="7" y="5"/>
                    <a:pt x="6" y="5"/>
                  </a:cubicBezTo>
                  <a:cubicBezTo>
                    <a:pt x="5" y="6"/>
                    <a:pt x="4" y="8"/>
                    <a:pt x="4" y="9"/>
                  </a:cubicBezTo>
                  <a:cubicBezTo>
                    <a:pt x="3" y="10"/>
                    <a:pt x="2" y="11"/>
                    <a:pt x="2" y="13"/>
                  </a:cubicBezTo>
                  <a:cubicBezTo>
                    <a:pt x="1" y="14"/>
                    <a:pt x="1" y="15"/>
                    <a:pt x="0" y="17"/>
                  </a:cubicBezTo>
                  <a:cubicBezTo>
                    <a:pt x="0" y="18"/>
                    <a:pt x="0" y="19"/>
                    <a:pt x="0" y="21"/>
                  </a:cubicBezTo>
                  <a:cubicBezTo>
                    <a:pt x="0" y="23"/>
                    <a:pt x="0" y="25"/>
                    <a:pt x="1" y="27"/>
                  </a:cubicBezTo>
                  <a:cubicBezTo>
                    <a:pt x="2" y="28"/>
                    <a:pt x="2" y="30"/>
                    <a:pt x="3" y="31"/>
                  </a:cubicBezTo>
                  <a:cubicBezTo>
                    <a:pt x="5" y="34"/>
                    <a:pt x="7" y="37"/>
                    <a:pt x="11" y="38"/>
                  </a:cubicBezTo>
                  <a:cubicBezTo>
                    <a:pt x="12" y="39"/>
                    <a:pt x="13" y="40"/>
                    <a:pt x="15" y="40"/>
                  </a:cubicBezTo>
                  <a:cubicBezTo>
                    <a:pt x="16" y="41"/>
                    <a:pt x="18" y="41"/>
                    <a:pt x="21" y="41"/>
                  </a:cubicBezTo>
                  <a:cubicBezTo>
                    <a:pt x="21" y="41"/>
                    <a:pt x="21" y="41"/>
                    <a:pt x="21" y="41"/>
                  </a:cubicBezTo>
                  <a:cubicBezTo>
                    <a:pt x="21" y="41"/>
                    <a:pt x="22" y="41"/>
                    <a:pt x="22" y="41"/>
                  </a:cubicBezTo>
                  <a:cubicBezTo>
                    <a:pt x="24" y="41"/>
                    <a:pt x="25" y="41"/>
                    <a:pt x="26" y="40"/>
                  </a:cubicBezTo>
                  <a:cubicBezTo>
                    <a:pt x="29" y="40"/>
                    <a:pt x="31" y="38"/>
                    <a:pt x="33" y="37"/>
                  </a:cubicBezTo>
                  <a:cubicBezTo>
                    <a:pt x="34" y="36"/>
                    <a:pt x="35" y="35"/>
                    <a:pt x="36" y="34"/>
                  </a:cubicBezTo>
                  <a:cubicBezTo>
                    <a:pt x="38" y="32"/>
                    <a:pt x="40" y="29"/>
                    <a:pt x="41" y="26"/>
                  </a:cubicBezTo>
                  <a:cubicBezTo>
                    <a:pt x="41" y="24"/>
                    <a:pt x="41" y="23"/>
                    <a:pt x="41" y="22"/>
                  </a:cubicBezTo>
                  <a:cubicBezTo>
                    <a:pt x="41" y="21"/>
                    <a:pt x="41" y="21"/>
                    <a:pt x="41" y="20"/>
                  </a:cubicBezTo>
                  <a:cubicBezTo>
                    <a:pt x="41" y="17"/>
                    <a:pt x="41" y="15"/>
                    <a:pt x="40" y="12"/>
                  </a:cubicBezTo>
                  <a:cubicBezTo>
                    <a:pt x="39" y="11"/>
                    <a:pt x="38" y="10"/>
                    <a:pt x="37" y="9"/>
                  </a:cubicBezTo>
                  <a:cubicBezTo>
                    <a:pt x="34" y="3"/>
                    <a:pt x="28"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0253"/>
            <p:cNvSpPr>
              <a:spLocks/>
            </p:cNvSpPr>
            <p:nvPr/>
          </p:nvSpPr>
          <p:spPr bwMode="auto">
            <a:xfrm>
              <a:off x="4762370" y="-994696"/>
              <a:ext cx="64700" cy="64700"/>
            </a:xfrm>
            <a:custGeom>
              <a:avLst/>
              <a:gdLst>
                <a:gd name="T0" fmla="*/ 20 w 41"/>
                <a:gd name="T1" fmla="*/ 0 h 41"/>
                <a:gd name="T2" fmla="*/ 20 w 41"/>
                <a:gd name="T3" fmla="*/ 0 h 41"/>
                <a:gd name="T4" fmla="*/ 0 w 41"/>
                <a:gd name="T5" fmla="*/ 21 h 41"/>
                <a:gd name="T6" fmla="*/ 1 w 41"/>
                <a:gd name="T7" fmla="*/ 28 h 41"/>
                <a:gd name="T8" fmla="*/ 3 w 41"/>
                <a:gd name="T9" fmla="*/ 32 h 41"/>
                <a:gd name="T10" fmla="*/ 19 w 41"/>
                <a:gd name="T11" fmla="*/ 41 h 41"/>
                <a:gd name="T12" fmla="*/ 20 w 41"/>
                <a:gd name="T13" fmla="*/ 41 h 41"/>
                <a:gd name="T14" fmla="*/ 21 w 41"/>
                <a:gd name="T15" fmla="*/ 41 h 41"/>
                <a:gd name="T16" fmla="*/ 24 w 41"/>
                <a:gd name="T17" fmla="*/ 41 h 41"/>
                <a:gd name="T18" fmla="*/ 32 w 41"/>
                <a:gd name="T19" fmla="*/ 38 h 41"/>
                <a:gd name="T20" fmla="*/ 35 w 41"/>
                <a:gd name="T21" fmla="*/ 35 h 41"/>
                <a:gd name="T22" fmla="*/ 41 w 41"/>
                <a:gd name="T23" fmla="*/ 21 h 41"/>
                <a:gd name="T24" fmla="*/ 20 w 41"/>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1">
                  <a:moveTo>
                    <a:pt x="20" y="0"/>
                  </a:moveTo>
                  <a:cubicBezTo>
                    <a:pt x="20" y="0"/>
                    <a:pt x="20" y="0"/>
                    <a:pt x="20" y="0"/>
                  </a:cubicBezTo>
                  <a:cubicBezTo>
                    <a:pt x="9" y="0"/>
                    <a:pt x="0" y="10"/>
                    <a:pt x="0" y="21"/>
                  </a:cubicBezTo>
                  <a:cubicBezTo>
                    <a:pt x="0" y="24"/>
                    <a:pt x="0" y="26"/>
                    <a:pt x="1" y="28"/>
                  </a:cubicBezTo>
                  <a:cubicBezTo>
                    <a:pt x="2" y="30"/>
                    <a:pt x="2" y="31"/>
                    <a:pt x="3" y="32"/>
                  </a:cubicBezTo>
                  <a:cubicBezTo>
                    <a:pt x="7" y="37"/>
                    <a:pt x="13" y="41"/>
                    <a:pt x="19" y="41"/>
                  </a:cubicBezTo>
                  <a:cubicBezTo>
                    <a:pt x="20" y="41"/>
                    <a:pt x="20" y="41"/>
                    <a:pt x="20" y="41"/>
                  </a:cubicBezTo>
                  <a:cubicBezTo>
                    <a:pt x="21" y="41"/>
                    <a:pt x="21" y="41"/>
                    <a:pt x="21" y="41"/>
                  </a:cubicBezTo>
                  <a:cubicBezTo>
                    <a:pt x="22" y="41"/>
                    <a:pt x="23" y="41"/>
                    <a:pt x="24" y="41"/>
                  </a:cubicBezTo>
                  <a:cubicBezTo>
                    <a:pt x="27" y="41"/>
                    <a:pt x="29" y="40"/>
                    <a:pt x="32" y="38"/>
                  </a:cubicBezTo>
                  <a:cubicBezTo>
                    <a:pt x="33" y="37"/>
                    <a:pt x="34" y="36"/>
                    <a:pt x="35" y="35"/>
                  </a:cubicBezTo>
                  <a:cubicBezTo>
                    <a:pt x="39" y="32"/>
                    <a:pt x="41" y="26"/>
                    <a:pt x="41" y="21"/>
                  </a:cubicBezTo>
                  <a:cubicBezTo>
                    <a:pt x="41" y="9"/>
                    <a:pt x="32" y="0"/>
                    <a:pt x="2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0254"/>
            <p:cNvSpPr>
              <a:spLocks/>
            </p:cNvSpPr>
            <p:nvPr/>
          </p:nvSpPr>
          <p:spPr bwMode="auto">
            <a:xfrm>
              <a:off x="5434044" y="-550471"/>
              <a:ext cx="126064" cy="128065"/>
            </a:xfrm>
            <a:custGeom>
              <a:avLst/>
              <a:gdLst>
                <a:gd name="T0" fmla="*/ 40 w 80"/>
                <a:gd name="T1" fmla="*/ 0 h 81"/>
                <a:gd name="T2" fmla="*/ 39 w 80"/>
                <a:gd name="T3" fmla="*/ 0 h 81"/>
                <a:gd name="T4" fmla="*/ 2 w 80"/>
                <a:gd name="T5" fmla="*/ 28 h 81"/>
                <a:gd name="T6" fmla="*/ 1 w 80"/>
                <a:gd name="T7" fmla="*/ 32 h 81"/>
                <a:gd name="T8" fmla="*/ 0 w 80"/>
                <a:gd name="T9" fmla="*/ 41 h 81"/>
                <a:gd name="T10" fmla="*/ 4 w 80"/>
                <a:gd name="T11" fmla="*/ 59 h 81"/>
                <a:gd name="T12" fmla="*/ 6 w 80"/>
                <a:gd name="T13" fmla="*/ 63 h 81"/>
                <a:gd name="T14" fmla="*/ 33 w 80"/>
                <a:gd name="T15" fmla="*/ 80 h 81"/>
                <a:gd name="T16" fmla="*/ 37 w 80"/>
                <a:gd name="T17" fmla="*/ 81 h 81"/>
                <a:gd name="T18" fmla="*/ 40 w 80"/>
                <a:gd name="T19" fmla="*/ 81 h 81"/>
                <a:gd name="T20" fmla="*/ 41 w 80"/>
                <a:gd name="T21" fmla="*/ 81 h 81"/>
                <a:gd name="T22" fmla="*/ 77 w 80"/>
                <a:gd name="T23" fmla="*/ 56 h 81"/>
                <a:gd name="T24" fmla="*/ 79 w 80"/>
                <a:gd name="T25" fmla="*/ 51 h 81"/>
                <a:gd name="T26" fmla="*/ 80 w 80"/>
                <a:gd name="T27" fmla="*/ 40 h 81"/>
                <a:gd name="T28" fmla="*/ 79 w 80"/>
                <a:gd name="T29" fmla="*/ 31 h 81"/>
                <a:gd name="T30" fmla="*/ 78 w 80"/>
                <a:gd name="T31" fmla="*/ 27 h 81"/>
                <a:gd name="T32" fmla="*/ 64 w 80"/>
                <a:gd name="T33" fmla="*/ 8 h 81"/>
                <a:gd name="T34" fmla="*/ 60 w 80"/>
                <a:gd name="T35" fmla="*/ 6 h 81"/>
                <a:gd name="T36" fmla="*/ 40 w 80"/>
                <a:gd name="T3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81">
                  <a:moveTo>
                    <a:pt x="40" y="0"/>
                  </a:moveTo>
                  <a:cubicBezTo>
                    <a:pt x="40" y="0"/>
                    <a:pt x="39" y="0"/>
                    <a:pt x="39" y="0"/>
                  </a:cubicBezTo>
                  <a:cubicBezTo>
                    <a:pt x="22" y="1"/>
                    <a:pt x="7" y="12"/>
                    <a:pt x="2" y="28"/>
                  </a:cubicBezTo>
                  <a:cubicBezTo>
                    <a:pt x="1" y="29"/>
                    <a:pt x="1" y="31"/>
                    <a:pt x="1" y="32"/>
                  </a:cubicBezTo>
                  <a:cubicBezTo>
                    <a:pt x="0" y="35"/>
                    <a:pt x="0" y="38"/>
                    <a:pt x="0" y="41"/>
                  </a:cubicBezTo>
                  <a:cubicBezTo>
                    <a:pt x="0" y="48"/>
                    <a:pt x="1" y="54"/>
                    <a:pt x="4" y="59"/>
                  </a:cubicBezTo>
                  <a:cubicBezTo>
                    <a:pt x="5" y="60"/>
                    <a:pt x="5" y="61"/>
                    <a:pt x="6" y="63"/>
                  </a:cubicBezTo>
                  <a:cubicBezTo>
                    <a:pt x="12" y="72"/>
                    <a:pt x="22" y="78"/>
                    <a:pt x="33" y="80"/>
                  </a:cubicBezTo>
                  <a:cubicBezTo>
                    <a:pt x="34" y="80"/>
                    <a:pt x="36" y="81"/>
                    <a:pt x="37" y="81"/>
                  </a:cubicBezTo>
                  <a:cubicBezTo>
                    <a:pt x="38" y="81"/>
                    <a:pt x="39" y="81"/>
                    <a:pt x="40" y="81"/>
                  </a:cubicBezTo>
                  <a:cubicBezTo>
                    <a:pt x="40" y="81"/>
                    <a:pt x="40" y="81"/>
                    <a:pt x="41" y="81"/>
                  </a:cubicBezTo>
                  <a:cubicBezTo>
                    <a:pt x="57" y="81"/>
                    <a:pt x="71" y="70"/>
                    <a:pt x="77" y="56"/>
                  </a:cubicBezTo>
                  <a:cubicBezTo>
                    <a:pt x="78" y="54"/>
                    <a:pt x="78" y="53"/>
                    <a:pt x="79" y="51"/>
                  </a:cubicBezTo>
                  <a:cubicBezTo>
                    <a:pt x="80" y="48"/>
                    <a:pt x="80" y="44"/>
                    <a:pt x="80" y="40"/>
                  </a:cubicBezTo>
                  <a:cubicBezTo>
                    <a:pt x="80" y="37"/>
                    <a:pt x="80" y="34"/>
                    <a:pt x="79" y="31"/>
                  </a:cubicBezTo>
                  <a:cubicBezTo>
                    <a:pt x="79" y="30"/>
                    <a:pt x="78" y="29"/>
                    <a:pt x="78" y="27"/>
                  </a:cubicBezTo>
                  <a:cubicBezTo>
                    <a:pt x="75" y="20"/>
                    <a:pt x="70" y="13"/>
                    <a:pt x="64" y="8"/>
                  </a:cubicBezTo>
                  <a:cubicBezTo>
                    <a:pt x="62" y="7"/>
                    <a:pt x="61" y="7"/>
                    <a:pt x="60" y="6"/>
                  </a:cubicBezTo>
                  <a:cubicBezTo>
                    <a:pt x="54" y="2"/>
                    <a:pt x="47" y="0"/>
                    <a:pt x="4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0256"/>
            <p:cNvSpPr>
              <a:spLocks/>
            </p:cNvSpPr>
            <p:nvPr/>
          </p:nvSpPr>
          <p:spPr bwMode="auto">
            <a:xfrm>
              <a:off x="4830405" y="-142265"/>
              <a:ext cx="99384" cy="99384"/>
            </a:xfrm>
            <a:custGeom>
              <a:avLst/>
              <a:gdLst>
                <a:gd name="T0" fmla="*/ 31 w 63"/>
                <a:gd name="T1" fmla="*/ 0 h 63"/>
                <a:gd name="T2" fmla="*/ 31 w 63"/>
                <a:gd name="T3" fmla="*/ 0 h 63"/>
                <a:gd name="T4" fmla="*/ 30 w 63"/>
                <a:gd name="T5" fmla="*/ 0 h 63"/>
                <a:gd name="T6" fmla="*/ 26 w 63"/>
                <a:gd name="T7" fmla="*/ 0 h 63"/>
                <a:gd name="T8" fmla="*/ 12 w 63"/>
                <a:gd name="T9" fmla="*/ 6 h 63"/>
                <a:gd name="T10" fmla="*/ 9 w 63"/>
                <a:gd name="T11" fmla="*/ 9 h 63"/>
                <a:gd name="T12" fmla="*/ 0 w 63"/>
                <a:gd name="T13" fmla="*/ 32 h 63"/>
                <a:gd name="T14" fmla="*/ 14 w 63"/>
                <a:gd name="T15" fmla="*/ 58 h 63"/>
                <a:gd name="T16" fmla="*/ 18 w 63"/>
                <a:gd name="T17" fmla="*/ 60 h 63"/>
                <a:gd name="T18" fmla="*/ 31 w 63"/>
                <a:gd name="T19" fmla="*/ 63 h 63"/>
                <a:gd name="T20" fmla="*/ 31 w 63"/>
                <a:gd name="T21" fmla="*/ 63 h 63"/>
                <a:gd name="T22" fmla="*/ 32 w 63"/>
                <a:gd name="T23" fmla="*/ 63 h 63"/>
                <a:gd name="T24" fmla="*/ 35 w 63"/>
                <a:gd name="T25" fmla="*/ 63 h 63"/>
                <a:gd name="T26" fmla="*/ 52 w 63"/>
                <a:gd name="T27" fmla="*/ 55 h 63"/>
                <a:gd name="T28" fmla="*/ 55 w 63"/>
                <a:gd name="T29" fmla="*/ 52 h 63"/>
                <a:gd name="T30" fmla="*/ 63 w 63"/>
                <a:gd name="T31" fmla="*/ 31 h 63"/>
                <a:gd name="T32" fmla="*/ 58 w 63"/>
                <a:gd name="T33" fmla="*/ 15 h 63"/>
                <a:gd name="T34" fmla="*/ 56 w 63"/>
                <a:gd name="T35" fmla="*/ 12 h 63"/>
                <a:gd name="T36" fmla="*/ 47 w 63"/>
                <a:gd name="T37" fmla="*/ 4 h 63"/>
                <a:gd name="T38" fmla="*/ 43 w 63"/>
                <a:gd name="T39" fmla="*/ 2 h 63"/>
                <a:gd name="T40" fmla="*/ 31 w 63"/>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63">
                  <a:moveTo>
                    <a:pt x="31" y="0"/>
                  </a:moveTo>
                  <a:cubicBezTo>
                    <a:pt x="31" y="0"/>
                    <a:pt x="31" y="0"/>
                    <a:pt x="31" y="0"/>
                  </a:cubicBezTo>
                  <a:cubicBezTo>
                    <a:pt x="31" y="0"/>
                    <a:pt x="30" y="0"/>
                    <a:pt x="30" y="0"/>
                  </a:cubicBezTo>
                  <a:cubicBezTo>
                    <a:pt x="29" y="0"/>
                    <a:pt x="27" y="0"/>
                    <a:pt x="26" y="0"/>
                  </a:cubicBezTo>
                  <a:cubicBezTo>
                    <a:pt x="21" y="1"/>
                    <a:pt x="16" y="3"/>
                    <a:pt x="12" y="6"/>
                  </a:cubicBezTo>
                  <a:cubicBezTo>
                    <a:pt x="11" y="7"/>
                    <a:pt x="10" y="8"/>
                    <a:pt x="9" y="9"/>
                  </a:cubicBezTo>
                  <a:cubicBezTo>
                    <a:pt x="3" y="15"/>
                    <a:pt x="0" y="23"/>
                    <a:pt x="0" y="32"/>
                  </a:cubicBezTo>
                  <a:cubicBezTo>
                    <a:pt x="0" y="43"/>
                    <a:pt x="6" y="52"/>
                    <a:pt x="14" y="58"/>
                  </a:cubicBezTo>
                  <a:cubicBezTo>
                    <a:pt x="15" y="59"/>
                    <a:pt x="17" y="59"/>
                    <a:pt x="18" y="60"/>
                  </a:cubicBezTo>
                  <a:cubicBezTo>
                    <a:pt x="22" y="62"/>
                    <a:pt x="26" y="63"/>
                    <a:pt x="31" y="63"/>
                  </a:cubicBezTo>
                  <a:cubicBezTo>
                    <a:pt x="31" y="63"/>
                    <a:pt x="31" y="63"/>
                    <a:pt x="31" y="63"/>
                  </a:cubicBezTo>
                  <a:cubicBezTo>
                    <a:pt x="31" y="63"/>
                    <a:pt x="32" y="63"/>
                    <a:pt x="32" y="63"/>
                  </a:cubicBezTo>
                  <a:cubicBezTo>
                    <a:pt x="33" y="63"/>
                    <a:pt x="34" y="63"/>
                    <a:pt x="35" y="63"/>
                  </a:cubicBezTo>
                  <a:cubicBezTo>
                    <a:pt x="41" y="62"/>
                    <a:pt x="47" y="59"/>
                    <a:pt x="52" y="55"/>
                  </a:cubicBezTo>
                  <a:cubicBezTo>
                    <a:pt x="53" y="54"/>
                    <a:pt x="54" y="53"/>
                    <a:pt x="55" y="52"/>
                  </a:cubicBezTo>
                  <a:cubicBezTo>
                    <a:pt x="60" y="47"/>
                    <a:pt x="63" y="39"/>
                    <a:pt x="63" y="31"/>
                  </a:cubicBezTo>
                  <a:cubicBezTo>
                    <a:pt x="63" y="25"/>
                    <a:pt x="61" y="20"/>
                    <a:pt x="58" y="15"/>
                  </a:cubicBezTo>
                  <a:cubicBezTo>
                    <a:pt x="57" y="14"/>
                    <a:pt x="57" y="13"/>
                    <a:pt x="56" y="12"/>
                  </a:cubicBezTo>
                  <a:cubicBezTo>
                    <a:pt x="53" y="9"/>
                    <a:pt x="50" y="6"/>
                    <a:pt x="47" y="4"/>
                  </a:cubicBezTo>
                  <a:cubicBezTo>
                    <a:pt x="46" y="4"/>
                    <a:pt x="44" y="3"/>
                    <a:pt x="43" y="2"/>
                  </a:cubicBezTo>
                  <a:cubicBezTo>
                    <a:pt x="39" y="1"/>
                    <a:pt x="35" y="0"/>
                    <a:pt x="3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0257"/>
            <p:cNvSpPr>
              <a:spLocks/>
            </p:cNvSpPr>
            <p:nvPr/>
          </p:nvSpPr>
          <p:spPr bwMode="auto">
            <a:xfrm>
              <a:off x="5660826" y="-439748"/>
              <a:ext cx="64700" cy="64700"/>
            </a:xfrm>
            <a:custGeom>
              <a:avLst/>
              <a:gdLst>
                <a:gd name="T0" fmla="*/ 21 w 41"/>
                <a:gd name="T1" fmla="*/ 0 h 41"/>
                <a:gd name="T2" fmla="*/ 20 w 41"/>
                <a:gd name="T3" fmla="*/ 0 h 41"/>
                <a:gd name="T4" fmla="*/ 4 w 41"/>
                <a:gd name="T5" fmla="*/ 9 h 41"/>
                <a:gd name="T6" fmla="*/ 2 w 41"/>
                <a:gd name="T7" fmla="*/ 13 h 41"/>
                <a:gd name="T8" fmla="*/ 0 w 41"/>
                <a:gd name="T9" fmla="*/ 21 h 41"/>
                <a:gd name="T10" fmla="*/ 11 w 41"/>
                <a:gd name="T11" fmla="*/ 39 h 41"/>
                <a:gd name="T12" fmla="*/ 15 w 41"/>
                <a:gd name="T13" fmla="*/ 40 h 41"/>
                <a:gd name="T14" fmla="*/ 21 w 41"/>
                <a:gd name="T15" fmla="*/ 41 h 41"/>
                <a:gd name="T16" fmla="*/ 21 w 41"/>
                <a:gd name="T17" fmla="*/ 41 h 41"/>
                <a:gd name="T18" fmla="*/ 30 w 41"/>
                <a:gd name="T19" fmla="*/ 39 h 41"/>
                <a:gd name="T20" fmla="*/ 34 w 41"/>
                <a:gd name="T21" fmla="*/ 36 h 41"/>
                <a:gd name="T22" fmla="*/ 40 w 41"/>
                <a:gd name="T23" fmla="*/ 28 h 41"/>
                <a:gd name="T24" fmla="*/ 41 w 41"/>
                <a:gd name="T25" fmla="*/ 24 h 41"/>
                <a:gd name="T26" fmla="*/ 41 w 41"/>
                <a:gd name="T27" fmla="*/ 20 h 41"/>
                <a:gd name="T28" fmla="*/ 29 w 41"/>
                <a:gd name="T29" fmla="*/ 2 h 41"/>
                <a:gd name="T30" fmla="*/ 25 w 41"/>
                <a:gd name="T31" fmla="*/ 0 h 41"/>
                <a:gd name="T32" fmla="*/ 21 w 41"/>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41">
                  <a:moveTo>
                    <a:pt x="21" y="0"/>
                  </a:moveTo>
                  <a:cubicBezTo>
                    <a:pt x="21" y="0"/>
                    <a:pt x="21" y="0"/>
                    <a:pt x="20" y="0"/>
                  </a:cubicBezTo>
                  <a:cubicBezTo>
                    <a:pt x="14" y="0"/>
                    <a:pt x="7" y="4"/>
                    <a:pt x="4" y="9"/>
                  </a:cubicBezTo>
                  <a:cubicBezTo>
                    <a:pt x="3" y="10"/>
                    <a:pt x="2" y="11"/>
                    <a:pt x="2" y="13"/>
                  </a:cubicBezTo>
                  <a:cubicBezTo>
                    <a:pt x="1" y="15"/>
                    <a:pt x="0" y="18"/>
                    <a:pt x="0" y="21"/>
                  </a:cubicBezTo>
                  <a:cubicBezTo>
                    <a:pt x="0" y="29"/>
                    <a:pt x="5" y="35"/>
                    <a:pt x="11" y="39"/>
                  </a:cubicBezTo>
                  <a:cubicBezTo>
                    <a:pt x="12" y="39"/>
                    <a:pt x="14" y="40"/>
                    <a:pt x="15" y="40"/>
                  </a:cubicBezTo>
                  <a:cubicBezTo>
                    <a:pt x="17" y="41"/>
                    <a:pt x="19" y="41"/>
                    <a:pt x="21" y="41"/>
                  </a:cubicBezTo>
                  <a:cubicBezTo>
                    <a:pt x="21" y="41"/>
                    <a:pt x="21" y="41"/>
                    <a:pt x="21" y="41"/>
                  </a:cubicBezTo>
                  <a:cubicBezTo>
                    <a:pt x="24" y="41"/>
                    <a:pt x="28" y="40"/>
                    <a:pt x="30" y="39"/>
                  </a:cubicBezTo>
                  <a:cubicBezTo>
                    <a:pt x="32" y="38"/>
                    <a:pt x="33" y="37"/>
                    <a:pt x="34" y="36"/>
                  </a:cubicBezTo>
                  <a:cubicBezTo>
                    <a:pt x="37" y="34"/>
                    <a:pt x="39" y="31"/>
                    <a:pt x="40" y="28"/>
                  </a:cubicBezTo>
                  <a:cubicBezTo>
                    <a:pt x="40" y="27"/>
                    <a:pt x="41" y="25"/>
                    <a:pt x="41" y="24"/>
                  </a:cubicBezTo>
                  <a:cubicBezTo>
                    <a:pt x="41" y="23"/>
                    <a:pt x="41" y="21"/>
                    <a:pt x="41" y="20"/>
                  </a:cubicBezTo>
                  <a:cubicBezTo>
                    <a:pt x="41" y="12"/>
                    <a:pt x="36" y="5"/>
                    <a:pt x="29" y="2"/>
                  </a:cubicBezTo>
                  <a:cubicBezTo>
                    <a:pt x="27" y="1"/>
                    <a:pt x="26" y="1"/>
                    <a:pt x="25" y="0"/>
                  </a:cubicBezTo>
                  <a:cubicBezTo>
                    <a:pt x="23" y="0"/>
                    <a:pt x="22" y="0"/>
                    <a:pt x="2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0258"/>
            <p:cNvSpPr>
              <a:spLocks/>
            </p:cNvSpPr>
            <p:nvPr/>
          </p:nvSpPr>
          <p:spPr bwMode="auto">
            <a:xfrm>
              <a:off x="6135734" y="-717222"/>
              <a:ext cx="119394" cy="119394"/>
            </a:xfrm>
            <a:custGeom>
              <a:avLst/>
              <a:gdLst>
                <a:gd name="T0" fmla="*/ 38 w 76"/>
                <a:gd name="T1" fmla="*/ 0 h 76"/>
                <a:gd name="T2" fmla="*/ 38 w 76"/>
                <a:gd name="T3" fmla="*/ 1 h 76"/>
                <a:gd name="T4" fmla="*/ 22 w 76"/>
                <a:gd name="T5" fmla="*/ 4 h 76"/>
                <a:gd name="T6" fmla="*/ 18 w 76"/>
                <a:gd name="T7" fmla="*/ 6 h 76"/>
                <a:gd name="T8" fmla="*/ 1 w 76"/>
                <a:gd name="T9" fmla="*/ 39 h 76"/>
                <a:gd name="T10" fmla="*/ 2 w 76"/>
                <a:gd name="T11" fmla="*/ 46 h 76"/>
                <a:gd name="T12" fmla="*/ 3 w 76"/>
                <a:gd name="T13" fmla="*/ 51 h 76"/>
                <a:gd name="T14" fmla="*/ 38 w 76"/>
                <a:gd name="T15" fmla="*/ 76 h 76"/>
                <a:gd name="T16" fmla="*/ 39 w 76"/>
                <a:gd name="T17" fmla="*/ 76 h 76"/>
                <a:gd name="T18" fmla="*/ 52 w 76"/>
                <a:gd name="T19" fmla="*/ 73 h 76"/>
                <a:gd name="T20" fmla="*/ 56 w 76"/>
                <a:gd name="T21" fmla="*/ 72 h 76"/>
                <a:gd name="T22" fmla="*/ 76 w 76"/>
                <a:gd name="T23" fmla="*/ 38 h 76"/>
                <a:gd name="T24" fmla="*/ 76 w 76"/>
                <a:gd name="T25" fmla="*/ 33 h 76"/>
                <a:gd name="T26" fmla="*/ 75 w 76"/>
                <a:gd name="T27" fmla="*/ 29 h 76"/>
                <a:gd name="T28" fmla="*/ 38 w 76"/>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76">
                  <a:moveTo>
                    <a:pt x="38" y="0"/>
                  </a:moveTo>
                  <a:cubicBezTo>
                    <a:pt x="38" y="0"/>
                    <a:pt x="38" y="1"/>
                    <a:pt x="38" y="1"/>
                  </a:cubicBezTo>
                  <a:cubicBezTo>
                    <a:pt x="32" y="1"/>
                    <a:pt x="27" y="2"/>
                    <a:pt x="22" y="4"/>
                  </a:cubicBezTo>
                  <a:cubicBezTo>
                    <a:pt x="21" y="5"/>
                    <a:pt x="20" y="5"/>
                    <a:pt x="18" y="6"/>
                  </a:cubicBezTo>
                  <a:cubicBezTo>
                    <a:pt x="8" y="13"/>
                    <a:pt x="0" y="25"/>
                    <a:pt x="1" y="39"/>
                  </a:cubicBezTo>
                  <a:cubicBezTo>
                    <a:pt x="1" y="42"/>
                    <a:pt x="1" y="44"/>
                    <a:pt x="2" y="46"/>
                  </a:cubicBezTo>
                  <a:cubicBezTo>
                    <a:pt x="2" y="48"/>
                    <a:pt x="2" y="49"/>
                    <a:pt x="3" y="51"/>
                  </a:cubicBezTo>
                  <a:cubicBezTo>
                    <a:pt x="8" y="65"/>
                    <a:pt x="22" y="76"/>
                    <a:pt x="38" y="76"/>
                  </a:cubicBezTo>
                  <a:cubicBezTo>
                    <a:pt x="39" y="76"/>
                    <a:pt x="39" y="76"/>
                    <a:pt x="39" y="76"/>
                  </a:cubicBezTo>
                  <a:cubicBezTo>
                    <a:pt x="44" y="76"/>
                    <a:pt x="48" y="75"/>
                    <a:pt x="52" y="73"/>
                  </a:cubicBezTo>
                  <a:cubicBezTo>
                    <a:pt x="54" y="73"/>
                    <a:pt x="55" y="72"/>
                    <a:pt x="56" y="72"/>
                  </a:cubicBezTo>
                  <a:cubicBezTo>
                    <a:pt x="68" y="65"/>
                    <a:pt x="76" y="52"/>
                    <a:pt x="76" y="38"/>
                  </a:cubicBezTo>
                  <a:cubicBezTo>
                    <a:pt x="76" y="36"/>
                    <a:pt x="76" y="35"/>
                    <a:pt x="76" y="33"/>
                  </a:cubicBezTo>
                  <a:cubicBezTo>
                    <a:pt x="76" y="32"/>
                    <a:pt x="75" y="31"/>
                    <a:pt x="75" y="29"/>
                  </a:cubicBezTo>
                  <a:cubicBezTo>
                    <a:pt x="71" y="13"/>
                    <a:pt x="56" y="0"/>
                    <a:pt x="38"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0259"/>
            <p:cNvSpPr>
              <a:spLocks/>
            </p:cNvSpPr>
            <p:nvPr/>
          </p:nvSpPr>
          <p:spPr bwMode="auto">
            <a:xfrm>
              <a:off x="6909460" y="362657"/>
              <a:ext cx="119394" cy="119394"/>
            </a:xfrm>
            <a:custGeom>
              <a:avLst/>
              <a:gdLst>
                <a:gd name="T0" fmla="*/ 38 w 76"/>
                <a:gd name="T1" fmla="*/ 0 h 76"/>
                <a:gd name="T2" fmla="*/ 37 w 76"/>
                <a:gd name="T3" fmla="*/ 0 h 76"/>
                <a:gd name="T4" fmla="*/ 31 w 76"/>
                <a:gd name="T5" fmla="*/ 1 h 76"/>
                <a:gd name="T6" fmla="*/ 26 w 76"/>
                <a:gd name="T7" fmla="*/ 2 h 76"/>
                <a:gd name="T8" fmla="*/ 13 w 76"/>
                <a:gd name="T9" fmla="*/ 10 h 76"/>
                <a:gd name="T10" fmla="*/ 10 w 76"/>
                <a:gd name="T11" fmla="*/ 13 h 76"/>
                <a:gd name="T12" fmla="*/ 2 w 76"/>
                <a:gd name="T13" fmla="*/ 26 h 76"/>
                <a:gd name="T14" fmla="*/ 1 w 76"/>
                <a:gd name="T15" fmla="*/ 30 h 76"/>
                <a:gd name="T16" fmla="*/ 0 w 76"/>
                <a:gd name="T17" fmla="*/ 39 h 76"/>
                <a:gd name="T18" fmla="*/ 12 w 76"/>
                <a:gd name="T19" fmla="*/ 66 h 76"/>
                <a:gd name="T20" fmla="*/ 16 w 76"/>
                <a:gd name="T21" fmla="*/ 69 h 76"/>
                <a:gd name="T22" fmla="*/ 38 w 76"/>
                <a:gd name="T23" fmla="*/ 76 h 76"/>
                <a:gd name="T24" fmla="*/ 39 w 76"/>
                <a:gd name="T25" fmla="*/ 76 h 76"/>
                <a:gd name="T26" fmla="*/ 68 w 76"/>
                <a:gd name="T27" fmla="*/ 62 h 76"/>
                <a:gd name="T28" fmla="*/ 70 w 76"/>
                <a:gd name="T29" fmla="*/ 58 h 76"/>
                <a:gd name="T30" fmla="*/ 76 w 76"/>
                <a:gd name="T31" fmla="*/ 38 h 76"/>
                <a:gd name="T32" fmla="*/ 65 w 76"/>
                <a:gd name="T33" fmla="*/ 12 h 76"/>
                <a:gd name="T34" fmla="*/ 62 w 76"/>
                <a:gd name="T35" fmla="*/ 9 h 76"/>
                <a:gd name="T36" fmla="*/ 43 w 76"/>
                <a:gd name="T37" fmla="*/ 1 h 76"/>
                <a:gd name="T38" fmla="*/ 39 w 76"/>
                <a:gd name="T39" fmla="*/ 0 h 76"/>
                <a:gd name="T40" fmla="*/ 38 w 76"/>
                <a:gd name="T4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38" y="0"/>
                  </a:moveTo>
                  <a:cubicBezTo>
                    <a:pt x="38" y="0"/>
                    <a:pt x="38" y="0"/>
                    <a:pt x="37" y="0"/>
                  </a:cubicBezTo>
                  <a:cubicBezTo>
                    <a:pt x="35" y="0"/>
                    <a:pt x="33" y="1"/>
                    <a:pt x="31" y="1"/>
                  </a:cubicBezTo>
                  <a:cubicBezTo>
                    <a:pt x="29" y="1"/>
                    <a:pt x="28" y="2"/>
                    <a:pt x="26" y="2"/>
                  </a:cubicBezTo>
                  <a:cubicBezTo>
                    <a:pt x="21" y="4"/>
                    <a:pt x="17" y="7"/>
                    <a:pt x="13" y="10"/>
                  </a:cubicBezTo>
                  <a:cubicBezTo>
                    <a:pt x="12" y="11"/>
                    <a:pt x="11" y="12"/>
                    <a:pt x="10" y="13"/>
                  </a:cubicBezTo>
                  <a:cubicBezTo>
                    <a:pt x="7" y="17"/>
                    <a:pt x="4" y="21"/>
                    <a:pt x="2" y="26"/>
                  </a:cubicBezTo>
                  <a:cubicBezTo>
                    <a:pt x="2" y="27"/>
                    <a:pt x="2" y="28"/>
                    <a:pt x="1" y="30"/>
                  </a:cubicBezTo>
                  <a:cubicBezTo>
                    <a:pt x="1" y="33"/>
                    <a:pt x="0" y="36"/>
                    <a:pt x="0" y="39"/>
                  </a:cubicBezTo>
                  <a:cubicBezTo>
                    <a:pt x="0" y="50"/>
                    <a:pt x="5" y="59"/>
                    <a:pt x="12" y="66"/>
                  </a:cubicBezTo>
                  <a:cubicBezTo>
                    <a:pt x="13" y="67"/>
                    <a:pt x="15" y="68"/>
                    <a:pt x="16" y="69"/>
                  </a:cubicBezTo>
                  <a:cubicBezTo>
                    <a:pt x="22" y="73"/>
                    <a:pt x="30" y="76"/>
                    <a:pt x="38" y="76"/>
                  </a:cubicBezTo>
                  <a:cubicBezTo>
                    <a:pt x="38" y="76"/>
                    <a:pt x="39" y="76"/>
                    <a:pt x="39" y="76"/>
                  </a:cubicBezTo>
                  <a:cubicBezTo>
                    <a:pt x="50" y="76"/>
                    <a:pt x="61" y="70"/>
                    <a:pt x="68" y="62"/>
                  </a:cubicBezTo>
                  <a:cubicBezTo>
                    <a:pt x="68" y="61"/>
                    <a:pt x="69" y="60"/>
                    <a:pt x="70" y="58"/>
                  </a:cubicBezTo>
                  <a:cubicBezTo>
                    <a:pt x="74" y="52"/>
                    <a:pt x="76" y="45"/>
                    <a:pt x="76" y="38"/>
                  </a:cubicBezTo>
                  <a:cubicBezTo>
                    <a:pt x="76" y="27"/>
                    <a:pt x="72" y="18"/>
                    <a:pt x="65" y="12"/>
                  </a:cubicBezTo>
                  <a:cubicBezTo>
                    <a:pt x="64" y="11"/>
                    <a:pt x="63" y="10"/>
                    <a:pt x="62" y="9"/>
                  </a:cubicBezTo>
                  <a:cubicBezTo>
                    <a:pt x="57" y="5"/>
                    <a:pt x="50" y="2"/>
                    <a:pt x="43" y="1"/>
                  </a:cubicBezTo>
                  <a:cubicBezTo>
                    <a:pt x="42" y="1"/>
                    <a:pt x="40" y="0"/>
                    <a:pt x="39" y="0"/>
                  </a:cubicBezTo>
                  <a:cubicBezTo>
                    <a:pt x="39" y="0"/>
                    <a:pt x="38" y="0"/>
                    <a:pt x="38"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20260"/>
            <p:cNvSpPr>
              <a:spLocks/>
            </p:cNvSpPr>
            <p:nvPr/>
          </p:nvSpPr>
          <p:spPr bwMode="auto">
            <a:xfrm>
              <a:off x="6668004" y="-811936"/>
              <a:ext cx="76038" cy="75372"/>
            </a:xfrm>
            <a:custGeom>
              <a:avLst/>
              <a:gdLst>
                <a:gd name="T0" fmla="*/ 24 w 48"/>
                <a:gd name="T1" fmla="*/ 0 h 48"/>
                <a:gd name="T2" fmla="*/ 24 w 48"/>
                <a:gd name="T3" fmla="*/ 0 h 48"/>
                <a:gd name="T4" fmla="*/ 4 w 48"/>
                <a:gd name="T5" fmla="*/ 11 h 48"/>
                <a:gd name="T6" fmla="*/ 2 w 48"/>
                <a:gd name="T7" fmla="*/ 15 h 48"/>
                <a:gd name="T8" fmla="*/ 0 w 48"/>
                <a:gd name="T9" fmla="*/ 24 h 48"/>
                <a:gd name="T10" fmla="*/ 1 w 48"/>
                <a:gd name="T11" fmla="*/ 27 h 48"/>
                <a:gd name="T12" fmla="*/ 2 w 48"/>
                <a:gd name="T13" fmla="*/ 31 h 48"/>
                <a:gd name="T14" fmla="*/ 15 w 48"/>
                <a:gd name="T15" fmla="*/ 46 h 48"/>
                <a:gd name="T16" fmla="*/ 19 w 48"/>
                <a:gd name="T17" fmla="*/ 47 h 48"/>
                <a:gd name="T18" fmla="*/ 19 w 48"/>
                <a:gd name="T19" fmla="*/ 47 h 48"/>
                <a:gd name="T20" fmla="*/ 24 w 48"/>
                <a:gd name="T21" fmla="*/ 48 h 48"/>
                <a:gd name="T22" fmla="*/ 25 w 48"/>
                <a:gd name="T23" fmla="*/ 48 h 48"/>
                <a:gd name="T24" fmla="*/ 27 w 48"/>
                <a:gd name="T25" fmla="*/ 47 h 48"/>
                <a:gd name="T26" fmla="*/ 32 w 48"/>
                <a:gd name="T27" fmla="*/ 47 h 48"/>
                <a:gd name="T28" fmla="*/ 39 w 48"/>
                <a:gd name="T29" fmla="*/ 43 h 48"/>
                <a:gd name="T30" fmla="*/ 42 w 48"/>
                <a:gd name="T31" fmla="*/ 40 h 48"/>
                <a:gd name="T32" fmla="*/ 48 w 48"/>
                <a:gd name="T33" fmla="*/ 23 h 48"/>
                <a:gd name="T34" fmla="*/ 48 w 48"/>
                <a:gd name="T35" fmla="*/ 22 h 48"/>
                <a:gd name="T36" fmla="*/ 48 w 48"/>
                <a:gd name="T37" fmla="*/ 18 h 48"/>
                <a:gd name="T38" fmla="*/ 30 w 48"/>
                <a:gd name="T39" fmla="*/ 0 h 48"/>
                <a:gd name="T40" fmla="*/ 26 w 48"/>
                <a:gd name="T41" fmla="*/ 0 h 48"/>
                <a:gd name="T42" fmla="*/ 24 w 48"/>
                <a:gd name="T4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48">
                  <a:moveTo>
                    <a:pt x="24" y="0"/>
                  </a:moveTo>
                  <a:cubicBezTo>
                    <a:pt x="24" y="0"/>
                    <a:pt x="24" y="0"/>
                    <a:pt x="24" y="0"/>
                  </a:cubicBezTo>
                  <a:cubicBezTo>
                    <a:pt x="15" y="0"/>
                    <a:pt x="8" y="5"/>
                    <a:pt x="4" y="11"/>
                  </a:cubicBezTo>
                  <a:cubicBezTo>
                    <a:pt x="3" y="13"/>
                    <a:pt x="2" y="14"/>
                    <a:pt x="2" y="15"/>
                  </a:cubicBezTo>
                  <a:cubicBezTo>
                    <a:pt x="1" y="18"/>
                    <a:pt x="0" y="21"/>
                    <a:pt x="0" y="24"/>
                  </a:cubicBezTo>
                  <a:cubicBezTo>
                    <a:pt x="0" y="25"/>
                    <a:pt x="1" y="26"/>
                    <a:pt x="1" y="27"/>
                  </a:cubicBezTo>
                  <a:cubicBezTo>
                    <a:pt x="1" y="28"/>
                    <a:pt x="1" y="30"/>
                    <a:pt x="2" y="31"/>
                  </a:cubicBezTo>
                  <a:cubicBezTo>
                    <a:pt x="4" y="38"/>
                    <a:pt x="9" y="43"/>
                    <a:pt x="15" y="46"/>
                  </a:cubicBezTo>
                  <a:cubicBezTo>
                    <a:pt x="16" y="46"/>
                    <a:pt x="17" y="47"/>
                    <a:pt x="19" y="47"/>
                  </a:cubicBezTo>
                  <a:cubicBezTo>
                    <a:pt x="19" y="47"/>
                    <a:pt x="19" y="47"/>
                    <a:pt x="19" y="47"/>
                  </a:cubicBezTo>
                  <a:cubicBezTo>
                    <a:pt x="20" y="47"/>
                    <a:pt x="22" y="48"/>
                    <a:pt x="24" y="48"/>
                  </a:cubicBezTo>
                  <a:cubicBezTo>
                    <a:pt x="25" y="48"/>
                    <a:pt x="25" y="48"/>
                    <a:pt x="25" y="48"/>
                  </a:cubicBezTo>
                  <a:cubicBezTo>
                    <a:pt x="26" y="48"/>
                    <a:pt x="27" y="48"/>
                    <a:pt x="27" y="47"/>
                  </a:cubicBezTo>
                  <a:cubicBezTo>
                    <a:pt x="29" y="47"/>
                    <a:pt x="30" y="47"/>
                    <a:pt x="32" y="47"/>
                  </a:cubicBezTo>
                  <a:cubicBezTo>
                    <a:pt x="34" y="46"/>
                    <a:pt x="37" y="44"/>
                    <a:pt x="39" y="43"/>
                  </a:cubicBezTo>
                  <a:cubicBezTo>
                    <a:pt x="40" y="42"/>
                    <a:pt x="41" y="41"/>
                    <a:pt x="42" y="40"/>
                  </a:cubicBezTo>
                  <a:cubicBezTo>
                    <a:pt x="46" y="35"/>
                    <a:pt x="48" y="30"/>
                    <a:pt x="48" y="23"/>
                  </a:cubicBezTo>
                  <a:cubicBezTo>
                    <a:pt x="48" y="23"/>
                    <a:pt x="48" y="22"/>
                    <a:pt x="48" y="22"/>
                  </a:cubicBezTo>
                  <a:cubicBezTo>
                    <a:pt x="48" y="20"/>
                    <a:pt x="48" y="19"/>
                    <a:pt x="48" y="18"/>
                  </a:cubicBezTo>
                  <a:cubicBezTo>
                    <a:pt x="45" y="9"/>
                    <a:pt x="39" y="3"/>
                    <a:pt x="30" y="0"/>
                  </a:cubicBezTo>
                  <a:cubicBezTo>
                    <a:pt x="29" y="0"/>
                    <a:pt x="27" y="0"/>
                    <a:pt x="26" y="0"/>
                  </a:cubicBezTo>
                  <a:cubicBezTo>
                    <a:pt x="25" y="0"/>
                    <a:pt x="25" y="0"/>
                    <a:pt x="24"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20262"/>
            <p:cNvSpPr>
              <a:spLocks/>
            </p:cNvSpPr>
            <p:nvPr/>
          </p:nvSpPr>
          <p:spPr bwMode="auto">
            <a:xfrm>
              <a:off x="7177596" y="-893978"/>
              <a:ext cx="69368" cy="68034"/>
            </a:xfrm>
            <a:custGeom>
              <a:avLst/>
              <a:gdLst>
                <a:gd name="T0" fmla="*/ 22 w 44"/>
                <a:gd name="T1" fmla="*/ 0 h 43"/>
                <a:gd name="T2" fmla="*/ 22 w 44"/>
                <a:gd name="T3" fmla="*/ 0 h 43"/>
                <a:gd name="T4" fmla="*/ 10 w 44"/>
                <a:gd name="T5" fmla="*/ 3 h 43"/>
                <a:gd name="T6" fmla="*/ 7 w 44"/>
                <a:gd name="T7" fmla="*/ 6 h 43"/>
                <a:gd name="T8" fmla="*/ 0 w 44"/>
                <a:gd name="T9" fmla="*/ 22 h 43"/>
                <a:gd name="T10" fmla="*/ 0 w 44"/>
                <a:gd name="T11" fmla="*/ 23 h 43"/>
                <a:gd name="T12" fmla="*/ 1 w 44"/>
                <a:gd name="T13" fmla="*/ 27 h 43"/>
                <a:gd name="T14" fmla="*/ 13 w 44"/>
                <a:gd name="T15" fmla="*/ 41 h 43"/>
                <a:gd name="T16" fmla="*/ 17 w 44"/>
                <a:gd name="T17" fmla="*/ 43 h 43"/>
                <a:gd name="T18" fmla="*/ 22 w 44"/>
                <a:gd name="T19" fmla="*/ 43 h 43"/>
                <a:gd name="T20" fmla="*/ 22 w 44"/>
                <a:gd name="T21" fmla="*/ 43 h 43"/>
                <a:gd name="T22" fmla="*/ 27 w 44"/>
                <a:gd name="T23" fmla="*/ 42 h 43"/>
                <a:gd name="T24" fmla="*/ 31 w 44"/>
                <a:gd name="T25" fmla="*/ 41 h 43"/>
                <a:gd name="T26" fmla="*/ 36 w 44"/>
                <a:gd name="T27" fmla="*/ 38 h 43"/>
                <a:gd name="T28" fmla="*/ 39 w 44"/>
                <a:gd name="T29" fmla="*/ 35 h 43"/>
                <a:gd name="T30" fmla="*/ 44 w 44"/>
                <a:gd name="T31" fmla="*/ 21 h 43"/>
                <a:gd name="T32" fmla="*/ 34 w 44"/>
                <a:gd name="T33" fmla="*/ 4 h 43"/>
                <a:gd name="T34" fmla="*/ 31 w 44"/>
                <a:gd name="T35" fmla="*/ 2 h 43"/>
                <a:gd name="T36" fmla="*/ 22 w 44"/>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3">
                  <a:moveTo>
                    <a:pt x="22" y="0"/>
                  </a:moveTo>
                  <a:cubicBezTo>
                    <a:pt x="22" y="0"/>
                    <a:pt x="22" y="0"/>
                    <a:pt x="22" y="0"/>
                  </a:cubicBezTo>
                  <a:cubicBezTo>
                    <a:pt x="17" y="0"/>
                    <a:pt x="13" y="1"/>
                    <a:pt x="10" y="3"/>
                  </a:cubicBezTo>
                  <a:cubicBezTo>
                    <a:pt x="9" y="4"/>
                    <a:pt x="8" y="5"/>
                    <a:pt x="7" y="6"/>
                  </a:cubicBezTo>
                  <a:cubicBezTo>
                    <a:pt x="3" y="10"/>
                    <a:pt x="0" y="16"/>
                    <a:pt x="0" y="22"/>
                  </a:cubicBezTo>
                  <a:cubicBezTo>
                    <a:pt x="0" y="22"/>
                    <a:pt x="0" y="23"/>
                    <a:pt x="0" y="23"/>
                  </a:cubicBezTo>
                  <a:cubicBezTo>
                    <a:pt x="0" y="24"/>
                    <a:pt x="1" y="26"/>
                    <a:pt x="1" y="27"/>
                  </a:cubicBezTo>
                  <a:cubicBezTo>
                    <a:pt x="3" y="34"/>
                    <a:pt x="7" y="39"/>
                    <a:pt x="13" y="41"/>
                  </a:cubicBezTo>
                  <a:cubicBezTo>
                    <a:pt x="15" y="42"/>
                    <a:pt x="16" y="42"/>
                    <a:pt x="17" y="43"/>
                  </a:cubicBezTo>
                  <a:cubicBezTo>
                    <a:pt x="19" y="43"/>
                    <a:pt x="20" y="43"/>
                    <a:pt x="22" y="43"/>
                  </a:cubicBezTo>
                  <a:cubicBezTo>
                    <a:pt x="22" y="43"/>
                    <a:pt x="22" y="43"/>
                    <a:pt x="22" y="43"/>
                  </a:cubicBezTo>
                  <a:cubicBezTo>
                    <a:pt x="24" y="43"/>
                    <a:pt x="26" y="43"/>
                    <a:pt x="27" y="42"/>
                  </a:cubicBezTo>
                  <a:cubicBezTo>
                    <a:pt x="29" y="42"/>
                    <a:pt x="30" y="42"/>
                    <a:pt x="31" y="41"/>
                  </a:cubicBezTo>
                  <a:cubicBezTo>
                    <a:pt x="33" y="40"/>
                    <a:pt x="34" y="39"/>
                    <a:pt x="36" y="38"/>
                  </a:cubicBezTo>
                  <a:cubicBezTo>
                    <a:pt x="37" y="37"/>
                    <a:pt x="38" y="36"/>
                    <a:pt x="39" y="35"/>
                  </a:cubicBezTo>
                  <a:cubicBezTo>
                    <a:pt x="42" y="31"/>
                    <a:pt x="44" y="26"/>
                    <a:pt x="44" y="21"/>
                  </a:cubicBezTo>
                  <a:cubicBezTo>
                    <a:pt x="43" y="14"/>
                    <a:pt x="40" y="8"/>
                    <a:pt x="34" y="4"/>
                  </a:cubicBezTo>
                  <a:cubicBezTo>
                    <a:pt x="33" y="3"/>
                    <a:pt x="32" y="2"/>
                    <a:pt x="31" y="2"/>
                  </a:cubicBezTo>
                  <a:cubicBezTo>
                    <a:pt x="28" y="0"/>
                    <a:pt x="25" y="0"/>
                    <a:pt x="22"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20263"/>
            <p:cNvSpPr>
              <a:spLocks/>
            </p:cNvSpPr>
            <p:nvPr/>
          </p:nvSpPr>
          <p:spPr bwMode="auto">
            <a:xfrm>
              <a:off x="7429724" y="-162275"/>
              <a:ext cx="105387" cy="105387"/>
            </a:xfrm>
            <a:custGeom>
              <a:avLst/>
              <a:gdLst>
                <a:gd name="T0" fmla="*/ 33 w 67"/>
                <a:gd name="T1" fmla="*/ 0 h 67"/>
                <a:gd name="T2" fmla="*/ 33 w 67"/>
                <a:gd name="T3" fmla="*/ 0 h 67"/>
                <a:gd name="T4" fmla="*/ 24 w 67"/>
                <a:gd name="T5" fmla="*/ 1 h 67"/>
                <a:gd name="T6" fmla="*/ 20 w 67"/>
                <a:gd name="T7" fmla="*/ 3 h 67"/>
                <a:gd name="T8" fmla="*/ 7 w 67"/>
                <a:gd name="T9" fmla="*/ 13 h 67"/>
                <a:gd name="T10" fmla="*/ 4 w 67"/>
                <a:gd name="T11" fmla="*/ 17 h 67"/>
                <a:gd name="T12" fmla="*/ 0 w 67"/>
                <a:gd name="T13" fmla="*/ 34 h 67"/>
                <a:gd name="T14" fmla="*/ 8 w 67"/>
                <a:gd name="T15" fmla="*/ 56 h 67"/>
                <a:gd name="T16" fmla="*/ 12 w 67"/>
                <a:gd name="T17" fmla="*/ 59 h 67"/>
                <a:gd name="T18" fmla="*/ 27 w 67"/>
                <a:gd name="T19" fmla="*/ 67 h 67"/>
                <a:gd name="T20" fmla="*/ 32 w 67"/>
                <a:gd name="T21" fmla="*/ 67 h 67"/>
                <a:gd name="T22" fmla="*/ 33 w 67"/>
                <a:gd name="T23" fmla="*/ 67 h 67"/>
                <a:gd name="T24" fmla="*/ 34 w 67"/>
                <a:gd name="T25" fmla="*/ 67 h 67"/>
                <a:gd name="T26" fmla="*/ 48 w 67"/>
                <a:gd name="T27" fmla="*/ 64 h 67"/>
                <a:gd name="T28" fmla="*/ 51 w 67"/>
                <a:gd name="T29" fmla="*/ 62 h 67"/>
                <a:gd name="T30" fmla="*/ 67 w 67"/>
                <a:gd name="T31" fmla="*/ 33 h 67"/>
                <a:gd name="T32" fmla="*/ 67 w 67"/>
                <a:gd name="T33" fmla="*/ 32 h 67"/>
                <a:gd name="T34" fmla="*/ 66 w 67"/>
                <a:gd name="T35" fmla="*/ 28 h 67"/>
                <a:gd name="T36" fmla="*/ 33 w 67"/>
                <a:gd name="T3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67">
                  <a:moveTo>
                    <a:pt x="33" y="0"/>
                  </a:moveTo>
                  <a:cubicBezTo>
                    <a:pt x="33" y="0"/>
                    <a:pt x="33" y="0"/>
                    <a:pt x="33" y="0"/>
                  </a:cubicBezTo>
                  <a:cubicBezTo>
                    <a:pt x="30" y="0"/>
                    <a:pt x="27" y="1"/>
                    <a:pt x="24" y="1"/>
                  </a:cubicBezTo>
                  <a:cubicBezTo>
                    <a:pt x="23" y="2"/>
                    <a:pt x="21" y="2"/>
                    <a:pt x="20" y="3"/>
                  </a:cubicBezTo>
                  <a:cubicBezTo>
                    <a:pt x="15" y="5"/>
                    <a:pt x="10" y="9"/>
                    <a:pt x="7" y="13"/>
                  </a:cubicBezTo>
                  <a:cubicBezTo>
                    <a:pt x="6" y="14"/>
                    <a:pt x="5" y="15"/>
                    <a:pt x="4" y="17"/>
                  </a:cubicBezTo>
                  <a:cubicBezTo>
                    <a:pt x="1" y="22"/>
                    <a:pt x="0" y="28"/>
                    <a:pt x="0" y="34"/>
                  </a:cubicBezTo>
                  <a:cubicBezTo>
                    <a:pt x="0" y="43"/>
                    <a:pt x="3" y="50"/>
                    <a:pt x="8" y="56"/>
                  </a:cubicBezTo>
                  <a:cubicBezTo>
                    <a:pt x="9" y="57"/>
                    <a:pt x="10" y="58"/>
                    <a:pt x="12" y="59"/>
                  </a:cubicBezTo>
                  <a:cubicBezTo>
                    <a:pt x="16" y="63"/>
                    <a:pt x="21" y="65"/>
                    <a:pt x="27" y="67"/>
                  </a:cubicBezTo>
                  <a:cubicBezTo>
                    <a:pt x="29" y="67"/>
                    <a:pt x="30" y="67"/>
                    <a:pt x="32" y="67"/>
                  </a:cubicBezTo>
                  <a:cubicBezTo>
                    <a:pt x="32" y="67"/>
                    <a:pt x="33" y="67"/>
                    <a:pt x="33" y="67"/>
                  </a:cubicBezTo>
                  <a:cubicBezTo>
                    <a:pt x="33" y="67"/>
                    <a:pt x="34" y="67"/>
                    <a:pt x="34" y="67"/>
                  </a:cubicBezTo>
                  <a:cubicBezTo>
                    <a:pt x="39" y="67"/>
                    <a:pt x="43" y="66"/>
                    <a:pt x="48" y="64"/>
                  </a:cubicBezTo>
                  <a:cubicBezTo>
                    <a:pt x="49" y="63"/>
                    <a:pt x="50" y="63"/>
                    <a:pt x="51" y="62"/>
                  </a:cubicBezTo>
                  <a:cubicBezTo>
                    <a:pt x="61" y="56"/>
                    <a:pt x="67" y="45"/>
                    <a:pt x="67" y="33"/>
                  </a:cubicBezTo>
                  <a:cubicBezTo>
                    <a:pt x="67" y="33"/>
                    <a:pt x="67" y="32"/>
                    <a:pt x="67" y="32"/>
                  </a:cubicBezTo>
                  <a:cubicBezTo>
                    <a:pt x="67" y="31"/>
                    <a:pt x="66" y="29"/>
                    <a:pt x="66" y="28"/>
                  </a:cubicBezTo>
                  <a:cubicBezTo>
                    <a:pt x="63" y="12"/>
                    <a:pt x="50" y="0"/>
                    <a:pt x="33"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20292"/>
            <p:cNvSpPr>
              <a:spLocks/>
            </p:cNvSpPr>
            <p:nvPr/>
          </p:nvSpPr>
          <p:spPr bwMode="auto">
            <a:xfrm>
              <a:off x="5911620" y="-1176121"/>
              <a:ext cx="78706" cy="77372"/>
            </a:xfrm>
            <a:custGeom>
              <a:avLst/>
              <a:gdLst>
                <a:gd name="T0" fmla="*/ 25 w 50"/>
                <a:gd name="T1" fmla="*/ 0 h 49"/>
                <a:gd name="T2" fmla="*/ 25 w 50"/>
                <a:gd name="T3" fmla="*/ 0 h 49"/>
                <a:gd name="T4" fmla="*/ 0 w 50"/>
                <a:gd name="T5" fmla="*/ 25 h 49"/>
                <a:gd name="T6" fmla="*/ 8 w 50"/>
                <a:gd name="T7" fmla="*/ 42 h 49"/>
                <a:gd name="T8" fmla="*/ 12 w 50"/>
                <a:gd name="T9" fmla="*/ 45 h 49"/>
                <a:gd name="T10" fmla="*/ 14 w 50"/>
                <a:gd name="T11" fmla="*/ 46 h 49"/>
                <a:gd name="T12" fmla="*/ 18 w 50"/>
                <a:gd name="T13" fmla="*/ 48 h 49"/>
                <a:gd name="T14" fmla="*/ 25 w 50"/>
                <a:gd name="T15" fmla="*/ 49 h 49"/>
                <a:gd name="T16" fmla="*/ 26 w 50"/>
                <a:gd name="T17" fmla="*/ 49 h 49"/>
                <a:gd name="T18" fmla="*/ 34 w 50"/>
                <a:gd name="T19" fmla="*/ 48 h 49"/>
                <a:gd name="T20" fmla="*/ 38 w 50"/>
                <a:gd name="T21" fmla="*/ 46 h 49"/>
                <a:gd name="T22" fmla="*/ 47 w 50"/>
                <a:gd name="T23" fmla="*/ 37 h 49"/>
                <a:gd name="T24" fmla="*/ 48 w 50"/>
                <a:gd name="T25" fmla="*/ 33 h 49"/>
                <a:gd name="T26" fmla="*/ 50 w 50"/>
                <a:gd name="T27" fmla="*/ 29 h 49"/>
                <a:gd name="T28" fmla="*/ 50 w 50"/>
                <a:gd name="T29" fmla="*/ 24 h 49"/>
                <a:gd name="T30" fmla="*/ 49 w 50"/>
                <a:gd name="T31" fmla="*/ 19 h 49"/>
                <a:gd name="T32" fmla="*/ 48 w 50"/>
                <a:gd name="T33" fmla="*/ 15 h 49"/>
                <a:gd name="T34" fmla="*/ 25 w 50"/>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25" y="0"/>
                  </a:moveTo>
                  <a:cubicBezTo>
                    <a:pt x="25" y="0"/>
                    <a:pt x="25" y="0"/>
                    <a:pt x="25" y="0"/>
                  </a:cubicBezTo>
                  <a:cubicBezTo>
                    <a:pt x="11" y="0"/>
                    <a:pt x="0" y="11"/>
                    <a:pt x="0" y="25"/>
                  </a:cubicBezTo>
                  <a:cubicBezTo>
                    <a:pt x="0" y="32"/>
                    <a:pt x="3" y="38"/>
                    <a:pt x="8" y="42"/>
                  </a:cubicBezTo>
                  <a:cubicBezTo>
                    <a:pt x="9" y="43"/>
                    <a:pt x="10" y="44"/>
                    <a:pt x="12" y="45"/>
                  </a:cubicBezTo>
                  <a:cubicBezTo>
                    <a:pt x="12" y="46"/>
                    <a:pt x="13" y="46"/>
                    <a:pt x="14" y="46"/>
                  </a:cubicBezTo>
                  <a:cubicBezTo>
                    <a:pt x="15" y="47"/>
                    <a:pt x="16" y="48"/>
                    <a:pt x="18" y="48"/>
                  </a:cubicBezTo>
                  <a:cubicBezTo>
                    <a:pt x="20" y="49"/>
                    <a:pt x="23" y="49"/>
                    <a:pt x="25" y="49"/>
                  </a:cubicBezTo>
                  <a:cubicBezTo>
                    <a:pt x="25" y="49"/>
                    <a:pt x="25" y="49"/>
                    <a:pt x="26" y="49"/>
                  </a:cubicBezTo>
                  <a:cubicBezTo>
                    <a:pt x="29" y="49"/>
                    <a:pt x="31" y="49"/>
                    <a:pt x="34" y="48"/>
                  </a:cubicBezTo>
                  <a:cubicBezTo>
                    <a:pt x="35" y="47"/>
                    <a:pt x="37" y="46"/>
                    <a:pt x="38" y="46"/>
                  </a:cubicBezTo>
                  <a:cubicBezTo>
                    <a:pt x="42" y="44"/>
                    <a:pt x="45" y="40"/>
                    <a:pt x="47" y="37"/>
                  </a:cubicBezTo>
                  <a:cubicBezTo>
                    <a:pt x="47" y="36"/>
                    <a:pt x="48" y="34"/>
                    <a:pt x="48" y="33"/>
                  </a:cubicBezTo>
                  <a:cubicBezTo>
                    <a:pt x="49" y="32"/>
                    <a:pt x="49" y="31"/>
                    <a:pt x="50" y="29"/>
                  </a:cubicBezTo>
                  <a:cubicBezTo>
                    <a:pt x="50" y="27"/>
                    <a:pt x="50" y="26"/>
                    <a:pt x="50" y="24"/>
                  </a:cubicBezTo>
                  <a:cubicBezTo>
                    <a:pt x="50" y="22"/>
                    <a:pt x="50" y="20"/>
                    <a:pt x="49" y="19"/>
                  </a:cubicBezTo>
                  <a:cubicBezTo>
                    <a:pt x="49" y="17"/>
                    <a:pt x="49" y="16"/>
                    <a:pt x="48" y="15"/>
                  </a:cubicBezTo>
                  <a:cubicBezTo>
                    <a:pt x="44" y="6"/>
                    <a:pt x="35" y="0"/>
                    <a:pt x="2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0293"/>
            <p:cNvSpPr>
              <a:spLocks noEditPoints="1"/>
            </p:cNvSpPr>
            <p:nvPr/>
          </p:nvSpPr>
          <p:spPr bwMode="auto">
            <a:xfrm>
              <a:off x="5870933" y="-1216808"/>
              <a:ext cx="160748" cy="158747"/>
            </a:xfrm>
            <a:custGeom>
              <a:avLst/>
              <a:gdLst>
                <a:gd name="T0" fmla="*/ 27 w 102"/>
                <a:gd name="T1" fmla="*/ 78 h 101"/>
                <a:gd name="T2" fmla="*/ 14 w 102"/>
                <a:gd name="T3" fmla="*/ 51 h 101"/>
                <a:gd name="T4" fmla="*/ 51 w 102"/>
                <a:gd name="T5" fmla="*/ 13 h 101"/>
                <a:gd name="T6" fmla="*/ 51 w 102"/>
                <a:gd name="T7" fmla="*/ 13 h 101"/>
                <a:gd name="T8" fmla="*/ 86 w 102"/>
                <a:gd name="T9" fmla="*/ 37 h 101"/>
                <a:gd name="T10" fmla="*/ 87 w 102"/>
                <a:gd name="T11" fmla="*/ 41 h 101"/>
                <a:gd name="T12" fmla="*/ 88 w 102"/>
                <a:gd name="T13" fmla="*/ 50 h 101"/>
                <a:gd name="T14" fmla="*/ 87 w 102"/>
                <a:gd name="T15" fmla="*/ 59 h 101"/>
                <a:gd name="T16" fmla="*/ 86 w 102"/>
                <a:gd name="T17" fmla="*/ 63 h 101"/>
                <a:gd name="T18" fmla="*/ 86 w 102"/>
                <a:gd name="T19" fmla="*/ 64 h 101"/>
                <a:gd name="T20" fmla="*/ 84 w 102"/>
                <a:gd name="T21" fmla="*/ 68 h 101"/>
                <a:gd name="T22" fmla="*/ 69 w 102"/>
                <a:gd name="T23" fmla="*/ 83 h 101"/>
                <a:gd name="T24" fmla="*/ 66 w 102"/>
                <a:gd name="T25" fmla="*/ 84 h 101"/>
                <a:gd name="T26" fmla="*/ 52 w 102"/>
                <a:gd name="T27" fmla="*/ 87 h 101"/>
                <a:gd name="T28" fmla="*/ 51 w 102"/>
                <a:gd name="T29" fmla="*/ 87 h 101"/>
                <a:gd name="T30" fmla="*/ 40 w 102"/>
                <a:gd name="T31" fmla="*/ 85 h 101"/>
                <a:gd name="T32" fmla="*/ 36 w 102"/>
                <a:gd name="T33" fmla="*/ 84 h 101"/>
                <a:gd name="T34" fmla="*/ 31 w 102"/>
                <a:gd name="T35" fmla="*/ 81 h 101"/>
                <a:gd name="T36" fmla="*/ 27 w 102"/>
                <a:gd name="T37" fmla="*/ 78 h 101"/>
                <a:gd name="T38" fmla="*/ 51 w 102"/>
                <a:gd name="T39" fmla="*/ 0 h 101"/>
                <a:gd name="T40" fmla="*/ 50 w 102"/>
                <a:gd name="T41" fmla="*/ 0 h 101"/>
                <a:gd name="T42" fmla="*/ 1 w 102"/>
                <a:gd name="T43" fmla="*/ 51 h 101"/>
                <a:gd name="T44" fmla="*/ 19 w 102"/>
                <a:gd name="T45" fmla="*/ 90 h 101"/>
                <a:gd name="T46" fmla="*/ 23 w 102"/>
                <a:gd name="T47" fmla="*/ 92 h 101"/>
                <a:gd name="T48" fmla="*/ 31 w 102"/>
                <a:gd name="T49" fmla="*/ 97 h 101"/>
                <a:gd name="T50" fmla="*/ 35 w 102"/>
                <a:gd name="T51" fmla="*/ 98 h 101"/>
                <a:gd name="T52" fmla="*/ 51 w 102"/>
                <a:gd name="T53" fmla="*/ 101 h 101"/>
                <a:gd name="T54" fmla="*/ 52 w 102"/>
                <a:gd name="T55" fmla="*/ 101 h 101"/>
                <a:gd name="T56" fmla="*/ 72 w 102"/>
                <a:gd name="T57" fmla="*/ 97 h 101"/>
                <a:gd name="T58" fmla="*/ 76 w 102"/>
                <a:gd name="T59" fmla="*/ 95 h 101"/>
                <a:gd name="T60" fmla="*/ 96 w 102"/>
                <a:gd name="T61" fmla="*/ 74 h 101"/>
                <a:gd name="T62" fmla="*/ 98 w 102"/>
                <a:gd name="T63" fmla="*/ 70 h 101"/>
                <a:gd name="T64" fmla="*/ 99 w 102"/>
                <a:gd name="T65" fmla="*/ 67 h 101"/>
                <a:gd name="T66" fmla="*/ 100 w 102"/>
                <a:gd name="T67" fmla="*/ 63 h 101"/>
                <a:gd name="T68" fmla="*/ 102 w 102"/>
                <a:gd name="T69" fmla="*/ 49 h 101"/>
                <a:gd name="T70" fmla="*/ 100 w 102"/>
                <a:gd name="T71" fmla="*/ 38 h 101"/>
                <a:gd name="T72" fmla="*/ 99 w 102"/>
                <a:gd name="T73" fmla="*/ 34 h 101"/>
                <a:gd name="T74" fmla="*/ 51 w 102"/>
                <a:gd name="T7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1">
                  <a:moveTo>
                    <a:pt x="27" y="78"/>
                  </a:moveTo>
                  <a:cubicBezTo>
                    <a:pt x="19" y="72"/>
                    <a:pt x="14" y="62"/>
                    <a:pt x="14" y="51"/>
                  </a:cubicBezTo>
                  <a:cubicBezTo>
                    <a:pt x="14" y="31"/>
                    <a:pt x="30" y="14"/>
                    <a:pt x="51" y="13"/>
                  </a:cubicBezTo>
                  <a:cubicBezTo>
                    <a:pt x="51" y="13"/>
                    <a:pt x="51" y="13"/>
                    <a:pt x="51" y="13"/>
                  </a:cubicBezTo>
                  <a:cubicBezTo>
                    <a:pt x="67" y="13"/>
                    <a:pt x="80" y="23"/>
                    <a:pt x="86" y="37"/>
                  </a:cubicBezTo>
                  <a:cubicBezTo>
                    <a:pt x="86" y="39"/>
                    <a:pt x="87" y="40"/>
                    <a:pt x="87" y="41"/>
                  </a:cubicBezTo>
                  <a:cubicBezTo>
                    <a:pt x="88" y="44"/>
                    <a:pt x="88" y="47"/>
                    <a:pt x="88" y="50"/>
                  </a:cubicBezTo>
                  <a:cubicBezTo>
                    <a:pt x="88" y="53"/>
                    <a:pt x="88" y="56"/>
                    <a:pt x="87" y="59"/>
                  </a:cubicBezTo>
                  <a:cubicBezTo>
                    <a:pt x="87" y="60"/>
                    <a:pt x="86" y="62"/>
                    <a:pt x="86" y="63"/>
                  </a:cubicBezTo>
                  <a:cubicBezTo>
                    <a:pt x="86" y="63"/>
                    <a:pt x="86" y="64"/>
                    <a:pt x="86" y="64"/>
                  </a:cubicBezTo>
                  <a:cubicBezTo>
                    <a:pt x="85" y="65"/>
                    <a:pt x="84" y="67"/>
                    <a:pt x="84" y="68"/>
                  </a:cubicBezTo>
                  <a:cubicBezTo>
                    <a:pt x="80" y="74"/>
                    <a:pt x="75" y="79"/>
                    <a:pt x="69" y="83"/>
                  </a:cubicBezTo>
                  <a:cubicBezTo>
                    <a:pt x="68" y="83"/>
                    <a:pt x="67" y="84"/>
                    <a:pt x="66" y="84"/>
                  </a:cubicBezTo>
                  <a:cubicBezTo>
                    <a:pt x="61" y="86"/>
                    <a:pt x="57" y="87"/>
                    <a:pt x="52" y="87"/>
                  </a:cubicBezTo>
                  <a:cubicBezTo>
                    <a:pt x="52" y="87"/>
                    <a:pt x="51" y="87"/>
                    <a:pt x="51" y="87"/>
                  </a:cubicBezTo>
                  <a:cubicBezTo>
                    <a:pt x="47" y="87"/>
                    <a:pt x="43" y="87"/>
                    <a:pt x="40" y="85"/>
                  </a:cubicBezTo>
                  <a:cubicBezTo>
                    <a:pt x="38" y="85"/>
                    <a:pt x="37" y="84"/>
                    <a:pt x="36" y="84"/>
                  </a:cubicBezTo>
                  <a:cubicBezTo>
                    <a:pt x="34" y="83"/>
                    <a:pt x="32" y="82"/>
                    <a:pt x="31" y="81"/>
                  </a:cubicBezTo>
                  <a:cubicBezTo>
                    <a:pt x="29" y="80"/>
                    <a:pt x="28" y="79"/>
                    <a:pt x="27" y="78"/>
                  </a:cubicBezTo>
                  <a:moveTo>
                    <a:pt x="51" y="0"/>
                  </a:moveTo>
                  <a:cubicBezTo>
                    <a:pt x="51" y="0"/>
                    <a:pt x="51" y="0"/>
                    <a:pt x="50" y="0"/>
                  </a:cubicBezTo>
                  <a:cubicBezTo>
                    <a:pt x="22" y="0"/>
                    <a:pt x="0" y="23"/>
                    <a:pt x="1" y="51"/>
                  </a:cubicBezTo>
                  <a:cubicBezTo>
                    <a:pt x="1" y="67"/>
                    <a:pt x="8" y="81"/>
                    <a:pt x="19" y="90"/>
                  </a:cubicBezTo>
                  <a:cubicBezTo>
                    <a:pt x="21" y="90"/>
                    <a:pt x="22" y="91"/>
                    <a:pt x="23" y="92"/>
                  </a:cubicBezTo>
                  <a:cubicBezTo>
                    <a:pt x="25" y="94"/>
                    <a:pt x="28" y="95"/>
                    <a:pt x="31" y="97"/>
                  </a:cubicBezTo>
                  <a:cubicBezTo>
                    <a:pt x="32" y="97"/>
                    <a:pt x="34" y="98"/>
                    <a:pt x="35" y="98"/>
                  </a:cubicBezTo>
                  <a:cubicBezTo>
                    <a:pt x="40" y="100"/>
                    <a:pt x="46" y="101"/>
                    <a:pt x="51" y="101"/>
                  </a:cubicBezTo>
                  <a:cubicBezTo>
                    <a:pt x="51" y="101"/>
                    <a:pt x="52" y="101"/>
                    <a:pt x="52" y="101"/>
                  </a:cubicBezTo>
                  <a:cubicBezTo>
                    <a:pt x="59" y="101"/>
                    <a:pt x="66" y="99"/>
                    <a:pt x="72" y="97"/>
                  </a:cubicBezTo>
                  <a:cubicBezTo>
                    <a:pt x="73" y="96"/>
                    <a:pt x="74" y="95"/>
                    <a:pt x="76" y="95"/>
                  </a:cubicBezTo>
                  <a:cubicBezTo>
                    <a:pt x="84" y="90"/>
                    <a:pt x="91" y="83"/>
                    <a:pt x="96" y="74"/>
                  </a:cubicBezTo>
                  <a:cubicBezTo>
                    <a:pt x="97" y="72"/>
                    <a:pt x="97" y="71"/>
                    <a:pt x="98" y="70"/>
                  </a:cubicBezTo>
                  <a:cubicBezTo>
                    <a:pt x="98" y="69"/>
                    <a:pt x="98" y="68"/>
                    <a:pt x="99" y="67"/>
                  </a:cubicBezTo>
                  <a:cubicBezTo>
                    <a:pt x="99" y="66"/>
                    <a:pt x="100" y="64"/>
                    <a:pt x="100" y="63"/>
                  </a:cubicBezTo>
                  <a:cubicBezTo>
                    <a:pt x="101" y="59"/>
                    <a:pt x="102" y="54"/>
                    <a:pt x="102" y="49"/>
                  </a:cubicBezTo>
                  <a:cubicBezTo>
                    <a:pt x="102" y="46"/>
                    <a:pt x="101" y="42"/>
                    <a:pt x="100" y="38"/>
                  </a:cubicBezTo>
                  <a:cubicBezTo>
                    <a:pt x="100" y="37"/>
                    <a:pt x="99" y="35"/>
                    <a:pt x="99" y="34"/>
                  </a:cubicBezTo>
                  <a:cubicBezTo>
                    <a:pt x="92" y="14"/>
                    <a:pt x="73"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0294"/>
            <p:cNvSpPr>
              <a:spLocks/>
            </p:cNvSpPr>
            <p:nvPr/>
          </p:nvSpPr>
          <p:spPr bwMode="auto">
            <a:xfrm>
              <a:off x="7021516" y="-438414"/>
              <a:ext cx="78706" cy="77372"/>
            </a:xfrm>
            <a:custGeom>
              <a:avLst/>
              <a:gdLst>
                <a:gd name="T0" fmla="*/ 25 w 50"/>
                <a:gd name="T1" fmla="*/ 0 h 49"/>
                <a:gd name="T2" fmla="*/ 25 w 50"/>
                <a:gd name="T3" fmla="*/ 0 h 49"/>
                <a:gd name="T4" fmla="*/ 20 w 50"/>
                <a:gd name="T5" fmla="*/ 0 h 49"/>
                <a:gd name="T6" fmla="*/ 16 w 50"/>
                <a:gd name="T7" fmla="*/ 1 h 49"/>
                <a:gd name="T8" fmla="*/ 8 w 50"/>
                <a:gd name="T9" fmla="*/ 6 h 49"/>
                <a:gd name="T10" fmla="*/ 5 w 50"/>
                <a:gd name="T11" fmla="*/ 10 h 49"/>
                <a:gd name="T12" fmla="*/ 0 w 50"/>
                <a:gd name="T13" fmla="*/ 25 h 49"/>
                <a:gd name="T14" fmla="*/ 3 w 50"/>
                <a:gd name="T15" fmla="*/ 36 h 49"/>
                <a:gd name="T16" fmla="*/ 6 w 50"/>
                <a:gd name="T17" fmla="*/ 40 h 49"/>
                <a:gd name="T18" fmla="*/ 21 w 50"/>
                <a:gd name="T19" fmla="*/ 49 h 49"/>
                <a:gd name="T20" fmla="*/ 25 w 50"/>
                <a:gd name="T21" fmla="*/ 49 h 49"/>
                <a:gd name="T22" fmla="*/ 25 w 50"/>
                <a:gd name="T23" fmla="*/ 49 h 49"/>
                <a:gd name="T24" fmla="*/ 26 w 50"/>
                <a:gd name="T25" fmla="*/ 49 h 49"/>
                <a:gd name="T26" fmla="*/ 29 w 50"/>
                <a:gd name="T27" fmla="*/ 49 h 49"/>
                <a:gd name="T28" fmla="*/ 33 w 50"/>
                <a:gd name="T29" fmla="*/ 48 h 49"/>
                <a:gd name="T30" fmla="*/ 43 w 50"/>
                <a:gd name="T31" fmla="*/ 42 h 49"/>
                <a:gd name="T32" fmla="*/ 45 w 50"/>
                <a:gd name="T33" fmla="*/ 39 h 49"/>
                <a:gd name="T34" fmla="*/ 50 w 50"/>
                <a:gd name="T35" fmla="*/ 24 h 49"/>
                <a:gd name="T36" fmla="*/ 36 w 50"/>
                <a:gd name="T37" fmla="*/ 2 h 49"/>
                <a:gd name="T38" fmla="*/ 32 w 50"/>
                <a:gd name="T39" fmla="*/ 0 h 49"/>
                <a:gd name="T40" fmla="*/ 25 w 50"/>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49">
                  <a:moveTo>
                    <a:pt x="25" y="0"/>
                  </a:moveTo>
                  <a:cubicBezTo>
                    <a:pt x="25" y="0"/>
                    <a:pt x="25" y="0"/>
                    <a:pt x="25" y="0"/>
                  </a:cubicBezTo>
                  <a:cubicBezTo>
                    <a:pt x="23" y="0"/>
                    <a:pt x="22" y="0"/>
                    <a:pt x="20" y="0"/>
                  </a:cubicBezTo>
                  <a:cubicBezTo>
                    <a:pt x="19" y="0"/>
                    <a:pt x="17" y="1"/>
                    <a:pt x="16" y="1"/>
                  </a:cubicBezTo>
                  <a:cubicBezTo>
                    <a:pt x="13" y="3"/>
                    <a:pt x="10" y="4"/>
                    <a:pt x="8" y="6"/>
                  </a:cubicBezTo>
                  <a:cubicBezTo>
                    <a:pt x="7" y="7"/>
                    <a:pt x="6" y="8"/>
                    <a:pt x="5" y="10"/>
                  </a:cubicBezTo>
                  <a:cubicBezTo>
                    <a:pt x="2" y="14"/>
                    <a:pt x="0" y="19"/>
                    <a:pt x="0" y="25"/>
                  </a:cubicBezTo>
                  <a:cubicBezTo>
                    <a:pt x="0" y="29"/>
                    <a:pt x="1" y="33"/>
                    <a:pt x="3" y="36"/>
                  </a:cubicBezTo>
                  <a:cubicBezTo>
                    <a:pt x="4" y="38"/>
                    <a:pt x="5" y="39"/>
                    <a:pt x="6" y="40"/>
                  </a:cubicBezTo>
                  <a:cubicBezTo>
                    <a:pt x="9" y="45"/>
                    <a:pt x="15" y="48"/>
                    <a:pt x="21" y="49"/>
                  </a:cubicBezTo>
                  <a:cubicBezTo>
                    <a:pt x="22" y="49"/>
                    <a:pt x="23" y="49"/>
                    <a:pt x="25" y="49"/>
                  </a:cubicBezTo>
                  <a:cubicBezTo>
                    <a:pt x="25" y="49"/>
                    <a:pt x="25" y="49"/>
                    <a:pt x="25" y="49"/>
                  </a:cubicBezTo>
                  <a:cubicBezTo>
                    <a:pt x="25" y="49"/>
                    <a:pt x="25" y="49"/>
                    <a:pt x="26" y="49"/>
                  </a:cubicBezTo>
                  <a:cubicBezTo>
                    <a:pt x="27" y="49"/>
                    <a:pt x="28" y="49"/>
                    <a:pt x="29" y="49"/>
                  </a:cubicBezTo>
                  <a:cubicBezTo>
                    <a:pt x="31" y="49"/>
                    <a:pt x="32" y="48"/>
                    <a:pt x="33" y="48"/>
                  </a:cubicBezTo>
                  <a:cubicBezTo>
                    <a:pt x="37" y="47"/>
                    <a:pt x="40" y="45"/>
                    <a:pt x="43" y="42"/>
                  </a:cubicBezTo>
                  <a:cubicBezTo>
                    <a:pt x="44" y="41"/>
                    <a:pt x="45" y="40"/>
                    <a:pt x="45" y="39"/>
                  </a:cubicBezTo>
                  <a:cubicBezTo>
                    <a:pt x="48" y="35"/>
                    <a:pt x="50" y="30"/>
                    <a:pt x="50" y="24"/>
                  </a:cubicBezTo>
                  <a:cubicBezTo>
                    <a:pt x="50" y="14"/>
                    <a:pt x="44" y="6"/>
                    <a:pt x="36" y="2"/>
                  </a:cubicBezTo>
                  <a:cubicBezTo>
                    <a:pt x="35" y="1"/>
                    <a:pt x="33" y="1"/>
                    <a:pt x="32" y="0"/>
                  </a:cubicBezTo>
                  <a:cubicBezTo>
                    <a:pt x="30" y="0"/>
                    <a:pt x="27" y="0"/>
                    <a:pt x="2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20295"/>
            <p:cNvSpPr>
              <a:spLocks noEditPoints="1"/>
            </p:cNvSpPr>
            <p:nvPr/>
          </p:nvSpPr>
          <p:spPr bwMode="auto">
            <a:xfrm>
              <a:off x="6980162" y="-479102"/>
              <a:ext cx="160748" cy="158747"/>
            </a:xfrm>
            <a:custGeom>
              <a:avLst/>
              <a:gdLst>
                <a:gd name="T0" fmla="*/ 43 w 102"/>
                <a:gd name="T1" fmla="*/ 14 h 101"/>
                <a:gd name="T2" fmla="*/ 51 w 102"/>
                <a:gd name="T3" fmla="*/ 13 h 101"/>
                <a:gd name="T4" fmla="*/ 51 w 102"/>
                <a:gd name="T5" fmla="*/ 13 h 101"/>
                <a:gd name="T6" fmla="*/ 62 w 102"/>
                <a:gd name="T7" fmla="*/ 15 h 101"/>
                <a:gd name="T8" fmla="*/ 66 w 102"/>
                <a:gd name="T9" fmla="*/ 16 h 101"/>
                <a:gd name="T10" fmla="*/ 88 w 102"/>
                <a:gd name="T11" fmla="*/ 50 h 101"/>
                <a:gd name="T12" fmla="*/ 81 w 102"/>
                <a:gd name="T13" fmla="*/ 72 h 101"/>
                <a:gd name="T14" fmla="*/ 79 w 102"/>
                <a:gd name="T15" fmla="*/ 75 h 101"/>
                <a:gd name="T16" fmla="*/ 63 w 102"/>
                <a:gd name="T17" fmla="*/ 85 h 101"/>
                <a:gd name="T18" fmla="*/ 59 w 102"/>
                <a:gd name="T19" fmla="*/ 87 h 101"/>
                <a:gd name="T20" fmla="*/ 52 w 102"/>
                <a:gd name="T21" fmla="*/ 87 h 101"/>
                <a:gd name="T22" fmla="*/ 51 w 102"/>
                <a:gd name="T23" fmla="*/ 87 h 101"/>
                <a:gd name="T24" fmla="*/ 50 w 102"/>
                <a:gd name="T25" fmla="*/ 87 h 101"/>
                <a:gd name="T26" fmla="*/ 45 w 102"/>
                <a:gd name="T27" fmla="*/ 87 h 101"/>
                <a:gd name="T28" fmla="*/ 21 w 102"/>
                <a:gd name="T29" fmla="*/ 71 h 101"/>
                <a:gd name="T30" fmla="*/ 19 w 102"/>
                <a:gd name="T31" fmla="*/ 68 h 101"/>
                <a:gd name="T32" fmla="*/ 14 w 102"/>
                <a:gd name="T33" fmla="*/ 51 h 101"/>
                <a:gd name="T34" fmla="*/ 23 w 102"/>
                <a:gd name="T35" fmla="*/ 27 h 101"/>
                <a:gd name="T36" fmla="*/ 26 w 102"/>
                <a:gd name="T37" fmla="*/ 24 h 101"/>
                <a:gd name="T38" fmla="*/ 39 w 102"/>
                <a:gd name="T39" fmla="*/ 16 h 101"/>
                <a:gd name="T40" fmla="*/ 43 w 102"/>
                <a:gd name="T41" fmla="*/ 14 h 101"/>
                <a:gd name="T42" fmla="*/ 51 w 102"/>
                <a:gd name="T43" fmla="*/ 0 h 101"/>
                <a:gd name="T44" fmla="*/ 50 w 102"/>
                <a:gd name="T45" fmla="*/ 0 h 101"/>
                <a:gd name="T46" fmla="*/ 39 w 102"/>
                <a:gd name="T47" fmla="*/ 1 h 101"/>
                <a:gd name="T48" fmla="*/ 35 w 102"/>
                <a:gd name="T49" fmla="*/ 3 h 101"/>
                <a:gd name="T50" fmla="*/ 17 w 102"/>
                <a:gd name="T51" fmla="*/ 14 h 101"/>
                <a:gd name="T52" fmla="*/ 14 w 102"/>
                <a:gd name="T53" fmla="*/ 17 h 101"/>
                <a:gd name="T54" fmla="*/ 1 w 102"/>
                <a:gd name="T55" fmla="*/ 51 h 101"/>
                <a:gd name="T56" fmla="*/ 6 w 102"/>
                <a:gd name="T57" fmla="*/ 74 h 101"/>
                <a:gd name="T58" fmla="*/ 9 w 102"/>
                <a:gd name="T59" fmla="*/ 78 h 101"/>
                <a:gd name="T60" fmla="*/ 44 w 102"/>
                <a:gd name="T61" fmla="*/ 100 h 101"/>
                <a:gd name="T62" fmla="*/ 48 w 102"/>
                <a:gd name="T63" fmla="*/ 101 h 101"/>
                <a:gd name="T64" fmla="*/ 51 w 102"/>
                <a:gd name="T65" fmla="*/ 101 h 101"/>
                <a:gd name="T66" fmla="*/ 52 w 102"/>
                <a:gd name="T67" fmla="*/ 101 h 101"/>
                <a:gd name="T68" fmla="*/ 63 w 102"/>
                <a:gd name="T69" fmla="*/ 100 h 101"/>
                <a:gd name="T70" fmla="*/ 67 w 102"/>
                <a:gd name="T71" fmla="*/ 98 h 101"/>
                <a:gd name="T72" fmla="*/ 90 w 102"/>
                <a:gd name="T73" fmla="*/ 83 h 101"/>
                <a:gd name="T74" fmla="*/ 93 w 102"/>
                <a:gd name="T75" fmla="*/ 79 h 101"/>
                <a:gd name="T76" fmla="*/ 102 w 102"/>
                <a:gd name="T77" fmla="*/ 49 h 101"/>
                <a:gd name="T78" fmla="*/ 70 w 102"/>
                <a:gd name="T79" fmla="*/ 3 h 101"/>
                <a:gd name="T80" fmla="*/ 66 w 102"/>
                <a:gd name="T81" fmla="*/ 2 h 101"/>
                <a:gd name="T82" fmla="*/ 51 w 102"/>
                <a:gd name="T8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1">
                  <a:moveTo>
                    <a:pt x="43" y="14"/>
                  </a:moveTo>
                  <a:cubicBezTo>
                    <a:pt x="45" y="14"/>
                    <a:pt x="48" y="14"/>
                    <a:pt x="51" y="13"/>
                  </a:cubicBezTo>
                  <a:cubicBezTo>
                    <a:pt x="51" y="13"/>
                    <a:pt x="51" y="13"/>
                    <a:pt x="51" y="13"/>
                  </a:cubicBezTo>
                  <a:cubicBezTo>
                    <a:pt x="55" y="13"/>
                    <a:pt x="58" y="14"/>
                    <a:pt x="62" y="15"/>
                  </a:cubicBezTo>
                  <a:cubicBezTo>
                    <a:pt x="63" y="15"/>
                    <a:pt x="64" y="16"/>
                    <a:pt x="66" y="16"/>
                  </a:cubicBezTo>
                  <a:cubicBezTo>
                    <a:pt x="79" y="22"/>
                    <a:pt x="88" y="35"/>
                    <a:pt x="88" y="50"/>
                  </a:cubicBezTo>
                  <a:cubicBezTo>
                    <a:pt x="88" y="58"/>
                    <a:pt x="86" y="65"/>
                    <a:pt x="81" y="72"/>
                  </a:cubicBezTo>
                  <a:cubicBezTo>
                    <a:pt x="81" y="73"/>
                    <a:pt x="80" y="74"/>
                    <a:pt x="79" y="75"/>
                  </a:cubicBezTo>
                  <a:cubicBezTo>
                    <a:pt x="74" y="80"/>
                    <a:pt x="69" y="83"/>
                    <a:pt x="63" y="85"/>
                  </a:cubicBezTo>
                  <a:cubicBezTo>
                    <a:pt x="61" y="86"/>
                    <a:pt x="60" y="86"/>
                    <a:pt x="59" y="87"/>
                  </a:cubicBezTo>
                  <a:cubicBezTo>
                    <a:pt x="56" y="87"/>
                    <a:pt x="54" y="87"/>
                    <a:pt x="52" y="87"/>
                  </a:cubicBezTo>
                  <a:cubicBezTo>
                    <a:pt x="52" y="87"/>
                    <a:pt x="51" y="87"/>
                    <a:pt x="51" y="87"/>
                  </a:cubicBezTo>
                  <a:cubicBezTo>
                    <a:pt x="51" y="87"/>
                    <a:pt x="50" y="87"/>
                    <a:pt x="50" y="87"/>
                  </a:cubicBezTo>
                  <a:cubicBezTo>
                    <a:pt x="48" y="87"/>
                    <a:pt x="47" y="87"/>
                    <a:pt x="45" y="87"/>
                  </a:cubicBezTo>
                  <a:cubicBezTo>
                    <a:pt x="35" y="85"/>
                    <a:pt x="26" y="80"/>
                    <a:pt x="21" y="71"/>
                  </a:cubicBezTo>
                  <a:cubicBezTo>
                    <a:pt x="20" y="70"/>
                    <a:pt x="19" y="69"/>
                    <a:pt x="19" y="68"/>
                  </a:cubicBezTo>
                  <a:cubicBezTo>
                    <a:pt x="16" y="63"/>
                    <a:pt x="14" y="57"/>
                    <a:pt x="14" y="51"/>
                  </a:cubicBezTo>
                  <a:cubicBezTo>
                    <a:pt x="14" y="42"/>
                    <a:pt x="17" y="33"/>
                    <a:pt x="23" y="27"/>
                  </a:cubicBezTo>
                  <a:cubicBezTo>
                    <a:pt x="24" y="26"/>
                    <a:pt x="25" y="25"/>
                    <a:pt x="26" y="24"/>
                  </a:cubicBezTo>
                  <a:cubicBezTo>
                    <a:pt x="30" y="20"/>
                    <a:pt x="34" y="17"/>
                    <a:pt x="39" y="16"/>
                  </a:cubicBezTo>
                  <a:cubicBezTo>
                    <a:pt x="40" y="15"/>
                    <a:pt x="41" y="15"/>
                    <a:pt x="43" y="14"/>
                  </a:cubicBezTo>
                  <a:moveTo>
                    <a:pt x="51" y="0"/>
                  </a:moveTo>
                  <a:cubicBezTo>
                    <a:pt x="51" y="0"/>
                    <a:pt x="51" y="0"/>
                    <a:pt x="50" y="0"/>
                  </a:cubicBezTo>
                  <a:cubicBezTo>
                    <a:pt x="46" y="0"/>
                    <a:pt x="43" y="0"/>
                    <a:pt x="39" y="1"/>
                  </a:cubicBezTo>
                  <a:cubicBezTo>
                    <a:pt x="38" y="2"/>
                    <a:pt x="36" y="2"/>
                    <a:pt x="35" y="3"/>
                  </a:cubicBezTo>
                  <a:cubicBezTo>
                    <a:pt x="28" y="5"/>
                    <a:pt x="22" y="9"/>
                    <a:pt x="17" y="14"/>
                  </a:cubicBezTo>
                  <a:cubicBezTo>
                    <a:pt x="16" y="15"/>
                    <a:pt x="15" y="16"/>
                    <a:pt x="14" y="17"/>
                  </a:cubicBezTo>
                  <a:cubicBezTo>
                    <a:pt x="5" y="26"/>
                    <a:pt x="0" y="38"/>
                    <a:pt x="1" y="51"/>
                  </a:cubicBezTo>
                  <a:cubicBezTo>
                    <a:pt x="1" y="59"/>
                    <a:pt x="3" y="67"/>
                    <a:pt x="6" y="74"/>
                  </a:cubicBezTo>
                  <a:cubicBezTo>
                    <a:pt x="7" y="75"/>
                    <a:pt x="8" y="76"/>
                    <a:pt x="9" y="78"/>
                  </a:cubicBezTo>
                  <a:cubicBezTo>
                    <a:pt x="16" y="90"/>
                    <a:pt x="29" y="98"/>
                    <a:pt x="44" y="100"/>
                  </a:cubicBezTo>
                  <a:cubicBezTo>
                    <a:pt x="45" y="101"/>
                    <a:pt x="47" y="101"/>
                    <a:pt x="48" y="101"/>
                  </a:cubicBezTo>
                  <a:cubicBezTo>
                    <a:pt x="49" y="101"/>
                    <a:pt x="50" y="101"/>
                    <a:pt x="51" y="101"/>
                  </a:cubicBezTo>
                  <a:cubicBezTo>
                    <a:pt x="51" y="101"/>
                    <a:pt x="52" y="101"/>
                    <a:pt x="52" y="101"/>
                  </a:cubicBezTo>
                  <a:cubicBezTo>
                    <a:pt x="56" y="101"/>
                    <a:pt x="59" y="100"/>
                    <a:pt x="63" y="100"/>
                  </a:cubicBezTo>
                  <a:cubicBezTo>
                    <a:pt x="64" y="99"/>
                    <a:pt x="65" y="99"/>
                    <a:pt x="67" y="98"/>
                  </a:cubicBezTo>
                  <a:cubicBezTo>
                    <a:pt x="76" y="95"/>
                    <a:pt x="84" y="90"/>
                    <a:pt x="90" y="83"/>
                  </a:cubicBezTo>
                  <a:cubicBezTo>
                    <a:pt x="91" y="82"/>
                    <a:pt x="92" y="80"/>
                    <a:pt x="93" y="79"/>
                  </a:cubicBezTo>
                  <a:cubicBezTo>
                    <a:pt x="98" y="71"/>
                    <a:pt x="102" y="61"/>
                    <a:pt x="102" y="49"/>
                  </a:cubicBezTo>
                  <a:cubicBezTo>
                    <a:pt x="101" y="29"/>
                    <a:pt x="88" y="11"/>
                    <a:pt x="70" y="3"/>
                  </a:cubicBezTo>
                  <a:cubicBezTo>
                    <a:pt x="68" y="3"/>
                    <a:pt x="67" y="2"/>
                    <a:pt x="66" y="2"/>
                  </a:cubicBezTo>
                  <a:cubicBezTo>
                    <a:pt x="61" y="1"/>
                    <a:pt x="56"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20296"/>
            <p:cNvSpPr>
              <a:spLocks/>
            </p:cNvSpPr>
            <p:nvPr/>
          </p:nvSpPr>
          <p:spPr bwMode="auto">
            <a:xfrm>
              <a:off x="7349016" y="669479"/>
              <a:ext cx="77372" cy="79374"/>
            </a:xfrm>
            <a:custGeom>
              <a:avLst/>
              <a:gdLst>
                <a:gd name="T0" fmla="*/ 25 w 49"/>
                <a:gd name="T1" fmla="*/ 0 h 50"/>
                <a:gd name="T2" fmla="*/ 24 w 49"/>
                <a:gd name="T3" fmla="*/ 0 h 50"/>
                <a:gd name="T4" fmla="*/ 20 w 49"/>
                <a:gd name="T5" fmla="*/ 1 h 50"/>
                <a:gd name="T6" fmla="*/ 15 w 49"/>
                <a:gd name="T7" fmla="*/ 2 h 50"/>
                <a:gd name="T8" fmla="*/ 5 w 49"/>
                <a:gd name="T9" fmla="*/ 9 h 50"/>
                <a:gd name="T10" fmla="*/ 3 w 49"/>
                <a:gd name="T11" fmla="*/ 13 h 50"/>
                <a:gd name="T12" fmla="*/ 0 w 49"/>
                <a:gd name="T13" fmla="*/ 25 h 50"/>
                <a:gd name="T14" fmla="*/ 0 w 49"/>
                <a:gd name="T15" fmla="*/ 31 h 50"/>
                <a:gd name="T16" fmla="*/ 2 w 49"/>
                <a:gd name="T17" fmla="*/ 35 h 50"/>
                <a:gd name="T18" fmla="*/ 25 w 49"/>
                <a:gd name="T19" fmla="*/ 50 h 50"/>
                <a:gd name="T20" fmla="*/ 25 w 49"/>
                <a:gd name="T21" fmla="*/ 50 h 50"/>
                <a:gd name="T22" fmla="*/ 47 w 49"/>
                <a:gd name="T23" fmla="*/ 36 h 50"/>
                <a:gd name="T24" fmla="*/ 48 w 49"/>
                <a:gd name="T25" fmla="*/ 32 h 50"/>
                <a:gd name="T26" fmla="*/ 49 w 49"/>
                <a:gd name="T27" fmla="*/ 24 h 50"/>
                <a:gd name="T28" fmla="*/ 30 w 49"/>
                <a:gd name="T29" fmla="*/ 1 h 50"/>
                <a:gd name="T30" fmla="*/ 25 w 49"/>
                <a:gd name="T31" fmla="*/ 0 h 50"/>
                <a:gd name="T32" fmla="*/ 25 w 49"/>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0">
                  <a:moveTo>
                    <a:pt x="25" y="0"/>
                  </a:moveTo>
                  <a:cubicBezTo>
                    <a:pt x="24" y="0"/>
                    <a:pt x="24" y="0"/>
                    <a:pt x="24" y="0"/>
                  </a:cubicBezTo>
                  <a:cubicBezTo>
                    <a:pt x="23" y="0"/>
                    <a:pt x="21" y="0"/>
                    <a:pt x="20" y="1"/>
                  </a:cubicBezTo>
                  <a:cubicBezTo>
                    <a:pt x="18" y="1"/>
                    <a:pt x="17" y="1"/>
                    <a:pt x="15" y="2"/>
                  </a:cubicBezTo>
                  <a:cubicBezTo>
                    <a:pt x="11" y="3"/>
                    <a:pt x="8" y="6"/>
                    <a:pt x="5" y="9"/>
                  </a:cubicBezTo>
                  <a:cubicBezTo>
                    <a:pt x="4" y="10"/>
                    <a:pt x="4" y="12"/>
                    <a:pt x="3" y="13"/>
                  </a:cubicBezTo>
                  <a:cubicBezTo>
                    <a:pt x="1" y="17"/>
                    <a:pt x="0" y="21"/>
                    <a:pt x="0" y="25"/>
                  </a:cubicBezTo>
                  <a:cubicBezTo>
                    <a:pt x="0" y="27"/>
                    <a:pt x="0" y="29"/>
                    <a:pt x="0" y="31"/>
                  </a:cubicBezTo>
                  <a:cubicBezTo>
                    <a:pt x="1" y="32"/>
                    <a:pt x="1" y="33"/>
                    <a:pt x="2" y="35"/>
                  </a:cubicBezTo>
                  <a:cubicBezTo>
                    <a:pt x="6" y="44"/>
                    <a:pt x="14" y="50"/>
                    <a:pt x="25" y="50"/>
                  </a:cubicBezTo>
                  <a:cubicBezTo>
                    <a:pt x="25" y="50"/>
                    <a:pt x="25" y="50"/>
                    <a:pt x="25" y="50"/>
                  </a:cubicBezTo>
                  <a:cubicBezTo>
                    <a:pt x="35" y="50"/>
                    <a:pt x="43" y="44"/>
                    <a:pt x="47" y="36"/>
                  </a:cubicBezTo>
                  <a:cubicBezTo>
                    <a:pt x="47" y="35"/>
                    <a:pt x="48" y="33"/>
                    <a:pt x="48" y="32"/>
                  </a:cubicBezTo>
                  <a:cubicBezTo>
                    <a:pt x="49" y="30"/>
                    <a:pt x="49" y="27"/>
                    <a:pt x="49" y="24"/>
                  </a:cubicBezTo>
                  <a:cubicBezTo>
                    <a:pt x="49" y="13"/>
                    <a:pt x="41" y="3"/>
                    <a:pt x="30" y="1"/>
                  </a:cubicBezTo>
                  <a:cubicBezTo>
                    <a:pt x="28" y="0"/>
                    <a:pt x="27" y="0"/>
                    <a:pt x="25" y="0"/>
                  </a:cubicBezTo>
                  <a:cubicBezTo>
                    <a:pt x="25" y="0"/>
                    <a:pt x="25" y="0"/>
                    <a:pt x="25"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20297"/>
            <p:cNvSpPr>
              <a:spLocks noEditPoints="1"/>
            </p:cNvSpPr>
            <p:nvPr/>
          </p:nvSpPr>
          <p:spPr bwMode="auto">
            <a:xfrm>
              <a:off x="7308329" y="628791"/>
              <a:ext cx="158747" cy="159414"/>
            </a:xfrm>
            <a:custGeom>
              <a:avLst/>
              <a:gdLst>
                <a:gd name="T0" fmla="*/ 42 w 101"/>
                <a:gd name="T1" fmla="*/ 15 h 101"/>
                <a:gd name="T2" fmla="*/ 50 w 101"/>
                <a:gd name="T3" fmla="*/ 14 h 101"/>
                <a:gd name="T4" fmla="*/ 51 w 101"/>
                <a:gd name="T5" fmla="*/ 14 h 101"/>
                <a:gd name="T6" fmla="*/ 53 w 101"/>
                <a:gd name="T7" fmla="*/ 14 h 101"/>
                <a:gd name="T8" fmla="*/ 57 w 101"/>
                <a:gd name="T9" fmla="*/ 15 h 101"/>
                <a:gd name="T10" fmla="*/ 87 w 101"/>
                <a:gd name="T11" fmla="*/ 50 h 101"/>
                <a:gd name="T12" fmla="*/ 86 w 101"/>
                <a:gd name="T13" fmla="*/ 63 h 101"/>
                <a:gd name="T14" fmla="*/ 84 w 101"/>
                <a:gd name="T15" fmla="*/ 67 h 101"/>
                <a:gd name="T16" fmla="*/ 51 w 101"/>
                <a:gd name="T17" fmla="*/ 88 h 101"/>
                <a:gd name="T18" fmla="*/ 51 w 101"/>
                <a:gd name="T19" fmla="*/ 88 h 101"/>
                <a:gd name="T20" fmla="*/ 16 w 101"/>
                <a:gd name="T21" fmla="*/ 65 h 101"/>
                <a:gd name="T22" fmla="*/ 15 w 101"/>
                <a:gd name="T23" fmla="*/ 60 h 101"/>
                <a:gd name="T24" fmla="*/ 14 w 101"/>
                <a:gd name="T25" fmla="*/ 52 h 101"/>
                <a:gd name="T26" fmla="*/ 19 w 101"/>
                <a:gd name="T27" fmla="*/ 32 h 101"/>
                <a:gd name="T28" fmla="*/ 21 w 101"/>
                <a:gd name="T29" fmla="*/ 28 h 101"/>
                <a:gd name="T30" fmla="*/ 38 w 101"/>
                <a:gd name="T31" fmla="*/ 16 h 101"/>
                <a:gd name="T32" fmla="*/ 42 w 101"/>
                <a:gd name="T33" fmla="*/ 15 h 101"/>
                <a:gd name="T34" fmla="*/ 51 w 101"/>
                <a:gd name="T35" fmla="*/ 0 h 101"/>
                <a:gd name="T36" fmla="*/ 50 w 101"/>
                <a:gd name="T37" fmla="*/ 0 h 101"/>
                <a:gd name="T38" fmla="*/ 38 w 101"/>
                <a:gd name="T39" fmla="*/ 2 h 101"/>
                <a:gd name="T40" fmla="*/ 34 w 101"/>
                <a:gd name="T41" fmla="*/ 3 h 101"/>
                <a:gd name="T42" fmla="*/ 10 w 101"/>
                <a:gd name="T43" fmla="*/ 21 h 101"/>
                <a:gd name="T44" fmla="*/ 8 w 101"/>
                <a:gd name="T45" fmla="*/ 24 h 101"/>
                <a:gd name="T46" fmla="*/ 0 w 101"/>
                <a:gd name="T47" fmla="*/ 52 h 101"/>
                <a:gd name="T48" fmla="*/ 2 w 101"/>
                <a:gd name="T49" fmla="*/ 65 h 101"/>
                <a:gd name="T50" fmla="*/ 3 w 101"/>
                <a:gd name="T51" fmla="*/ 69 h 101"/>
                <a:gd name="T52" fmla="*/ 51 w 101"/>
                <a:gd name="T53" fmla="*/ 101 h 101"/>
                <a:gd name="T54" fmla="*/ 51 w 101"/>
                <a:gd name="T55" fmla="*/ 101 h 101"/>
                <a:gd name="T56" fmla="*/ 97 w 101"/>
                <a:gd name="T57" fmla="*/ 72 h 101"/>
                <a:gd name="T58" fmla="*/ 98 w 101"/>
                <a:gd name="T59" fmla="*/ 68 h 101"/>
                <a:gd name="T60" fmla="*/ 101 w 101"/>
                <a:gd name="T61" fmla="*/ 50 h 101"/>
                <a:gd name="T62" fmla="*/ 58 w 101"/>
                <a:gd name="T63" fmla="*/ 1 h 101"/>
                <a:gd name="T64" fmla="*/ 54 w 101"/>
                <a:gd name="T65" fmla="*/ 1 h 101"/>
                <a:gd name="T66" fmla="*/ 51 w 101"/>
                <a:gd name="T6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1" h="101">
                  <a:moveTo>
                    <a:pt x="42" y="15"/>
                  </a:moveTo>
                  <a:cubicBezTo>
                    <a:pt x="45" y="14"/>
                    <a:pt x="47" y="14"/>
                    <a:pt x="50" y="14"/>
                  </a:cubicBezTo>
                  <a:cubicBezTo>
                    <a:pt x="50" y="14"/>
                    <a:pt x="50" y="14"/>
                    <a:pt x="51" y="14"/>
                  </a:cubicBezTo>
                  <a:cubicBezTo>
                    <a:pt x="51" y="14"/>
                    <a:pt x="52" y="14"/>
                    <a:pt x="53" y="14"/>
                  </a:cubicBezTo>
                  <a:cubicBezTo>
                    <a:pt x="54" y="14"/>
                    <a:pt x="56" y="14"/>
                    <a:pt x="57" y="15"/>
                  </a:cubicBezTo>
                  <a:cubicBezTo>
                    <a:pt x="74" y="18"/>
                    <a:pt x="87" y="32"/>
                    <a:pt x="87" y="50"/>
                  </a:cubicBezTo>
                  <a:cubicBezTo>
                    <a:pt x="88" y="55"/>
                    <a:pt x="87" y="59"/>
                    <a:pt x="86" y="63"/>
                  </a:cubicBezTo>
                  <a:cubicBezTo>
                    <a:pt x="85" y="64"/>
                    <a:pt x="85" y="65"/>
                    <a:pt x="84" y="67"/>
                  </a:cubicBezTo>
                  <a:cubicBezTo>
                    <a:pt x="78" y="79"/>
                    <a:pt x="66" y="88"/>
                    <a:pt x="51" y="88"/>
                  </a:cubicBezTo>
                  <a:cubicBezTo>
                    <a:pt x="51" y="88"/>
                    <a:pt x="51" y="88"/>
                    <a:pt x="51" y="88"/>
                  </a:cubicBezTo>
                  <a:cubicBezTo>
                    <a:pt x="35" y="88"/>
                    <a:pt x="22" y="78"/>
                    <a:pt x="16" y="65"/>
                  </a:cubicBezTo>
                  <a:cubicBezTo>
                    <a:pt x="16" y="63"/>
                    <a:pt x="15" y="62"/>
                    <a:pt x="15" y="60"/>
                  </a:cubicBezTo>
                  <a:cubicBezTo>
                    <a:pt x="14" y="58"/>
                    <a:pt x="14" y="55"/>
                    <a:pt x="14" y="52"/>
                  </a:cubicBezTo>
                  <a:cubicBezTo>
                    <a:pt x="14" y="44"/>
                    <a:pt x="15" y="38"/>
                    <a:pt x="19" y="32"/>
                  </a:cubicBezTo>
                  <a:cubicBezTo>
                    <a:pt x="20" y="31"/>
                    <a:pt x="20" y="30"/>
                    <a:pt x="21" y="28"/>
                  </a:cubicBezTo>
                  <a:cubicBezTo>
                    <a:pt x="26" y="23"/>
                    <a:pt x="31" y="19"/>
                    <a:pt x="38" y="16"/>
                  </a:cubicBezTo>
                  <a:cubicBezTo>
                    <a:pt x="39" y="16"/>
                    <a:pt x="41" y="15"/>
                    <a:pt x="42" y="15"/>
                  </a:cubicBezTo>
                  <a:moveTo>
                    <a:pt x="51" y="0"/>
                  </a:moveTo>
                  <a:cubicBezTo>
                    <a:pt x="50" y="0"/>
                    <a:pt x="50" y="0"/>
                    <a:pt x="50" y="0"/>
                  </a:cubicBezTo>
                  <a:cubicBezTo>
                    <a:pt x="46" y="1"/>
                    <a:pt x="42" y="1"/>
                    <a:pt x="38" y="2"/>
                  </a:cubicBezTo>
                  <a:cubicBezTo>
                    <a:pt x="37" y="2"/>
                    <a:pt x="36" y="3"/>
                    <a:pt x="34" y="3"/>
                  </a:cubicBezTo>
                  <a:cubicBezTo>
                    <a:pt x="24" y="7"/>
                    <a:pt x="16" y="13"/>
                    <a:pt x="10" y="21"/>
                  </a:cubicBezTo>
                  <a:cubicBezTo>
                    <a:pt x="9" y="22"/>
                    <a:pt x="8" y="23"/>
                    <a:pt x="8" y="24"/>
                  </a:cubicBezTo>
                  <a:cubicBezTo>
                    <a:pt x="3" y="32"/>
                    <a:pt x="0" y="42"/>
                    <a:pt x="0" y="52"/>
                  </a:cubicBezTo>
                  <a:cubicBezTo>
                    <a:pt x="0" y="56"/>
                    <a:pt x="1" y="61"/>
                    <a:pt x="2" y="65"/>
                  </a:cubicBezTo>
                  <a:cubicBezTo>
                    <a:pt x="2" y="66"/>
                    <a:pt x="3" y="68"/>
                    <a:pt x="3" y="69"/>
                  </a:cubicBezTo>
                  <a:cubicBezTo>
                    <a:pt x="11" y="88"/>
                    <a:pt x="29" y="101"/>
                    <a:pt x="51" y="101"/>
                  </a:cubicBezTo>
                  <a:cubicBezTo>
                    <a:pt x="51" y="101"/>
                    <a:pt x="51" y="101"/>
                    <a:pt x="51" y="101"/>
                  </a:cubicBezTo>
                  <a:cubicBezTo>
                    <a:pt x="72" y="101"/>
                    <a:pt x="89" y="89"/>
                    <a:pt x="97" y="72"/>
                  </a:cubicBezTo>
                  <a:cubicBezTo>
                    <a:pt x="97" y="70"/>
                    <a:pt x="98" y="69"/>
                    <a:pt x="98" y="68"/>
                  </a:cubicBezTo>
                  <a:cubicBezTo>
                    <a:pt x="100" y="62"/>
                    <a:pt x="101" y="56"/>
                    <a:pt x="101" y="50"/>
                  </a:cubicBezTo>
                  <a:cubicBezTo>
                    <a:pt x="101" y="25"/>
                    <a:pt x="82" y="5"/>
                    <a:pt x="58" y="1"/>
                  </a:cubicBezTo>
                  <a:cubicBezTo>
                    <a:pt x="57" y="1"/>
                    <a:pt x="56" y="1"/>
                    <a:pt x="54" y="1"/>
                  </a:cubicBezTo>
                  <a:cubicBezTo>
                    <a:pt x="53" y="0"/>
                    <a:pt x="52" y="0"/>
                    <a:pt x="51"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20298"/>
            <p:cNvSpPr>
              <a:spLocks/>
            </p:cNvSpPr>
            <p:nvPr/>
          </p:nvSpPr>
          <p:spPr bwMode="auto">
            <a:xfrm>
              <a:off x="6920132" y="-843286"/>
              <a:ext cx="54027" cy="53360"/>
            </a:xfrm>
            <a:custGeom>
              <a:avLst/>
              <a:gdLst>
                <a:gd name="T0" fmla="*/ 17 w 34"/>
                <a:gd name="T1" fmla="*/ 0 h 34"/>
                <a:gd name="T2" fmla="*/ 17 w 34"/>
                <a:gd name="T3" fmla="*/ 0 h 34"/>
                <a:gd name="T4" fmla="*/ 15 w 34"/>
                <a:gd name="T5" fmla="*/ 0 h 34"/>
                <a:gd name="T6" fmla="*/ 11 w 34"/>
                <a:gd name="T7" fmla="*/ 1 h 34"/>
                <a:gd name="T8" fmla="*/ 2 w 34"/>
                <a:gd name="T9" fmla="*/ 10 h 34"/>
                <a:gd name="T10" fmla="*/ 0 w 34"/>
                <a:gd name="T11" fmla="*/ 14 h 34"/>
                <a:gd name="T12" fmla="*/ 0 w 34"/>
                <a:gd name="T13" fmla="*/ 17 h 34"/>
                <a:gd name="T14" fmla="*/ 0 w 34"/>
                <a:gd name="T15" fmla="*/ 19 h 34"/>
                <a:gd name="T16" fmla="*/ 1 w 34"/>
                <a:gd name="T17" fmla="*/ 23 h 34"/>
                <a:gd name="T18" fmla="*/ 17 w 34"/>
                <a:gd name="T19" fmla="*/ 34 h 34"/>
                <a:gd name="T20" fmla="*/ 17 w 34"/>
                <a:gd name="T21" fmla="*/ 34 h 34"/>
                <a:gd name="T22" fmla="*/ 19 w 34"/>
                <a:gd name="T23" fmla="*/ 34 h 34"/>
                <a:gd name="T24" fmla="*/ 23 w 34"/>
                <a:gd name="T25" fmla="*/ 33 h 34"/>
                <a:gd name="T26" fmla="*/ 34 w 34"/>
                <a:gd name="T27" fmla="*/ 17 h 34"/>
                <a:gd name="T28" fmla="*/ 34 w 34"/>
                <a:gd name="T29" fmla="*/ 17 h 34"/>
                <a:gd name="T30" fmla="*/ 33 w 34"/>
                <a:gd name="T31" fmla="*/ 13 h 34"/>
                <a:gd name="T32" fmla="*/ 17 w 34"/>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4">
                  <a:moveTo>
                    <a:pt x="17" y="0"/>
                  </a:moveTo>
                  <a:cubicBezTo>
                    <a:pt x="17" y="0"/>
                    <a:pt x="17" y="0"/>
                    <a:pt x="17" y="0"/>
                  </a:cubicBezTo>
                  <a:cubicBezTo>
                    <a:pt x="16" y="0"/>
                    <a:pt x="15" y="0"/>
                    <a:pt x="15" y="0"/>
                  </a:cubicBezTo>
                  <a:cubicBezTo>
                    <a:pt x="13" y="0"/>
                    <a:pt x="12" y="1"/>
                    <a:pt x="11" y="1"/>
                  </a:cubicBezTo>
                  <a:cubicBezTo>
                    <a:pt x="7" y="3"/>
                    <a:pt x="3" y="6"/>
                    <a:pt x="2" y="10"/>
                  </a:cubicBezTo>
                  <a:cubicBezTo>
                    <a:pt x="1" y="11"/>
                    <a:pt x="1" y="12"/>
                    <a:pt x="0" y="14"/>
                  </a:cubicBezTo>
                  <a:cubicBezTo>
                    <a:pt x="0" y="15"/>
                    <a:pt x="0" y="16"/>
                    <a:pt x="0" y="17"/>
                  </a:cubicBezTo>
                  <a:cubicBezTo>
                    <a:pt x="0" y="18"/>
                    <a:pt x="0" y="18"/>
                    <a:pt x="0" y="19"/>
                  </a:cubicBezTo>
                  <a:cubicBezTo>
                    <a:pt x="0" y="20"/>
                    <a:pt x="0" y="21"/>
                    <a:pt x="1" y="23"/>
                  </a:cubicBezTo>
                  <a:cubicBezTo>
                    <a:pt x="3" y="29"/>
                    <a:pt x="10" y="34"/>
                    <a:pt x="17" y="34"/>
                  </a:cubicBezTo>
                  <a:cubicBezTo>
                    <a:pt x="17" y="34"/>
                    <a:pt x="17" y="34"/>
                    <a:pt x="17" y="34"/>
                  </a:cubicBezTo>
                  <a:cubicBezTo>
                    <a:pt x="18" y="34"/>
                    <a:pt x="19" y="34"/>
                    <a:pt x="19" y="34"/>
                  </a:cubicBezTo>
                  <a:cubicBezTo>
                    <a:pt x="21" y="34"/>
                    <a:pt x="22" y="33"/>
                    <a:pt x="23" y="33"/>
                  </a:cubicBezTo>
                  <a:cubicBezTo>
                    <a:pt x="30" y="30"/>
                    <a:pt x="34" y="24"/>
                    <a:pt x="34" y="17"/>
                  </a:cubicBezTo>
                  <a:cubicBezTo>
                    <a:pt x="34" y="17"/>
                    <a:pt x="34" y="17"/>
                    <a:pt x="34" y="17"/>
                  </a:cubicBezTo>
                  <a:cubicBezTo>
                    <a:pt x="34" y="15"/>
                    <a:pt x="34" y="14"/>
                    <a:pt x="33" y="13"/>
                  </a:cubicBezTo>
                  <a:cubicBezTo>
                    <a:pt x="32" y="5"/>
                    <a:pt x="25" y="0"/>
                    <a:pt x="17"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20299"/>
            <p:cNvSpPr>
              <a:spLocks noEditPoints="1"/>
            </p:cNvSpPr>
            <p:nvPr/>
          </p:nvSpPr>
          <p:spPr bwMode="auto">
            <a:xfrm>
              <a:off x="6892118" y="-871967"/>
              <a:ext cx="110056" cy="108722"/>
            </a:xfrm>
            <a:custGeom>
              <a:avLst/>
              <a:gdLst>
                <a:gd name="T0" fmla="*/ 31 w 70"/>
                <a:gd name="T1" fmla="*/ 10 h 69"/>
                <a:gd name="T2" fmla="*/ 34 w 70"/>
                <a:gd name="T3" fmla="*/ 10 h 69"/>
                <a:gd name="T4" fmla="*/ 35 w 70"/>
                <a:gd name="T5" fmla="*/ 10 h 69"/>
                <a:gd name="T6" fmla="*/ 60 w 70"/>
                <a:gd name="T7" fmla="*/ 30 h 69"/>
                <a:gd name="T8" fmla="*/ 60 w 70"/>
                <a:gd name="T9" fmla="*/ 34 h 69"/>
                <a:gd name="T10" fmla="*/ 60 w 70"/>
                <a:gd name="T11" fmla="*/ 35 h 69"/>
                <a:gd name="T12" fmla="*/ 44 w 70"/>
                <a:gd name="T13" fmla="*/ 59 h 69"/>
                <a:gd name="T14" fmla="*/ 39 w 70"/>
                <a:gd name="T15" fmla="*/ 60 h 69"/>
                <a:gd name="T16" fmla="*/ 35 w 70"/>
                <a:gd name="T17" fmla="*/ 60 h 69"/>
                <a:gd name="T18" fmla="*/ 35 w 70"/>
                <a:gd name="T19" fmla="*/ 60 h 69"/>
                <a:gd name="T20" fmla="*/ 11 w 70"/>
                <a:gd name="T21" fmla="*/ 42 h 69"/>
                <a:gd name="T22" fmla="*/ 10 w 70"/>
                <a:gd name="T23" fmla="*/ 38 h 69"/>
                <a:gd name="T24" fmla="*/ 10 w 70"/>
                <a:gd name="T25" fmla="*/ 35 h 69"/>
                <a:gd name="T26" fmla="*/ 10 w 70"/>
                <a:gd name="T27" fmla="*/ 29 h 69"/>
                <a:gd name="T28" fmla="*/ 12 w 70"/>
                <a:gd name="T29" fmla="*/ 25 h 69"/>
                <a:gd name="T30" fmla="*/ 26 w 70"/>
                <a:gd name="T31" fmla="*/ 11 h 69"/>
                <a:gd name="T32" fmla="*/ 31 w 70"/>
                <a:gd name="T33" fmla="*/ 10 h 69"/>
                <a:gd name="T34" fmla="*/ 35 w 70"/>
                <a:gd name="T35" fmla="*/ 0 h 69"/>
                <a:gd name="T36" fmla="*/ 34 w 70"/>
                <a:gd name="T37" fmla="*/ 0 h 69"/>
                <a:gd name="T38" fmla="*/ 28 w 70"/>
                <a:gd name="T39" fmla="*/ 1 h 69"/>
                <a:gd name="T40" fmla="*/ 24 w 70"/>
                <a:gd name="T41" fmla="*/ 2 h 69"/>
                <a:gd name="T42" fmla="*/ 3 w 70"/>
                <a:gd name="T43" fmla="*/ 22 h 69"/>
                <a:gd name="T44" fmla="*/ 2 w 70"/>
                <a:gd name="T45" fmla="*/ 26 h 69"/>
                <a:gd name="T46" fmla="*/ 0 w 70"/>
                <a:gd name="T47" fmla="*/ 36 h 69"/>
                <a:gd name="T48" fmla="*/ 1 w 70"/>
                <a:gd name="T49" fmla="*/ 39 h 69"/>
                <a:gd name="T50" fmla="*/ 2 w 70"/>
                <a:gd name="T51" fmla="*/ 44 h 69"/>
                <a:gd name="T52" fmla="*/ 35 w 70"/>
                <a:gd name="T53" fmla="*/ 69 h 69"/>
                <a:gd name="T54" fmla="*/ 36 w 70"/>
                <a:gd name="T55" fmla="*/ 69 h 69"/>
                <a:gd name="T56" fmla="*/ 42 w 70"/>
                <a:gd name="T57" fmla="*/ 69 h 69"/>
                <a:gd name="T58" fmla="*/ 46 w 70"/>
                <a:gd name="T59" fmla="*/ 68 h 69"/>
                <a:gd name="T60" fmla="*/ 69 w 70"/>
                <a:gd name="T61" fmla="*/ 34 h 69"/>
                <a:gd name="T62" fmla="*/ 69 w 70"/>
                <a:gd name="T63" fmla="*/ 32 h 69"/>
                <a:gd name="T64" fmla="*/ 69 w 70"/>
                <a:gd name="T65" fmla="*/ 28 h 69"/>
                <a:gd name="T66" fmla="*/ 35 w 70"/>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 h="69">
                  <a:moveTo>
                    <a:pt x="31" y="10"/>
                  </a:moveTo>
                  <a:cubicBezTo>
                    <a:pt x="32" y="10"/>
                    <a:pt x="33" y="10"/>
                    <a:pt x="34" y="10"/>
                  </a:cubicBezTo>
                  <a:cubicBezTo>
                    <a:pt x="35" y="10"/>
                    <a:pt x="35" y="10"/>
                    <a:pt x="35" y="10"/>
                  </a:cubicBezTo>
                  <a:cubicBezTo>
                    <a:pt x="47" y="10"/>
                    <a:pt x="57" y="18"/>
                    <a:pt x="60" y="30"/>
                  </a:cubicBezTo>
                  <a:cubicBezTo>
                    <a:pt x="60" y="31"/>
                    <a:pt x="60" y="32"/>
                    <a:pt x="60" y="34"/>
                  </a:cubicBezTo>
                  <a:cubicBezTo>
                    <a:pt x="60" y="34"/>
                    <a:pt x="60" y="34"/>
                    <a:pt x="60" y="35"/>
                  </a:cubicBezTo>
                  <a:cubicBezTo>
                    <a:pt x="60" y="46"/>
                    <a:pt x="53" y="55"/>
                    <a:pt x="44" y="59"/>
                  </a:cubicBezTo>
                  <a:cubicBezTo>
                    <a:pt x="42" y="59"/>
                    <a:pt x="41" y="60"/>
                    <a:pt x="39" y="60"/>
                  </a:cubicBezTo>
                  <a:cubicBezTo>
                    <a:pt x="38" y="60"/>
                    <a:pt x="37" y="60"/>
                    <a:pt x="35" y="60"/>
                  </a:cubicBezTo>
                  <a:cubicBezTo>
                    <a:pt x="35" y="60"/>
                    <a:pt x="35" y="60"/>
                    <a:pt x="35" y="60"/>
                  </a:cubicBezTo>
                  <a:cubicBezTo>
                    <a:pt x="24" y="60"/>
                    <a:pt x="14" y="53"/>
                    <a:pt x="11" y="42"/>
                  </a:cubicBezTo>
                  <a:cubicBezTo>
                    <a:pt x="10" y="41"/>
                    <a:pt x="10" y="39"/>
                    <a:pt x="10" y="38"/>
                  </a:cubicBezTo>
                  <a:cubicBezTo>
                    <a:pt x="10" y="37"/>
                    <a:pt x="10" y="36"/>
                    <a:pt x="10" y="35"/>
                  </a:cubicBezTo>
                  <a:cubicBezTo>
                    <a:pt x="10" y="33"/>
                    <a:pt x="10" y="31"/>
                    <a:pt x="10" y="29"/>
                  </a:cubicBezTo>
                  <a:cubicBezTo>
                    <a:pt x="11" y="28"/>
                    <a:pt x="11" y="26"/>
                    <a:pt x="12" y="25"/>
                  </a:cubicBezTo>
                  <a:cubicBezTo>
                    <a:pt x="15" y="19"/>
                    <a:pt x="20" y="14"/>
                    <a:pt x="26" y="11"/>
                  </a:cubicBezTo>
                  <a:cubicBezTo>
                    <a:pt x="28" y="11"/>
                    <a:pt x="29" y="10"/>
                    <a:pt x="31" y="10"/>
                  </a:cubicBezTo>
                  <a:moveTo>
                    <a:pt x="35" y="0"/>
                  </a:moveTo>
                  <a:cubicBezTo>
                    <a:pt x="35" y="0"/>
                    <a:pt x="35" y="0"/>
                    <a:pt x="34" y="0"/>
                  </a:cubicBezTo>
                  <a:cubicBezTo>
                    <a:pt x="32" y="1"/>
                    <a:pt x="30" y="1"/>
                    <a:pt x="28" y="1"/>
                  </a:cubicBezTo>
                  <a:cubicBezTo>
                    <a:pt x="27" y="1"/>
                    <a:pt x="25" y="2"/>
                    <a:pt x="24" y="2"/>
                  </a:cubicBezTo>
                  <a:cubicBezTo>
                    <a:pt x="14" y="5"/>
                    <a:pt x="7" y="13"/>
                    <a:pt x="3" y="22"/>
                  </a:cubicBezTo>
                  <a:cubicBezTo>
                    <a:pt x="2" y="23"/>
                    <a:pt x="2" y="25"/>
                    <a:pt x="2" y="26"/>
                  </a:cubicBezTo>
                  <a:cubicBezTo>
                    <a:pt x="1" y="29"/>
                    <a:pt x="0" y="32"/>
                    <a:pt x="0" y="36"/>
                  </a:cubicBezTo>
                  <a:cubicBezTo>
                    <a:pt x="0" y="37"/>
                    <a:pt x="1" y="38"/>
                    <a:pt x="1" y="39"/>
                  </a:cubicBezTo>
                  <a:cubicBezTo>
                    <a:pt x="1" y="41"/>
                    <a:pt x="1" y="42"/>
                    <a:pt x="2" y="44"/>
                  </a:cubicBezTo>
                  <a:cubicBezTo>
                    <a:pt x="5" y="59"/>
                    <a:pt x="19" y="69"/>
                    <a:pt x="35" y="69"/>
                  </a:cubicBezTo>
                  <a:cubicBezTo>
                    <a:pt x="35" y="69"/>
                    <a:pt x="35" y="69"/>
                    <a:pt x="36" y="69"/>
                  </a:cubicBezTo>
                  <a:cubicBezTo>
                    <a:pt x="38" y="69"/>
                    <a:pt x="40" y="69"/>
                    <a:pt x="42" y="69"/>
                  </a:cubicBezTo>
                  <a:cubicBezTo>
                    <a:pt x="43" y="68"/>
                    <a:pt x="45" y="68"/>
                    <a:pt x="46" y="68"/>
                  </a:cubicBezTo>
                  <a:cubicBezTo>
                    <a:pt x="60" y="63"/>
                    <a:pt x="70" y="50"/>
                    <a:pt x="69" y="34"/>
                  </a:cubicBezTo>
                  <a:cubicBezTo>
                    <a:pt x="69" y="34"/>
                    <a:pt x="69" y="33"/>
                    <a:pt x="69" y="32"/>
                  </a:cubicBezTo>
                  <a:cubicBezTo>
                    <a:pt x="69" y="31"/>
                    <a:pt x="69" y="29"/>
                    <a:pt x="69" y="28"/>
                  </a:cubicBezTo>
                  <a:cubicBezTo>
                    <a:pt x="65" y="12"/>
                    <a:pt x="52"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20306"/>
            <p:cNvSpPr>
              <a:spLocks/>
            </p:cNvSpPr>
            <p:nvPr/>
          </p:nvSpPr>
          <p:spPr bwMode="auto">
            <a:xfrm>
              <a:off x="6452561" y="-122922"/>
              <a:ext cx="45356" cy="45356"/>
            </a:xfrm>
            <a:custGeom>
              <a:avLst/>
              <a:gdLst>
                <a:gd name="T0" fmla="*/ 15 w 29"/>
                <a:gd name="T1" fmla="*/ 0 h 29"/>
                <a:gd name="T2" fmla="*/ 14 w 29"/>
                <a:gd name="T3" fmla="*/ 0 h 29"/>
                <a:gd name="T4" fmla="*/ 10 w 29"/>
                <a:gd name="T5" fmla="*/ 1 h 29"/>
                <a:gd name="T6" fmla="*/ 6 w 29"/>
                <a:gd name="T7" fmla="*/ 3 h 29"/>
                <a:gd name="T8" fmla="*/ 2 w 29"/>
                <a:gd name="T9" fmla="*/ 7 h 29"/>
                <a:gd name="T10" fmla="*/ 1 w 29"/>
                <a:gd name="T11" fmla="*/ 11 h 29"/>
                <a:gd name="T12" fmla="*/ 0 w 29"/>
                <a:gd name="T13" fmla="*/ 15 h 29"/>
                <a:gd name="T14" fmla="*/ 1 w 29"/>
                <a:gd name="T15" fmla="*/ 19 h 29"/>
                <a:gd name="T16" fmla="*/ 2 w 29"/>
                <a:gd name="T17" fmla="*/ 22 h 29"/>
                <a:gd name="T18" fmla="*/ 13 w 29"/>
                <a:gd name="T19" fmla="*/ 29 h 29"/>
                <a:gd name="T20" fmla="*/ 15 w 29"/>
                <a:gd name="T21" fmla="*/ 29 h 29"/>
                <a:gd name="T22" fmla="*/ 15 w 29"/>
                <a:gd name="T23" fmla="*/ 29 h 29"/>
                <a:gd name="T24" fmla="*/ 17 w 29"/>
                <a:gd name="T25" fmla="*/ 29 h 29"/>
                <a:gd name="T26" fmla="*/ 23 w 29"/>
                <a:gd name="T27" fmla="*/ 26 h 29"/>
                <a:gd name="T28" fmla="*/ 26 w 29"/>
                <a:gd name="T29" fmla="*/ 23 h 29"/>
                <a:gd name="T30" fmla="*/ 29 w 29"/>
                <a:gd name="T31" fmla="*/ 14 h 29"/>
                <a:gd name="T32" fmla="*/ 28 w 29"/>
                <a:gd name="T33" fmla="*/ 10 h 29"/>
                <a:gd name="T34" fmla="*/ 26 w 29"/>
                <a:gd name="T35" fmla="*/ 6 h 29"/>
                <a:gd name="T36" fmla="*/ 21 w 29"/>
                <a:gd name="T37" fmla="*/ 2 h 29"/>
                <a:gd name="T38" fmla="*/ 21 w 29"/>
                <a:gd name="T39" fmla="*/ 2 h 29"/>
                <a:gd name="T40" fmla="*/ 17 w 29"/>
                <a:gd name="T41" fmla="*/ 0 h 29"/>
                <a:gd name="T42" fmla="*/ 17 w 29"/>
                <a:gd name="T43" fmla="*/ 0 h 29"/>
                <a:gd name="T44" fmla="*/ 15 w 29"/>
                <a:gd name="T4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9">
                  <a:moveTo>
                    <a:pt x="15" y="0"/>
                  </a:moveTo>
                  <a:cubicBezTo>
                    <a:pt x="14" y="0"/>
                    <a:pt x="14" y="0"/>
                    <a:pt x="14" y="0"/>
                  </a:cubicBezTo>
                  <a:cubicBezTo>
                    <a:pt x="13" y="0"/>
                    <a:pt x="12" y="0"/>
                    <a:pt x="10" y="1"/>
                  </a:cubicBezTo>
                  <a:cubicBezTo>
                    <a:pt x="9" y="1"/>
                    <a:pt x="8" y="2"/>
                    <a:pt x="6" y="3"/>
                  </a:cubicBezTo>
                  <a:cubicBezTo>
                    <a:pt x="5" y="4"/>
                    <a:pt x="3" y="5"/>
                    <a:pt x="2" y="7"/>
                  </a:cubicBezTo>
                  <a:cubicBezTo>
                    <a:pt x="2" y="8"/>
                    <a:pt x="1" y="9"/>
                    <a:pt x="1" y="11"/>
                  </a:cubicBezTo>
                  <a:cubicBezTo>
                    <a:pt x="0" y="12"/>
                    <a:pt x="0" y="13"/>
                    <a:pt x="0" y="15"/>
                  </a:cubicBezTo>
                  <a:cubicBezTo>
                    <a:pt x="0" y="16"/>
                    <a:pt x="0" y="17"/>
                    <a:pt x="1" y="19"/>
                  </a:cubicBezTo>
                  <a:cubicBezTo>
                    <a:pt x="1" y="20"/>
                    <a:pt x="2" y="21"/>
                    <a:pt x="2" y="22"/>
                  </a:cubicBezTo>
                  <a:cubicBezTo>
                    <a:pt x="5" y="26"/>
                    <a:pt x="9" y="29"/>
                    <a:pt x="13" y="29"/>
                  </a:cubicBezTo>
                  <a:cubicBezTo>
                    <a:pt x="13" y="29"/>
                    <a:pt x="14" y="29"/>
                    <a:pt x="15" y="29"/>
                  </a:cubicBezTo>
                  <a:cubicBezTo>
                    <a:pt x="15" y="29"/>
                    <a:pt x="15" y="29"/>
                    <a:pt x="15" y="29"/>
                  </a:cubicBezTo>
                  <a:cubicBezTo>
                    <a:pt x="16" y="29"/>
                    <a:pt x="17" y="29"/>
                    <a:pt x="17" y="29"/>
                  </a:cubicBezTo>
                  <a:cubicBezTo>
                    <a:pt x="19" y="28"/>
                    <a:pt x="21" y="27"/>
                    <a:pt x="23" y="26"/>
                  </a:cubicBezTo>
                  <a:cubicBezTo>
                    <a:pt x="24" y="25"/>
                    <a:pt x="25" y="24"/>
                    <a:pt x="26" y="23"/>
                  </a:cubicBezTo>
                  <a:cubicBezTo>
                    <a:pt x="28" y="21"/>
                    <a:pt x="29" y="18"/>
                    <a:pt x="29" y="14"/>
                  </a:cubicBezTo>
                  <a:cubicBezTo>
                    <a:pt x="29" y="13"/>
                    <a:pt x="29" y="11"/>
                    <a:pt x="28" y="10"/>
                  </a:cubicBezTo>
                  <a:cubicBezTo>
                    <a:pt x="28" y="8"/>
                    <a:pt x="27" y="7"/>
                    <a:pt x="26" y="6"/>
                  </a:cubicBezTo>
                  <a:cubicBezTo>
                    <a:pt x="25" y="4"/>
                    <a:pt x="23" y="3"/>
                    <a:pt x="21" y="2"/>
                  </a:cubicBezTo>
                  <a:cubicBezTo>
                    <a:pt x="21" y="2"/>
                    <a:pt x="21" y="2"/>
                    <a:pt x="21" y="2"/>
                  </a:cubicBezTo>
                  <a:cubicBezTo>
                    <a:pt x="20" y="1"/>
                    <a:pt x="18" y="1"/>
                    <a:pt x="17" y="0"/>
                  </a:cubicBezTo>
                  <a:cubicBezTo>
                    <a:pt x="17" y="0"/>
                    <a:pt x="17" y="0"/>
                    <a:pt x="17" y="0"/>
                  </a:cubicBezTo>
                  <a:cubicBezTo>
                    <a:pt x="16" y="0"/>
                    <a:pt x="15"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0307"/>
            <p:cNvSpPr>
              <a:spLocks noEditPoints="1"/>
            </p:cNvSpPr>
            <p:nvPr/>
          </p:nvSpPr>
          <p:spPr bwMode="auto">
            <a:xfrm>
              <a:off x="6428549" y="-146934"/>
              <a:ext cx="92714" cy="93380"/>
            </a:xfrm>
            <a:custGeom>
              <a:avLst/>
              <a:gdLst>
                <a:gd name="T0" fmla="*/ 22 w 59"/>
                <a:gd name="T1" fmla="*/ 9 h 59"/>
                <a:gd name="T2" fmla="*/ 29 w 59"/>
                <a:gd name="T3" fmla="*/ 8 h 59"/>
                <a:gd name="T4" fmla="*/ 30 w 59"/>
                <a:gd name="T5" fmla="*/ 8 h 59"/>
                <a:gd name="T6" fmla="*/ 34 w 59"/>
                <a:gd name="T7" fmla="*/ 9 h 59"/>
                <a:gd name="T8" fmla="*/ 34 w 59"/>
                <a:gd name="T9" fmla="*/ 9 h 59"/>
                <a:gd name="T10" fmla="*/ 38 w 59"/>
                <a:gd name="T11" fmla="*/ 10 h 59"/>
                <a:gd name="T12" fmla="*/ 38 w 59"/>
                <a:gd name="T13" fmla="*/ 10 h 59"/>
                <a:gd name="T14" fmla="*/ 47 w 59"/>
                <a:gd name="T15" fmla="*/ 18 h 59"/>
                <a:gd name="T16" fmla="*/ 49 w 59"/>
                <a:gd name="T17" fmla="*/ 21 h 59"/>
                <a:gd name="T18" fmla="*/ 51 w 59"/>
                <a:gd name="T19" fmla="*/ 29 h 59"/>
                <a:gd name="T20" fmla="*/ 46 w 59"/>
                <a:gd name="T21" fmla="*/ 43 h 59"/>
                <a:gd name="T22" fmla="*/ 43 w 59"/>
                <a:gd name="T23" fmla="*/ 46 h 59"/>
                <a:gd name="T24" fmla="*/ 33 w 59"/>
                <a:gd name="T25" fmla="*/ 51 h 59"/>
                <a:gd name="T26" fmla="*/ 30 w 59"/>
                <a:gd name="T27" fmla="*/ 51 h 59"/>
                <a:gd name="T28" fmla="*/ 30 w 59"/>
                <a:gd name="T29" fmla="*/ 51 h 59"/>
                <a:gd name="T30" fmla="*/ 28 w 59"/>
                <a:gd name="T31" fmla="*/ 51 h 59"/>
                <a:gd name="T32" fmla="*/ 11 w 59"/>
                <a:gd name="T33" fmla="*/ 41 h 59"/>
                <a:gd name="T34" fmla="*/ 9 w 59"/>
                <a:gd name="T35" fmla="*/ 37 h 59"/>
                <a:gd name="T36" fmla="*/ 8 w 59"/>
                <a:gd name="T37" fmla="*/ 30 h 59"/>
                <a:gd name="T38" fmla="*/ 9 w 59"/>
                <a:gd name="T39" fmla="*/ 23 h 59"/>
                <a:gd name="T40" fmla="*/ 11 w 59"/>
                <a:gd name="T41" fmla="*/ 19 h 59"/>
                <a:gd name="T42" fmla="*/ 18 w 59"/>
                <a:gd name="T43" fmla="*/ 11 h 59"/>
                <a:gd name="T44" fmla="*/ 22 w 59"/>
                <a:gd name="T45" fmla="*/ 9 h 59"/>
                <a:gd name="T46" fmla="*/ 30 w 59"/>
                <a:gd name="T47" fmla="*/ 0 h 59"/>
                <a:gd name="T48" fmla="*/ 29 w 59"/>
                <a:gd name="T49" fmla="*/ 0 h 59"/>
                <a:gd name="T50" fmla="*/ 19 w 59"/>
                <a:gd name="T51" fmla="*/ 2 h 59"/>
                <a:gd name="T52" fmla="*/ 15 w 59"/>
                <a:gd name="T53" fmla="*/ 4 h 59"/>
                <a:gd name="T54" fmla="*/ 3 w 59"/>
                <a:gd name="T55" fmla="*/ 16 h 59"/>
                <a:gd name="T56" fmla="*/ 2 w 59"/>
                <a:gd name="T57" fmla="*/ 20 h 59"/>
                <a:gd name="T58" fmla="*/ 0 w 59"/>
                <a:gd name="T59" fmla="*/ 30 h 59"/>
                <a:gd name="T60" fmla="*/ 2 w 59"/>
                <a:gd name="T61" fmla="*/ 40 h 59"/>
                <a:gd name="T62" fmla="*/ 4 w 59"/>
                <a:gd name="T63" fmla="*/ 44 h 59"/>
                <a:gd name="T64" fmla="*/ 29 w 59"/>
                <a:gd name="T65" fmla="*/ 59 h 59"/>
                <a:gd name="T66" fmla="*/ 30 w 59"/>
                <a:gd name="T67" fmla="*/ 59 h 59"/>
                <a:gd name="T68" fmla="*/ 30 w 59"/>
                <a:gd name="T69" fmla="*/ 59 h 59"/>
                <a:gd name="T70" fmla="*/ 33 w 59"/>
                <a:gd name="T71" fmla="*/ 59 h 59"/>
                <a:gd name="T72" fmla="*/ 48 w 59"/>
                <a:gd name="T73" fmla="*/ 52 h 59"/>
                <a:gd name="T74" fmla="*/ 51 w 59"/>
                <a:gd name="T75" fmla="*/ 49 h 59"/>
                <a:gd name="T76" fmla="*/ 59 w 59"/>
                <a:gd name="T77" fmla="*/ 29 h 59"/>
                <a:gd name="T78" fmla="*/ 56 w 59"/>
                <a:gd name="T79" fmla="*/ 18 h 59"/>
                <a:gd name="T80" fmla="*/ 54 w 59"/>
                <a:gd name="T81" fmla="*/ 14 h 59"/>
                <a:gd name="T82" fmla="*/ 41 w 59"/>
                <a:gd name="T83" fmla="*/ 3 h 59"/>
                <a:gd name="T84" fmla="*/ 41 w 59"/>
                <a:gd name="T85" fmla="*/ 3 h 59"/>
                <a:gd name="T86" fmla="*/ 37 w 59"/>
                <a:gd name="T87" fmla="*/ 1 h 59"/>
                <a:gd name="T88" fmla="*/ 37 w 59"/>
                <a:gd name="T89" fmla="*/ 1 h 59"/>
                <a:gd name="T90" fmla="*/ 30 w 59"/>
                <a:gd name="T9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9">
                  <a:moveTo>
                    <a:pt x="22" y="9"/>
                  </a:moveTo>
                  <a:cubicBezTo>
                    <a:pt x="24" y="9"/>
                    <a:pt x="27" y="8"/>
                    <a:pt x="29" y="8"/>
                  </a:cubicBezTo>
                  <a:cubicBezTo>
                    <a:pt x="29" y="8"/>
                    <a:pt x="29" y="8"/>
                    <a:pt x="30" y="8"/>
                  </a:cubicBezTo>
                  <a:cubicBezTo>
                    <a:pt x="31" y="8"/>
                    <a:pt x="33" y="8"/>
                    <a:pt x="34" y="9"/>
                  </a:cubicBezTo>
                  <a:cubicBezTo>
                    <a:pt x="34" y="9"/>
                    <a:pt x="34" y="9"/>
                    <a:pt x="34" y="9"/>
                  </a:cubicBezTo>
                  <a:cubicBezTo>
                    <a:pt x="36" y="9"/>
                    <a:pt x="37" y="9"/>
                    <a:pt x="38" y="10"/>
                  </a:cubicBezTo>
                  <a:cubicBezTo>
                    <a:pt x="38" y="10"/>
                    <a:pt x="38" y="10"/>
                    <a:pt x="38" y="10"/>
                  </a:cubicBezTo>
                  <a:cubicBezTo>
                    <a:pt x="42" y="12"/>
                    <a:pt x="45" y="14"/>
                    <a:pt x="47" y="18"/>
                  </a:cubicBezTo>
                  <a:cubicBezTo>
                    <a:pt x="48" y="19"/>
                    <a:pt x="49" y="20"/>
                    <a:pt x="49" y="21"/>
                  </a:cubicBezTo>
                  <a:cubicBezTo>
                    <a:pt x="50" y="24"/>
                    <a:pt x="51" y="26"/>
                    <a:pt x="51" y="29"/>
                  </a:cubicBezTo>
                  <a:cubicBezTo>
                    <a:pt x="51" y="35"/>
                    <a:pt x="49" y="40"/>
                    <a:pt x="46" y="43"/>
                  </a:cubicBezTo>
                  <a:cubicBezTo>
                    <a:pt x="45" y="44"/>
                    <a:pt x="44" y="45"/>
                    <a:pt x="43" y="46"/>
                  </a:cubicBezTo>
                  <a:cubicBezTo>
                    <a:pt x="40" y="49"/>
                    <a:pt x="37" y="50"/>
                    <a:pt x="33" y="51"/>
                  </a:cubicBezTo>
                  <a:cubicBezTo>
                    <a:pt x="32" y="51"/>
                    <a:pt x="31" y="51"/>
                    <a:pt x="30" y="51"/>
                  </a:cubicBezTo>
                  <a:cubicBezTo>
                    <a:pt x="30" y="51"/>
                    <a:pt x="30" y="51"/>
                    <a:pt x="30" y="51"/>
                  </a:cubicBezTo>
                  <a:cubicBezTo>
                    <a:pt x="29" y="51"/>
                    <a:pt x="29" y="51"/>
                    <a:pt x="28" y="51"/>
                  </a:cubicBezTo>
                  <a:cubicBezTo>
                    <a:pt x="21" y="51"/>
                    <a:pt x="15" y="47"/>
                    <a:pt x="11" y="41"/>
                  </a:cubicBezTo>
                  <a:cubicBezTo>
                    <a:pt x="10" y="39"/>
                    <a:pt x="10" y="38"/>
                    <a:pt x="9" y="37"/>
                  </a:cubicBezTo>
                  <a:cubicBezTo>
                    <a:pt x="9" y="35"/>
                    <a:pt x="8" y="32"/>
                    <a:pt x="8" y="30"/>
                  </a:cubicBezTo>
                  <a:cubicBezTo>
                    <a:pt x="8" y="28"/>
                    <a:pt x="8" y="25"/>
                    <a:pt x="9" y="23"/>
                  </a:cubicBezTo>
                  <a:cubicBezTo>
                    <a:pt x="10" y="22"/>
                    <a:pt x="10" y="20"/>
                    <a:pt x="11" y="19"/>
                  </a:cubicBezTo>
                  <a:cubicBezTo>
                    <a:pt x="13" y="16"/>
                    <a:pt x="15" y="13"/>
                    <a:pt x="18" y="11"/>
                  </a:cubicBezTo>
                  <a:cubicBezTo>
                    <a:pt x="19" y="11"/>
                    <a:pt x="21" y="10"/>
                    <a:pt x="22" y="9"/>
                  </a:cubicBezTo>
                  <a:moveTo>
                    <a:pt x="30" y="0"/>
                  </a:moveTo>
                  <a:cubicBezTo>
                    <a:pt x="29" y="0"/>
                    <a:pt x="29" y="0"/>
                    <a:pt x="29" y="0"/>
                  </a:cubicBezTo>
                  <a:cubicBezTo>
                    <a:pt x="25" y="0"/>
                    <a:pt x="22" y="1"/>
                    <a:pt x="19" y="2"/>
                  </a:cubicBezTo>
                  <a:cubicBezTo>
                    <a:pt x="17" y="3"/>
                    <a:pt x="16" y="4"/>
                    <a:pt x="15" y="4"/>
                  </a:cubicBezTo>
                  <a:cubicBezTo>
                    <a:pt x="10" y="7"/>
                    <a:pt x="6" y="11"/>
                    <a:pt x="3" y="16"/>
                  </a:cubicBezTo>
                  <a:cubicBezTo>
                    <a:pt x="3" y="17"/>
                    <a:pt x="2" y="19"/>
                    <a:pt x="2" y="20"/>
                  </a:cubicBezTo>
                  <a:cubicBezTo>
                    <a:pt x="1" y="23"/>
                    <a:pt x="0" y="27"/>
                    <a:pt x="0" y="30"/>
                  </a:cubicBezTo>
                  <a:cubicBezTo>
                    <a:pt x="0" y="34"/>
                    <a:pt x="1" y="37"/>
                    <a:pt x="2" y="40"/>
                  </a:cubicBezTo>
                  <a:cubicBezTo>
                    <a:pt x="3" y="42"/>
                    <a:pt x="3" y="43"/>
                    <a:pt x="4" y="44"/>
                  </a:cubicBezTo>
                  <a:cubicBezTo>
                    <a:pt x="9" y="53"/>
                    <a:pt x="18" y="59"/>
                    <a:pt x="29" y="59"/>
                  </a:cubicBezTo>
                  <a:cubicBezTo>
                    <a:pt x="29" y="59"/>
                    <a:pt x="29" y="59"/>
                    <a:pt x="30" y="59"/>
                  </a:cubicBezTo>
                  <a:cubicBezTo>
                    <a:pt x="30" y="59"/>
                    <a:pt x="30" y="59"/>
                    <a:pt x="30" y="59"/>
                  </a:cubicBezTo>
                  <a:cubicBezTo>
                    <a:pt x="31" y="59"/>
                    <a:pt x="32" y="59"/>
                    <a:pt x="33" y="59"/>
                  </a:cubicBezTo>
                  <a:cubicBezTo>
                    <a:pt x="39" y="58"/>
                    <a:pt x="44" y="56"/>
                    <a:pt x="48" y="52"/>
                  </a:cubicBezTo>
                  <a:cubicBezTo>
                    <a:pt x="49" y="51"/>
                    <a:pt x="51" y="50"/>
                    <a:pt x="51" y="49"/>
                  </a:cubicBezTo>
                  <a:cubicBezTo>
                    <a:pt x="56" y="44"/>
                    <a:pt x="59" y="37"/>
                    <a:pt x="59" y="29"/>
                  </a:cubicBezTo>
                  <a:cubicBezTo>
                    <a:pt x="59" y="25"/>
                    <a:pt x="58" y="21"/>
                    <a:pt x="56" y="18"/>
                  </a:cubicBezTo>
                  <a:cubicBezTo>
                    <a:pt x="56" y="17"/>
                    <a:pt x="55" y="15"/>
                    <a:pt x="54" y="14"/>
                  </a:cubicBezTo>
                  <a:cubicBezTo>
                    <a:pt x="51" y="9"/>
                    <a:pt x="46" y="5"/>
                    <a:pt x="41" y="3"/>
                  </a:cubicBezTo>
                  <a:cubicBezTo>
                    <a:pt x="41" y="3"/>
                    <a:pt x="41" y="3"/>
                    <a:pt x="41" y="3"/>
                  </a:cubicBezTo>
                  <a:cubicBezTo>
                    <a:pt x="40" y="2"/>
                    <a:pt x="38" y="2"/>
                    <a:pt x="37" y="1"/>
                  </a:cubicBezTo>
                  <a:cubicBezTo>
                    <a:pt x="37" y="1"/>
                    <a:pt x="37" y="1"/>
                    <a:pt x="37" y="1"/>
                  </a:cubicBezTo>
                  <a:cubicBezTo>
                    <a:pt x="34" y="1"/>
                    <a:pt x="32" y="0"/>
                    <a:pt x="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0308"/>
            <p:cNvSpPr>
              <a:spLocks/>
            </p:cNvSpPr>
            <p:nvPr/>
          </p:nvSpPr>
          <p:spPr bwMode="auto">
            <a:xfrm>
              <a:off x="5969649" y="89852"/>
              <a:ext cx="90046" cy="88044"/>
            </a:xfrm>
            <a:custGeom>
              <a:avLst/>
              <a:gdLst>
                <a:gd name="T0" fmla="*/ 29 w 57"/>
                <a:gd name="T1" fmla="*/ 0 h 56"/>
                <a:gd name="T2" fmla="*/ 28 w 57"/>
                <a:gd name="T3" fmla="*/ 0 h 56"/>
                <a:gd name="T4" fmla="*/ 16 w 57"/>
                <a:gd name="T5" fmla="*/ 3 h 56"/>
                <a:gd name="T6" fmla="*/ 13 w 57"/>
                <a:gd name="T7" fmla="*/ 5 h 56"/>
                <a:gd name="T8" fmla="*/ 0 w 57"/>
                <a:gd name="T9" fmla="*/ 29 h 56"/>
                <a:gd name="T10" fmla="*/ 2 w 57"/>
                <a:gd name="T11" fmla="*/ 38 h 56"/>
                <a:gd name="T12" fmla="*/ 4 w 57"/>
                <a:gd name="T13" fmla="*/ 42 h 56"/>
                <a:gd name="T14" fmla="*/ 14 w 57"/>
                <a:gd name="T15" fmla="*/ 52 h 56"/>
                <a:gd name="T16" fmla="*/ 18 w 57"/>
                <a:gd name="T17" fmla="*/ 54 h 56"/>
                <a:gd name="T18" fmla="*/ 28 w 57"/>
                <a:gd name="T19" fmla="*/ 56 h 56"/>
                <a:gd name="T20" fmla="*/ 29 w 57"/>
                <a:gd name="T21" fmla="*/ 56 h 56"/>
                <a:gd name="T22" fmla="*/ 41 w 57"/>
                <a:gd name="T23" fmla="*/ 53 h 56"/>
                <a:gd name="T24" fmla="*/ 45 w 57"/>
                <a:gd name="T25" fmla="*/ 51 h 56"/>
                <a:gd name="T26" fmla="*/ 55 w 57"/>
                <a:gd name="T27" fmla="*/ 38 h 56"/>
                <a:gd name="T28" fmla="*/ 56 w 57"/>
                <a:gd name="T29" fmla="*/ 34 h 56"/>
                <a:gd name="T30" fmla="*/ 57 w 57"/>
                <a:gd name="T31" fmla="*/ 28 h 56"/>
                <a:gd name="T32" fmla="*/ 54 w 57"/>
                <a:gd name="T33" fmla="*/ 17 h 56"/>
                <a:gd name="T34" fmla="*/ 52 w 57"/>
                <a:gd name="T35" fmla="*/ 13 h 56"/>
                <a:gd name="T36" fmla="*/ 29 w 57"/>
                <a:gd name="T3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29" y="0"/>
                  </a:moveTo>
                  <a:cubicBezTo>
                    <a:pt x="28" y="0"/>
                    <a:pt x="28" y="0"/>
                    <a:pt x="28" y="0"/>
                  </a:cubicBezTo>
                  <a:cubicBezTo>
                    <a:pt x="24" y="0"/>
                    <a:pt x="20" y="1"/>
                    <a:pt x="16" y="3"/>
                  </a:cubicBezTo>
                  <a:cubicBezTo>
                    <a:pt x="15" y="3"/>
                    <a:pt x="14" y="4"/>
                    <a:pt x="13" y="5"/>
                  </a:cubicBezTo>
                  <a:cubicBezTo>
                    <a:pt x="5" y="10"/>
                    <a:pt x="0" y="19"/>
                    <a:pt x="0" y="29"/>
                  </a:cubicBezTo>
                  <a:cubicBezTo>
                    <a:pt x="0" y="32"/>
                    <a:pt x="1" y="35"/>
                    <a:pt x="2" y="38"/>
                  </a:cubicBezTo>
                  <a:cubicBezTo>
                    <a:pt x="3" y="40"/>
                    <a:pt x="3" y="41"/>
                    <a:pt x="4" y="42"/>
                  </a:cubicBezTo>
                  <a:cubicBezTo>
                    <a:pt x="7" y="47"/>
                    <a:pt x="10" y="50"/>
                    <a:pt x="14" y="52"/>
                  </a:cubicBezTo>
                  <a:cubicBezTo>
                    <a:pt x="15" y="53"/>
                    <a:pt x="17" y="54"/>
                    <a:pt x="18" y="54"/>
                  </a:cubicBezTo>
                  <a:cubicBezTo>
                    <a:pt x="21" y="56"/>
                    <a:pt x="25" y="56"/>
                    <a:pt x="28" y="56"/>
                  </a:cubicBezTo>
                  <a:cubicBezTo>
                    <a:pt x="29" y="56"/>
                    <a:pt x="29" y="56"/>
                    <a:pt x="29" y="56"/>
                  </a:cubicBezTo>
                  <a:cubicBezTo>
                    <a:pt x="33" y="56"/>
                    <a:pt x="38" y="55"/>
                    <a:pt x="41" y="53"/>
                  </a:cubicBezTo>
                  <a:cubicBezTo>
                    <a:pt x="43" y="53"/>
                    <a:pt x="44" y="52"/>
                    <a:pt x="45" y="51"/>
                  </a:cubicBezTo>
                  <a:cubicBezTo>
                    <a:pt x="49" y="48"/>
                    <a:pt x="53" y="43"/>
                    <a:pt x="55" y="38"/>
                  </a:cubicBezTo>
                  <a:cubicBezTo>
                    <a:pt x="55" y="36"/>
                    <a:pt x="56" y="35"/>
                    <a:pt x="56" y="34"/>
                  </a:cubicBezTo>
                  <a:cubicBezTo>
                    <a:pt x="56" y="32"/>
                    <a:pt x="57" y="30"/>
                    <a:pt x="57" y="28"/>
                  </a:cubicBezTo>
                  <a:cubicBezTo>
                    <a:pt x="57" y="24"/>
                    <a:pt x="56" y="20"/>
                    <a:pt x="54" y="17"/>
                  </a:cubicBezTo>
                  <a:cubicBezTo>
                    <a:pt x="54" y="15"/>
                    <a:pt x="53" y="14"/>
                    <a:pt x="52" y="13"/>
                  </a:cubicBezTo>
                  <a:cubicBezTo>
                    <a:pt x="47" y="5"/>
                    <a:pt x="38" y="0"/>
                    <a:pt x="2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20309"/>
            <p:cNvSpPr>
              <a:spLocks noEditPoints="1"/>
            </p:cNvSpPr>
            <p:nvPr/>
          </p:nvSpPr>
          <p:spPr bwMode="auto">
            <a:xfrm>
              <a:off x="5924293" y="43829"/>
              <a:ext cx="181425" cy="180091"/>
            </a:xfrm>
            <a:custGeom>
              <a:avLst/>
              <a:gdLst>
                <a:gd name="T0" fmla="*/ 38 w 115"/>
                <a:gd name="T1" fmla="*/ 20 h 114"/>
                <a:gd name="T2" fmla="*/ 57 w 115"/>
                <a:gd name="T3" fmla="*/ 15 h 114"/>
                <a:gd name="T4" fmla="*/ 58 w 115"/>
                <a:gd name="T5" fmla="*/ 15 h 114"/>
                <a:gd name="T6" fmla="*/ 93 w 115"/>
                <a:gd name="T7" fmla="*/ 36 h 114"/>
                <a:gd name="T8" fmla="*/ 95 w 115"/>
                <a:gd name="T9" fmla="*/ 40 h 114"/>
                <a:gd name="T10" fmla="*/ 99 w 115"/>
                <a:gd name="T11" fmla="*/ 56 h 114"/>
                <a:gd name="T12" fmla="*/ 98 w 115"/>
                <a:gd name="T13" fmla="*/ 67 h 114"/>
                <a:gd name="T14" fmla="*/ 97 w 115"/>
                <a:gd name="T15" fmla="*/ 71 h 114"/>
                <a:gd name="T16" fmla="*/ 81 w 115"/>
                <a:gd name="T17" fmla="*/ 92 h 114"/>
                <a:gd name="T18" fmla="*/ 77 w 115"/>
                <a:gd name="T19" fmla="*/ 94 h 114"/>
                <a:gd name="T20" fmla="*/ 58 w 115"/>
                <a:gd name="T21" fmla="*/ 99 h 114"/>
                <a:gd name="T22" fmla="*/ 57 w 115"/>
                <a:gd name="T23" fmla="*/ 99 h 114"/>
                <a:gd name="T24" fmla="*/ 41 w 115"/>
                <a:gd name="T25" fmla="*/ 96 h 114"/>
                <a:gd name="T26" fmla="*/ 37 w 115"/>
                <a:gd name="T27" fmla="*/ 94 h 114"/>
                <a:gd name="T28" fmla="*/ 21 w 115"/>
                <a:gd name="T29" fmla="*/ 78 h 114"/>
                <a:gd name="T30" fmla="*/ 19 w 115"/>
                <a:gd name="T31" fmla="*/ 74 h 114"/>
                <a:gd name="T32" fmla="*/ 16 w 115"/>
                <a:gd name="T33" fmla="*/ 58 h 114"/>
                <a:gd name="T34" fmla="*/ 35 w 115"/>
                <a:gd name="T35" fmla="*/ 22 h 114"/>
                <a:gd name="T36" fmla="*/ 38 w 115"/>
                <a:gd name="T37" fmla="*/ 20 h 114"/>
                <a:gd name="T38" fmla="*/ 57 w 115"/>
                <a:gd name="T39" fmla="*/ 0 h 114"/>
                <a:gd name="T40" fmla="*/ 56 w 115"/>
                <a:gd name="T41" fmla="*/ 0 h 114"/>
                <a:gd name="T42" fmla="*/ 31 w 115"/>
                <a:gd name="T43" fmla="*/ 7 h 114"/>
                <a:gd name="T44" fmla="*/ 27 w 115"/>
                <a:gd name="T45" fmla="*/ 9 h 114"/>
                <a:gd name="T46" fmla="*/ 0 w 115"/>
                <a:gd name="T47" fmla="*/ 58 h 114"/>
                <a:gd name="T48" fmla="*/ 5 w 115"/>
                <a:gd name="T49" fmla="*/ 81 h 114"/>
                <a:gd name="T50" fmla="*/ 7 w 115"/>
                <a:gd name="T51" fmla="*/ 85 h 114"/>
                <a:gd name="T52" fmla="*/ 31 w 115"/>
                <a:gd name="T53" fmla="*/ 108 h 114"/>
                <a:gd name="T54" fmla="*/ 35 w 115"/>
                <a:gd name="T55" fmla="*/ 110 h 114"/>
                <a:gd name="T56" fmla="*/ 57 w 115"/>
                <a:gd name="T57" fmla="*/ 114 h 114"/>
                <a:gd name="T58" fmla="*/ 59 w 115"/>
                <a:gd name="T59" fmla="*/ 114 h 114"/>
                <a:gd name="T60" fmla="*/ 85 w 115"/>
                <a:gd name="T61" fmla="*/ 107 h 114"/>
                <a:gd name="T62" fmla="*/ 89 w 115"/>
                <a:gd name="T63" fmla="*/ 105 h 114"/>
                <a:gd name="T64" fmla="*/ 112 w 115"/>
                <a:gd name="T65" fmla="*/ 75 h 114"/>
                <a:gd name="T66" fmla="*/ 113 w 115"/>
                <a:gd name="T67" fmla="*/ 71 h 114"/>
                <a:gd name="T68" fmla="*/ 115 w 115"/>
                <a:gd name="T69" fmla="*/ 56 h 114"/>
                <a:gd name="T70" fmla="*/ 109 w 115"/>
                <a:gd name="T71" fmla="*/ 33 h 114"/>
                <a:gd name="T72" fmla="*/ 107 w 115"/>
                <a:gd name="T73" fmla="*/ 29 h 114"/>
                <a:gd name="T74" fmla="*/ 57 w 115"/>
                <a:gd name="T7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4">
                  <a:moveTo>
                    <a:pt x="38" y="20"/>
                  </a:moveTo>
                  <a:cubicBezTo>
                    <a:pt x="44" y="17"/>
                    <a:pt x="50" y="15"/>
                    <a:pt x="57" y="15"/>
                  </a:cubicBezTo>
                  <a:cubicBezTo>
                    <a:pt x="57" y="15"/>
                    <a:pt x="57" y="15"/>
                    <a:pt x="58" y="15"/>
                  </a:cubicBezTo>
                  <a:cubicBezTo>
                    <a:pt x="73" y="15"/>
                    <a:pt x="86" y="24"/>
                    <a:pt x="93" y="36"/>
                  </a:cubicBezTo>
                  <a:cubicBezTo>
                    <a:pt x="94" y="37"/>
                    <a:pt x="95" y="38"/>
                    <a:pt x="95" y="40"/>
                  </a:cubicBezTo>
                  <a:cubicBezTo>
                    <a:pt x="98" y="45"/>
                    <a:pt x="99" y="50"/>
                    <a:pt x="99" y="56"/>
                  </a:cubicBezTo>
                  <a:cubicBezTo>
                    <a:pt x="99" y="60"/>
                    <a:pt x="99" y="63"/>
                    <a:pt x="98" y="67"/>
                  </a:cubicBezTo>
                  <a:cubicBezTo>
                    <a:pt x="98" y="68"/>
                    <a:pt x="97" y="69"/>
                    <a:pt x="97" y="71"/>
                  </a:cubicBezTo>
                  <a:cubicBezTo>
                    <a:pt x="94" y="79"/>
                    <a:pt x="88" y="87"/>
                    <a:pt x="81" y="92"/>
                  </a:cubicBezTo>
                  <a:cubicBezTo>
                    <a:pt x="80" y="93"/>
                    <a:pt x="78" y="93"/>
                    <a:pt x="77" y="94"/>
                  </a:cubicBezTo>
                  <a:cubicBezTo>
                    <a:pt x="72" y="97"/>
                    <a:pt x="65" y="99"/>
                    <a:pt x="58" y="99"/>
                  </a:cubicBezTo>
                  <a:cubicBezTo>
                    <a:pt x="58" y="99"/>
                    <a:pt x="58" y="99"/>
                    <a:pt x="57" y="99"/>
                  </a:cubicBezTo>
                  <a:cubicBezTo>
                    <a:pt x="52" y="99"/>
                    <a:pt x="46" y="98"/>
                    <a:pt x="41" y="96"/>
                  </a:cubicBezTo>
                  <a:cubicBezTo>
                    <a:pt x="40" y="95"/>
                    <a:pt x="39" y="94"/>
                    <a:pt x="37" y="94"/>
                  </a:cubicBezTo>
                  <a:cubicBezTo>
                    <a:pt x="31" y="90"/>
                    <a:pt x="25" y="84"/>
                    <a:pt x="21" y="78"/>
                  </a:cubicBezTo>
                  <a:cubicBezTo>
                    <a:pt x="20" y="76"/>
                    <a:pt x="20" y="75"/>
                    <a:pt x="19" y="74"/>
                  </a:cubicBezTo>
                  <a:cubicBezTo>
                    <a:pt x="17" y="69"/>
                    <a:pt x="16" y="63"/>
                    <a:pt x="16" y="58"/>
                  </a:cubicBezTo>
                  <a:cubicBezTo>
                    <a:pt x="15" y="43"/>
                    <a:pt x="23" y="30"/>
                    <a:pt x="35" y="22"/>
                  </a:cubicBezTo>
                  <a:cubicBezTo>
                    <a:pt x="36" y="21"/>
                    <a:pt x="37" y="21"/>
                    <a:pt x="38" y="20"/>
                  </a:cubicBezTo>
                  <a:moveTo>
                    <a:pt x="57" y="0"/>
                  </a:moveTo>
                  <a:cubicBezTo>
                    <a:pt x="57" y="0"/>
                    <a:pt x="57" y="0"/>
                    <a:pt x="56" y="0"/>
                  </a:cubicBezTo>
                  <a:cubicBezTo>
                    <a:pt x="47" y="0"/>
                    <a:pt x="38" y="3"/>
                    <a:pt x="31" y="7"/>
                  </a:cubicBezTo>
                  <a:cubicBezTo>
                    <a:pt x="29" y="7"/>
                    <a:pt x="28" y="8"/>
                    <a:pt x="27" y="9"/>
                  </a:cubicBezTo>
                  <a:cubicBezTo>
                    <a:pt x="11" y="19"/>
                    <a:pt x="0" y="37"/>
                    <a:pt x="0" y="58"/>
                  </a:cubicBezTo>
                  <a:cubicBezTo>
                    <a:pt x="0" y="66"/>
                    <a:pt x="2" y="74"/>
                    <a:pt x="5" y="81"/>
                  </a:cubicBezTo>
                  <a:cubicBezTo>
                    <a:pt x="6" y="82"/>
                    <a:pt x="7" y="83"/>
                    <a:pt x="7" y="85"/>
                  </a:cubicBezTo>
                  <a:cubicBezTo>
                    <a:pt x="13" y="94"/>
                    <a:pt x="21" y="102"/>
                    <a:pt x="31" y="108"/>
                  </a:cubicBezTo>
                  <a:cubicBezTo>
                    <a:pt x="32" y="108"/>
                    <a:pt x="33" y="109"/>
                    <a:pt x="35" y="110"/>
                  </a:cubicBezTo>
                  <a:cubicBezTo>
                    <a:pt x="42" y="113"/>
                    <a:pt x="49" y="114"/>
                    <a:pt x="57" y="114"/>
                  </a:cubicBezTo>
                  <a:cubicBezTo>
                    <a:pt x="58" y="114"/>
                    <a:pt x="58" y="114"/>
                    <a:pt x="59" y="114"/>
                  </a:cubicBezTo>
                  <a:cubicBezTo>
                    <a:pt x="68" y="114"/>
                    <a:pt x="77" y="112"/>
                    <a:pt x="85" y="107"/>
                  </a:cubicBezTo>
                  <a:cubicBezTo>
                    <a:pt x="86" y="107"/>
                    <a:pt x="88" y="106"/>
                    <a:pt x="89" y="105"/>
                  </a:cubicBezTo>
                  <a:cubicBezTo>
                    <a:pt x="99" y="98"/>
                    <a:pt x="108" y="88"/>
                    <a:pt x="112" y="75"/>
                  </a:cubicBezTo>
                  <a:cubicBezTo>
                    <a:pt x="112" y="74"/>
                    <a:pt x="113" y="72"/>
                    <a:pt x="113" y="71"/>
                  </a:cubicBezTo>
                  <a:cubicBezTo>
                    <a:pt x="114" y="66"/>
                    <a:pt x="115" y="61"/>
                    <a:pt x="115" y="56"/>
                  </a:cubicBezTo>
                  <a:cubicBezTo>
                    <a:pt x="114" y="48"/>
                    <a:pt x="113" y="40"/>
                    <a:pt x="109" y="33"/>
                  </a:cubicBezTo>
                  <a:cubicBezTo>
                    <a:pt x="109" y="31"/>
                    <a:pt x="108" y="30"/>
                    <a:pt x="107" y="29"/>
                  </a:cubicBezTo>
                  <a:cubicBezTo>
                    <a:pt x="97" y="12"/>
                    <a:pt x="79" y="0"/>
                    <a:pt x="57"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0310"/>
            <p:cNvSpPr>
              <a:spLocks/>
            </p:cNvSpPr>
            <p:nvPr/>
          </p:nvSpPr>
          <p:spPr bwMode="auto">
            <a:xfrm>
              <a:off x="4789050" y="-657191"/>
              <a:ext cx="79374" cy="78706"/>
            </a:xfrm>
            <a:custGeom>
              <a:avLst/>
              <a:gdLst>
                <a:gd name="T0" fmla="*/ 25 w 50"/>
                <a:gd name="T1" fmla="*/ 0 h 50"/>
                <a:gd name="T2" fmla="*/ 24 w 50"/>
                <a:gd name="T3" fmla="*/ 0 h 50"/>
                <a:gd name="T4" fmla="*/ 24 w 50"/>
                <a:gd name="T5" fmla="*/ 0 h 50"/>
                <a:gd name="T6" fmla="*/ 20 w 50"/>
                <a:gd name="T7" fmla="*/ 0 h 50"/>
                <a:gd name="T8" fmla="*/ 1 w 50"/>
                <a:gd name="T9" fmla="*/ 19 h 50"/>
                <a:gd name="T10" fmla="*/ 0 w 50"/>
                <a:gd name="T11" fmla="*/ 23 h 50"/>
                <a:gd name="T12" fmla="*/ 0 w 50"/>
                <a:gd name="T13" fmla="*/ 25 h 50"/>
                <a:gd name="T14" fmla="*/ 24 w 50"/>
                <a:gd name="T15" fmla="*/ 50 h 50"/>
                <a:gd name="T16" fmla="*/ 25 w 50"/>
                <a:gd name="T17" fmla="*/ 50 h 50"/>
                <a:gd name="T18" fmla="*/ 25 w 50"/>
                <a:gd name="T19" fmla="*/ 50 h 50"/>
                <a:gd name="T20" fmla="*/ 29 w 50"/>
                <a:gd name="T21" fmla="*/ 49 h 50"/>
                <a:gd name="T22" fmla="*/ 49 w 50"/>
                <a:gd name="T23" fmla="*/ 31 h 50"/>
                <a:gd name="T24" fmla="*/ 49 w 50"/>
                <a:gd name="T25" fmla="*/ 26 h 50"/>
                <a:gd name="T26" fmla="*/ 50 w 50"/>
                <a:gd name="T27" fmla="*/ 24 h 50"/>
                <a:gd name="T28" fmla="*/ 25 w 50"/>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50">
                  <a:moveTo>
                    <a:pt x="25" y="0"/>
                  </a:moveTo>
                  <a:cubicBezTo>
                    <a:pt x="25" y="0"/>
                    <a:pt x="24" y="0"/>
                    <a:pt x="24" y="0"/>
                  </a:cubicBezTo>
                  <a:cubicBezTo>
                    <a:pt x="24" y="0"/>
                    <a:pt x="24" y="0"/>
                    <a:pt x="24" y="0"/>
                  </a:cubicBezTo>
                  <a:cubicBezTo>
                    <a:pt x="22" y="0"/>
                    <a:pt x="21" y="0"/>
                    <a:pt x="20" y="0"/>
                  </a:cubicBezTo>
                  <a:cubicBezTo>
                    <a:pt x="10" y="2"/>
                    <a:pt x="3" y="9"/>
                    <a:pt x="1" y="19"/>
                  </a:cubicBezTo>
                  <a:cubicBezTo>
                    <a:pt x="0" y="20"/>
                    <a:pt x="0" y="21"/>
                    <a:pt x="0" y="23"/>
                  </a:cubicBezTo>
                  <a:cubicBezTo>
                    <a:pt x="0" y="24"/>
                    <a:pt x="0" y="24"/>
                    <a:pt x="0" y="25"/>
                  </a:cubicBezTo>
                  <a:cubicBezTo>
                    <a:pt x="0" y="39"/>
                    <a:pt x="11" y="49"/>
                    <a:pt x="24" y="50"/>
                  </a:cubicBezTo>
                  <a:cubicBezTo>
                    <a:pt x="25" y="50"/>
                    <a:pt x="25" y="50"/>
                    <a:pt x="25" y="50"/>
                  </a:cubicBezTo>
                  <a:cubicBezTo>
                    <a:pt x="25" y="50"/>
                    <a:pt x="25" y="50"/>
                    <a:pt x="25" y="50"/>
                  </a:cubicBezTo>
                  <a:cubicBezTo>
                    <a:pt x="26" y="49"/>
                    <a:pt x="28" y="49"/>
                    <a:pt x="29" y="49"/>
                  </a:cubicBezTo>
                  <a:cubicBezTo>
                    <a:pt x="39" y="48"/>
                    <a:pt x="46" y="40"/>
                    <a:pt x="49" y="31"/>
                  </a:cubicBezTo>
                  <a:cubicBezTo>
                    <a:pt x="49" y="29"/>
                    <a:pt x="49" y="28"/>
                    <a:pt x="49" y="26"/>
                  </a:cubicBezTo>
                  <a:cubicBezTo>
                    <a:pt x="50" y="26"/>
                    <a:pt x="50" y="25"/>
                    <a:pt x="50" y="24"/>
                  </a:cubicBezTo>
                  <a:cubicBezTo>
                    <a:pt x="49" y="11"/>
                    <a:pt x="38" y="0"/>
                    <a:pt x="2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0312"/>
            <p:cNvSpPr>
              <a:spLocks noEditPoints="1"/>
            </p:cNvSpPr>
            <p:nvPr/>
          </p:nvSpPr>
          <p:spPr bwMode="auto">
            <a:xfrm>
              <a:off x="4748355" y="-698546"/>
              <a:ext cx="159414" cy="159414"/>
            </a:xfrm>
            <a:custGeom>
              <a:avLst/>
              <a:gdLst>
                <a:gd name="T0" fmla="*/ 49 w 101"/>
                <a:gd name="T1" fmla="*/ 14 h 101"/>
                <a:gd name="T2" fmla="*/ 50 w 101"/>
                <a:gd name="T3" fmla="*/ 14 h 101"/>
                <a:gd name="T4" fmla="*/ 51 w 101"/>
                <a:gd name="T5" fmla="*/ 14 h 101"/>
                <a:gd name="T6" fmla="*/ 88 w 101"/>
                <a:gd name="T7" fmla="*/ 50 h 101"/>
                <a:gd name="T8" fmla="*/ 87 w 101"/>
                <a:gd name="T9" fmla="*/ 54 h 101"/>
                <a:gd name="T10" fmla="*/ 87 w 101"/>
                <a:gd name="T11" fmla="*/ 59 h 101"/>
                <a:gd name="T12" fmla="*/ 56 w 101"/>
                <a:gd name="T13" fmla="*/ 87 h 101"/>
                <a:gd name="T14" fmla="*/ 52 w 101"/>
                <a:gd name="T15" fmla="*/ 88 h 101"/>
                <a:gd name="T16" fmla="*/ 51 w 101"/>
                <a:gd name="T17" fmla="*/ 88 h 101"/>
                <a:gd name="T18" fmla="*/ 51 w 101"/>
                <a:gd name="T19" fmla="*/ 88 h 101"/>
                <a:gd name="T20" fmla="*/ 14 w 101"/>
                <a:gd name="T21" fmla="*/ 51 h 101"/>
                <a:gd name="T22" fmla="*/ 14 w 101"/>
                <a:gd name="T23" fmla="*/ 47 h 101"/>
                <a:gd name="T24" fmla="*/ 15 w 101"/>
                <a:gd name="T25" fmla="*/ 43 h 101"/>
                <a:gd name="T26" fmla="*/ 44 w 101"/>
                <a:gd name="T27" fmla="*/ 14 h 101"/>
                <a:gd name="T28" fmla="*/ 49 w 101"/>
                <a:gd name="T29" fmla="*/ 14 h 101"/>
                <a:gd name="T30" fmla="*/ 51 w 101"/>
                <a:gd name="T31" fmla="*/ 0 h 101"/>
                <a:gd name="T32" fmla="*/ 50 w 101"/>
                <a:gd name="T33" fmla="*/ 0 h 101"/>
                <a:gd name="T34" fmla="*/ 47 w 101"/>
                <a:gd name="T35" fmla="*/ 0 h 101"/>
                <a:gd name="T36" fmla="*/ 43 w 101"/>
                <a:gd name="T37" fmla="*/ 1 h 101"/>
                <a:gd name="T38" fmla="*/ 1 w 101"/>
                <a:gd name="T39" fmla="*/ 41 h 101"/>
                <a:gd name="T40" fmla="*/ 1 w 101"/>
                <a:gd name="T41" fmla="*/ 45 h 101"/>
                <a:gd name="T42" fmla="*/ 0 w 101"/>
                <a:gd name="T43" fmla="*/ 52 h 101"/>
                <a:gd name="T44" fmla="*/ 51 w 101"/>
                <a:gd name="T45" fmla="*/ 101 h 101"/>
                <a:gd name="T46" fmla="*/ 52 w 101"/>
                <a:gd name="T47" fmla="*/ 101 h 101"/>
                <a:gd name="T48" fmla="*/ 53 w 101"/>
                <a:gd name="T49" fmla="*/ 101 h 101"/>
                <a:gd name="T50" fmla="*/ 57 w 101"/>
                <a:gd name="T51" fmla="*/ 101 h 101"/>
                <a:gd name="T52" fmla="*/ 100 w 101"/>
                <a:gd name="T53" fmla="*/ 61 h 101"/>
                <a:gd name="T54" fmla="*/ 101 w 101"/>
                <a:gd name="T55" fmla="*/ 57 h 101"/>
                <a:gd name="T56" fmla="*/ 101 w 101"/>
                <a:gd name="T57" fmla="*/ 50 h 101"/>
                <a:gd name="T58" fmla="*/ 51 w 101"/>
                <a:gd name="T5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 h="101">
                  <a:moveTo>
                    <a:pt x="49" y="14"/>
                  </a:moveTo>
                  <a:cubicBezTo>
                    <a:pt x="49" y="14"/>
                    <a:pt x="50" y="14"/>
                    <a:pt x="50" y="14"/>
                  </a:cubicBezTo>
                  <a:cubicBezTo>
                    <a:pt x="50" y="14"/>
                    <a:pt x="50" y="14"/>
                    <a:pt x="51" y="14"/>
                  </a:cubicBezTo>
                  <a:cubicBezTo>
                    <a:pt x="71" y="14"/>
                    <a:pt x="87" y="30"/>
                    <a:pt x="88" y="50"/>
                  </a:cubicBezTo>
                  <a:cubicBezTo>
                    <a:pt x="88" y="51"/>
                    <a:pt x="88" y="53"/>
                    <a:pt x="87" y="54"/>
                  </a:cubicBezTo>
                  <a:cubicBezTo>
                    <a:pt x="87" y="56"/>
                    <a:pt x="87" y="57"/>
                    <a:pt x="87" y="59"/>
                  </a:cubicBezTo>
                  <a:cubicBezTo>
                    <a:pt x="83" y="73"/>
                    <a:pt x="71" y="85"/>
                    <a:pt x="56" y="87"/>
                  </a:cubicBezTo>
                  <a:cubicBezTo>
                    <a:pt x="55" y="87"/>
                    <a:pt x="53" y="88"/>
                    <a:pt x="52" y="88"/>
                  </a:cubicBezTo>
                  <a:cubicBezTo>
                    <a:pt x="52" y="88"/>
                    <a:pt x="51" y="88"/>
                    <a:pt x="51" y="88"/>
                  </a:cubicBezTo>
                  <a:cubicBezTo>
                    <a:pt x="51" y="88"/>
                    <a:pt x="51" y="88"/>
                    <a:pt x="51" y="88"/>
                  </a:cubicBezTo>
                  <a:cubicBezTo>
                    <a:pt x="31" y="88"/>
                    <a:pt x="14" y="71"/>
                    <a:pt x="14" y="51"/>
                  </a:cubicBezTo>
                  <a:cubicBezTo>
                    <a:pt x="14" y="50"/>
                    <a:pt x="14" y="48"/>
                    <a:pt x="14" y="47"/>
                  </a:cubicBezTo>
                  <a:cubicBezTo>
                    <a:pt x="14" y="46"/>
                    <a:pt x="14" y="44"/>
                    <a:pt x="15" y="43"/>
                  </a:cubicBezTo>
                  <a:cubicBezTo>
                    <a:pt x="18" y="28"/>
                    <a:pt x="30" y="17"/>
                    <a:pt x="44" y="14"/>
                  </a:cubicBezTo>
                  <a:cubicBezTo>
                    <a:pt x="46" y="14"/>
                    <a:pt x="47" y="14"/>
                    <a:pt x="49" y="14"/>
                  </a:cubicBezTo>
                  <a:moveTo>
                    <a:pt x="51" y="0"/>
                  </a:moveTo>
                  <a:cubicBezTo>
                    <a:pt x="50" y="0"/>
                    <a:pt x="50" y="0"/>
                    <a:pt x="50" y="0"/>
                  </a:cubicBezTo>
                  <a:cubicBezTo>
                    <a:pt x="49" y="0"/>
                    <a:pt x="48" y="0"/>
                    <a:pt x="47" y="0"/>
                  </a:cubicBezTo>
                  <a:cubicBezTo>
                    <a:pt x="46" y="0"/>
                    <a:pt x="44" y="1"/>
                    <a:pt x="43" y="1"/>
                  </a:cubicBezTo>
                  <a:cubicBezTo>
                    <a:pt x="22" y="4"/>
                    <a:pt x="5" y="20"/>
                    <a:pt x="1" y="41"/>
                  </a:cubicBezTo>
                  <a:cubicBezTo>
                    <a:pt x="1" y="42"/>
                    <a:pt x="1" y="43"/>
                    <a:pt x="1" y="45"/>
                  </a:cubicBezTo>
                  <a:cubicBezTo>
                    <a:pt x="0" y="47"/>
                    <a:pt x="0" y="49"/>
                    <a:pt x="0" y="52"/>
                  </a:cubicBezTo>
                  <a:cubicBezTo>
                    <a:pt x="1" y="79"/>
                    <a:pt x="23" y="101"/>
                    <a:pt x="51" y="101"/>
                  </a:cubicBezTo>
                  <a:cubicBezTo>
                    <a:pt x="51" y="101"/>
                    <a:pt x="51" y="101"/>
                    <a:pt x="52" y="101"/>
                  </a:cubicBezTo>
                  <a:cubicBezTo>
                    <a:pt x="52" y="101"/>
                    <a:pt x="53" y="101"/>
                    <a:pt x="53" y="101"/>
                  </a:cubicBezTo>
                  <a:cubicBezTo>
                    <a:pt x="54" y="101"/>
                    <a:pt x="56" y="101"/>
                    <a:pt x="57" y="101"/>
                  </a:cubicBezTo>
                  <a:cubicBezTo>
                    <a:pt x="79" y="98"/>
                    <a:pt x="96" y="82"/>
                    <a:pt x="100" y="61"/>
                  </a:cubicBezTo>
                  <a:cubicBezTo>
                    <a:pt x="100" y="59"/>
                    <a:pt x="101" y="58"/>
                    <a:pt x="101" y="57"/>
                  </a:cubicBezTo>
                  <a:cubicBezTo>
                    <a:pt x="101" y="54"/>
                    <a:pt x="101" y="52"/>
                    <a:pt x="101" y="50"/>
                  </a:cubicBezTo>
                  <a:cubicBezTo>
                    <a:pt x="101" y="22"/>
                    <a:pt x="78" y="0"/>
                    <a:pt x="51"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0313"/>
            <p:cNvSpPr>
              <a:spLocks/>
            </p:cNvSpPr>
            <p:nvPr/>
          </p:nvSpPr>
          <p:spPr bwMode="auto">
            <a:xfrm>
              <a:off x="4494894" y="476047"/>
              <a:ext cx="110056" cy="108722"/>
            </a:xfrm>
            <a:custGeom>
              <a:avLst/>
              <a:gdLst>
                <a:gd name="T0" fmla="*/ 35 w 70"/>
                <a:gd name="T1" fmla="*/ 0 h 69"/>
                <a:gd name="T2" fmla="*/ 34 w 70"/>
                <a:gd name="T3" fmla="*/ 0 h 69"/>
                <a:gd name="T4" fmla="*/ 31 w 70"/>
                <a:gd name="T5" fmla="*/ 0 h 69"/>
                <a:gd name="T6" fmla="*/ 27 w 70"/>
                <a:gd name="T7" fmla="*/ 1 h 69"/>
                <a:gd name="T8" fmla="*/ 20 w 70"/>
                <a:gd name="T9" fmla="*/ 3 h 69"/>
                <a:gd name="T10" fmla="*/ 16 w 70"/>
                <a:gd name="T11" fmla="*/ 6 h 69"/>
                <a:gd name="T12" fmla="*/ 3 w 70"/>
                <a:gd name="T13" fmla="*/ 21 h 69"/>
                <a:gd name="T14" fmla="*/ 2 w 70"/>
                <a:gd name="T15" fmla="*/ 25 h 69"/>
                <a:gd name="T16" fmla="*/ 0 w 70"/>
                <a:gd name="T17" fmla="*/ 35 h 69"/>
                <a:gd name="T18" fmla="*/ 26 w 70"/>
                <a:gd name="T19" fmla="*/ 68 h 69"/>
                <a:gd name="T20" fmla="*/ 30 w 70"/>
                <a:gd name="T21" fmla="*/ 69 h 69"/>
                <a:gd name="T22" fmla="*/ 35 w 70"/>
                <a:gd name="T23" fmla="*/ 69 h 69"/>
                <a:gd name="T24" fmla="*/ 36 w 70"/>
                <a:gd name="T25" fmla="*/ 69 h 69"/>
                <a:gd name="T26" fmla="*/ 57 w 70"/>
                <a:gd name="T27" fmla="*/ 61 h 69"/>
                <a:gd name="T28" fmla="*/ 60 w 70"/>
                <a:gd name="T29" fmla="*/ 58 h 69"/>
                <a:gd name="T30" fmla="*/ 69 w 70"/>
                <a:gd name="T31" fmla="*/ 34 h 69"/>
                <a:gd name="T32" fmla="*/ 53 w 70"/>
                <a:gd name="T33" fmla="*/ 5 h 69"/>
                <a:gd name="T34" fmla="*/ 49 w 70"/>
                <a:gd name="T35" fmla="*/ 3 h 69"/>
                <a:gd name="T36" fmla="*/ 35 w 70"/>
                <a:gd name="T3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69">
                  <a:moveTo>
                    <a:pt x="35" y="0"/>
                  </a:moveTo>
                  <a:cubicBezTo>
                    <a:pt x="35" y="0"/>
                    <a:pt x="35" y="0"/>
                    <a:pt x="34" y="0"/>
                  </a:cubicBezTo>
                  <a:cubicBezTo>
                    <a:pt x="33" y="0"/>
                    <a:pt x="32" y="0"/>
                    <a:pt x="31" y="0"/>
                  </a:cubicBezTo>
                  <a:cubicBezTo>
                    <a:pt x="29" y="0"/>
                    <a:pt x="28" y="1"/>
                    <a:pt x="27" y="1"/>
                  </a:cubicBezTo>
                  <a:cubicBezTo>
                    <a:pt x="24" y="2"/>
                    <a:pt x="22" y="2"/>
                    <a:pt x="20" y="3"/>
                  </a:cubicBezTo>
                  <a:cubicBezTo>
                    <a:pt x="19" y="4"/>
                    <a:pt x="17" y="5"/>
                    <a:pt x="16" y="6"/>
                  </a:cubicBezTo>
                  <a:cubicBezTo>
                    <a:pt x="10" y="9"/>
                    <a:pt x="6" y="15"/>
                    <a:pt x="3" y="21"/>
                  </a:cubicBezTo>
                  <a:cubicBezTo>
                    <a:pt x="3" y="22"/>
                    <a:pt x="2" y="24"/>
                    <a:pt x="2" y="25"/>
                  </a:cubicBezTo>
                  <a:cubicBezTo>
                    <a:pt x="1" y="28"/>
                    <a:pt x="0" y="32"/>
                    <a:pt x="0" y="35"/>
                  </a:cubicBezTo>
                  <a:cubicBezTo>
                    <a:pt x="1" y="51"/>
                    <a:pt x="12" y="64"/>
                    <a:pt x="26" y="68"/>
                  </a:cubicBezTo>
                  <a:cubicBezTo>
                    <a:pt x="28" y="68"/>
                    <a:pt x="29" y="69"/>
                    <a:pt x="30" y="69"/>
                  </a:cubicBezTo>
                  <a:cubicBezTo>
                    <a:pt x="32" y="69"/>
                    <a:pt x="33" y="69"/>
                    <a:pt x="35" y="69"/>
                  </a:cubicBezTo>
                  <a:cubicBezTo>
                    <a:pt x="35" y="69"/>
                    <a:pt x="35" y="69"/>
                    <a:pt x="36" y="69"/>
                  </a:cubicBezTo>
                  <a:cubicBezTo>
                    <a:pt x="44" y="69"/>
                    <a:pt x="51" y="66"/>
                    <a:pt x="57" y="61"/>
                  </a:cubicBezTo>
                  <a:cubicBezTo>
                    <a:pt x="58" y="60"/>
                    <a:pt x="59" y="59"/>
                    <a:pt x="60" y="58"/>
                  </a:cubicBezTo>
                  <a:cubicBezTo>
                    <a:pt x="66" y="52"/>
                    <a:pt x="70" y="43"/>
                    <a:pt x="69" y="34"/>
                  </a:cubicBezTo>
                  <a:cubicBezTo>
                    <a:pt x="69" y="22"/>
                    <a:pt x="63" y="11"/>
                    <a:pt x="53" y="5"/>
                  </a:cubicBezTo>
                  <a:cubicBezTo>
                    <a:pt x="52" y="4"/>
                    <a:pt x="50" y="4"/>
                    <a:pt x="49" y="3"/>
                  </a:cubicBezTo>
                  <a:cubicBezTo>
                    <a:pt x="45" y="1"/>
                    <a:pt x="40" y="0"/>
                    <a:pt x="35"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20314"/>
            <p:cNvSpPr>
              <a:spLocks noEditPoints="1"/>
            </p:cNvSpPr>
            <p:nvPr/>
          </p:nvSpPr>
          <p:spPr bwMode="auto">
            <a:xfrm>
              <a:off x="4439532" y="419351"/>
              <a:ext cx="220778" cy="222112"/>
            </a:xfrm>
            <a:custGeom>
              <a:avLst/>
              <a:gdLst>
                <a:gd name="T0" fmla="*/ 63 w 140"/>
                <a:gd name="T1" fmla="*/ 20 h 141"/>
                <a:gd name="T2" fmla="*/ 69 w 140"/>
                <a:gd name="T3" fmla="*/ 19 h 141"/>
                <a:gd name="T4" fmla="*/ 70 w 140"/>
                <a:gd name="T5" fmla="*/ 19 h 141"/>
                <a:gd name="T6" fmla="*/ 92 w 140"/>
                <a:gd name="T7" fmla="*/ 24 h 141"/>
                <a:gd name="T8" fmla="*/ 96 w 140"/>
                <a:gd name="T9" fmla="*/ 26 h 141"/>
                <a:gd name="T10" fmla="*/ 121 w 140"/>
                <a:gd name="T11" fmla="*/ 70 h 141"/>
                <a:gd name="T12" fmla="*/ 106 w 140"/>
                <a:gd name="T13" fmla="*/ 107 h 141"/>
                <a:gd name="T14" fmla="*/ 103 w 140"/>
                <a:gd name="T15" fmla="*/ 110 h 141"/>
                <a:gd name="T16" fmla="*/ 71 w 140"/>
                <a:gd name="T17" fmla="*/ 122 h 141"/>
                <a:gd name="T18" fmla="*/ 70 w 140"/>
                <a:gd name="T19" fmla="*/ 122 h 141"/>
                <a:gd name="T20" fmla="*/ 62 w 140"/>
                <a:gd name="T21" fmla="*/ 121 h 141"/>
                <a:gd name="T22" fmla="*/ 58 w 140"/>
                <a:gd name="T23" fmla="*/ 120 h 141"/>
                <a:gd name="T24" fmla="*/ 19 w 140"/>
                <a:gd name="T25" fmla="*/ 71 h 141"/>
                <a:gd name="T26" fmla="*/ 21 w 140"/>
                <a:gd name="T27" fmla="*/ 56 h 141"/>
                <a:gd name="T28" fmla="*/ 22 w 140"/>
                <a:gd name="T29" fmla="*/ 51 h 141"/>
                <a:gd name="T30" fmla="*/ 43 w 140"/>
                <a:gd name="T31" fmla="*/ 27 h 141"/>
                <a:gd name="T32" fmla="*/ 47 w 140"/>
                <a:gd name="T33" fmla="*/ 25 h 141"/>
                <a:gd name="T34" fmla="*/ 59 w 140"/>
                <a:gd name="T35" fmla="*/ 21 h 141"/>
                <a:gd name="T36" fmla="*/ 63 w 140"/>
                <a:gd name="T37" fmla="*/ 20 h 141"/>
                <a:gd name="T38" fmla="*/ 70 w 140"/>
                <a:gd name="T39" fmla="*/ 0 h 141"/>
                <a:gd name="T40" fmla="*/ 69 w 140"/>
                <a:gd name="T41" fmla="*/ 0 h 141"/>
                <a:gd name="T42" fmla="*/ 60 w 140"/>
                <a:gd name="T43" fmla="*/ 1 h 141"/>
                <a:gd name="T44" fmla="*/ 55 w 140"/>
                <a:gd name="T45" fmla="*/ 2 h 141"/>
                <a:gd name="T46" fmla="*/ 38 w 140"/>
                <a:gd name="T47" fmla="*/ 8 h 141"/>
                <a:gd name="T48" fmla="*/ 34 w 140"/>
                <a:gd name="T49" fmla="*/ 10 h 141"/>
                <a:gd name="T50" fmla="*/ 5 w 140"/>
                <a:gd name="T51" fmla="*/ 45 h 141"/>
                <a:gd name="T52" fmla="*/ 3 w 140"/>
                <a:gd name="T53" fmla="*/ 49 h 141"/>
                <a:gd name="T54" fmla="*/ 0 w 140"/>
                <a:gd name="T55" fmla="*/ 72 h 141"/>
                <a:gd name="T56" fmla="*/ 54 w 140"/>
                <a:gd name="T57" fmla="*/ 139 h 141"/>
                <a:gd name="T58" fmla="*/ 59 w 140"/>
                <a:gd name="T59" fmla="*/ 140 h 141"/>
                <a:gd name="T60" fmla="*/ 70 w 140"/>
                <a:gd name="T61" fmla="*/ 141 h 141"/>
                <a:gd name="T62" fmla="*/ 71 w 140"/>
                <a:gd name="T63" fmla="*/ 141 h 141"/>
                <a:gd name="T64" fmla="*/ 116 w 140"/>
                <a:gd name="T65" fmla="*/ 123 h 141"/>
                <a:gd name="T66" fmla="*/ 119 w 140"/>
                <a:gd name="T67" fmla="*/ 120 h 141"/>
                <a:gd name="T68" fmla="*/ 140 w 140"/>
                <a:gd name="T69" fmla="*/ 69 h 141"/>
                <a:gd name="T70" fmla="*/ 105 w 140"/>
                <a:gd name="T71" fmla="*/ 10 h 141"/>
                <a:gd name="T72" fmla="*/ 101 w 140"/>
                <a:gd name="T73" fmla="*/ 8 h 141"/>
                <a:gd name="T74" fmla="*/ 70 w 140"/>
                <a:gd name="T75"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41">
                  <a:moveTo>
                    <a:pt x="63" y="20"/>
                  </a:moveTo>
                  <a:cubicBezTo>
                    <a:pt x="65" y="19"/>
                    <a:pt x="67" y="19"/>
                    <a:pt x="69" y="19"/>
                  </a:cubicBezTo>
                  <a:cubicBezTo>
                    <a:pt x="69" y="19"/>
                    <a:pt x="70" y="19"/>
                    <a:pt x="70" y="19"/>
                  </a:cubicBezTo>
                  <a:cubicBezTo>
                    <a:pt x="78" y="19"/>
                    <a:pt x="85" y="21"/>
                    <a:pt x="92" y="24"/>
                  </a:cubicBezTo>
                  <a:cubicBezTo>
                    <a:pt x="93" y="25"/>
                    <a:pt x="94" y="26"/>
                    <a:pt x="96" y="26"/>
                  </a:cubicBezTo>
                  <a:cubicBezTo>
                    <a:pt x="111" y="35"/>
                    <a:pt x="121" y="51"/>
                    <a:pt x="121" y="70"/>
                  </a:cubicBezTo>
                  <a:cubicBezTo>
                    <a:pt x="121" y="84"/>
                    <a:pt x="116" y="97"/>
                    <a:pt x="106" y="107"/>
                  </a:cubicBezTo>
                  <a:cubicBezTo>
                    <a:pt x="105" y="108"/>
                    <a:pt x="104" y="109"/>
                    <a:pt x="103" y="110"/>
                  </a:cubicBezTo>
                  <a:cubicBezTo>
                    <a:pt x="94" y="117"/>
                    <a:pt x="83" y="122"/>
                    <a:pt x="71" y="122"/>
                  </a:cubicBezTo>
                  <a:cubicBezTo>
                    <a:pt x="71" y="122"/>
                    <a:pt x="70" y="122"/>
                    <a:pt x="70" y="122"/>
                  </a:cubicBezTo>
                  <a:cubicBezTo>
                    <a:pt x="67" y="122"/>
                    <a:pt x="65" y="122"/>
                    <a:pt x="62" y="121"/>
                  </a:cubicBezTo>
                  <a:cubicBezTo>
                    <a:pt x="61" y="121"/>
                    <a:pt x="59" y="121"/>
                    <a:pt x="58" y="120"/>
                  </a:cubicBezTo>
                  <a:cubicBezTo>
                    <a:pt x="36" y="115"/>
                    <a:pt x="19" y="95"/>
                    <a:pt x="19" y="71"/>
                  </a:cubicBezTo>
                  <a:cubicBezTo>
                    <a:pt x="19" y="66"/>
                    <a:pt x="19" y="61"/>
                    <a:pt x="21" y="56"/>
                  </a:cubicBezTo>
                  <a:cubicBezTo>
                    <a:pt x="21" y="54"/>
                    <a:pt x="22" y="53"/>
                    <a:pt x="22" y="51"/>
                  </a:cubicBezTo>
                  <a:cubicBezTo>
                    <a:pt x="27" y="41"/>
                    <a:pt x="34" y="33"/>
                    <a:pt x="43" y="27"/>
                  </a:cubicBezTo>
                  <a:cubicBezTo>
                    <a:pt x="44" y="26"/>
                    <a:pt x="46" y="25"/>
                    <a:pt x="47" y="25"/>
                  </a:cubicBezTo>
                  <a:cubicBezTo>
                    <a:pt x="51" y="23"/>
                    <a:pt x="55" y="21"/>
                    <a:pt x="59" y="21"/>
                  </a:cubicBezTo>
                  <a:cubicBezTo>
                    <a:pt x="60" y="20"/>
                    <a:pt x="61" y="20"/>
                    <a:pt x="63" y="20"/>
                  </a:cubicBezTo>
                  <a:moveTo>
                    <a:pt x="70" y="0"/>
                  </a:moveTo>
                  <a:cubicBezTo>
                    <a:pt x="70" y="0"/>
                    <a:pt x="69" y="0"/>
                    <a:pt x="69" y="0"/>
                  </a:cubicBezTo>
                  <a:cubicBezTo>
                    <a:pt x="66" y="1"/>
                    <a:pt x="63" y="1"/>
                    <a:pt x="60" y="1"/>
                  </a:cubicBezTo>
                  <a:cubicBezTo>
                    <a:pt x="58" y="1"/>
                    <a:pt x="57" y="2"/>
                    <a:pt x="55" y="2"/>
                  </a:cubicBezTo>
                  <a:cubicBezTo>
                    <a:pt x="49" y="3"/>
                    <a:pt x="43" y="6"/>
                    <a:pt x="38" y="8"/>
                  </a:cubicBezTo>
                  <a:cubicBezTo>
                    <a:pt x="36" y="9"/>
                    <a:pt x="35" y="10"/>
                    <a:pt x="34" y="10"/>
                  </a:cubicBezTo>
                  <a:cubicBezTo>
                    <a:pt x="21" y="18"/>
                    <a:pt x="10" y="31"/>
                    <a:pt x="5" y="45"/>
                  </a:cubicBezTo>
                  <a:cubicBezTo>
                    <a:pt x="4" y="46"/>
                    <a:pt x="4" y="48"/>
                    <a:pt x="3" y="49"/>
                  </a:cubicBezTo>
                  <a:cubicBezTo>
                    <a:pt x="1" y="56"/>
                    <a:pt x="0" y="64"/>
                    <a:pt x="0" y="72"/>
                  </a:cubicBezTo>
                  <a:cubicBezTo>
                    <a:pt x="0" y="105"/>
                    <a:pt x="24" y="132"/>
                    <a:pt x="54" y="139"/>
                  </a:cubicBezTo>
                  <a:cubicBezTo>
                    <a:pt x="56" y="139"/>
                    <a:pt x="57" y="139"/>
                    <a:pt x="59" y="140"/>
                  </a:cubicBezTo>
                  <a:cubicBezTo>
                    <a:pt x="62" y="140"/>
                    <a:pt x="66" y="141"/>
                    <a:pt x="70" y="141"/>
                  </a:cubicBezTo>
                  <a:cubicBezTo>
                    <a:pt x="70" y="141"/>
                    <a:pt x="71" y="141"/>
                    <a:pt x="71" y="141"/>
                  </a:cubicBezTo>
                  <a:cubicBezTo>
                    <a:pt x="88" y="140"/>
                    <a:pt x="104" y="134"/>
                    <a:pt x="116" y="123"/>
                  </a:cubicBezTo>
                  <a:cubicBezTo>
                    <a:pt x="117" y="122"/>
                    <a:pt x="118" y="121"/>
                    <a:pt x="119" y="120"/>
                  </a:cubicBezTo>
                  <a:cubicBezTo>
                    <a:pt x="132" y="107"/>
                    <a:pt x="140" y="89"/>
                    <a:pt x="140" y="69"/>
                  </a:cubicBezTo>
                  <a:cubicBezTo>
                    <a:pt x="140" y="44"/>
                    <a:pt x="125" y="21"/>
                    <a:pt x="105" y="10"/>
                  </a:cubicBezTo>
                  <a:cubicBezTo>
                    <a:pt x="103" y="9"/>
                    <a:pt x="102" y="8"/>
                    <a:pt x="101" y="8"/>
                  </a:cubicBezTo>
                  <a:cubicBezTo>
                    <a:pt x="91" y="3"/>
                    <a:pt x="81" y="0"/>
                    <a:pt x="7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20315"/>
            <p:cNvSpPr>
              <a:spLocks/>
            </p:cNvSpPr>
            <p:nvPr/>
          </p:nvSpPr>
          <p:spPr bwMode="auto">
            <a:xfrm>
              <a:off x="5096531" y="-592493"/>
              <a:ext cx="46023" cy="45356"/>
            </a:xfrm>
            <a:custGeom>
              <a:avLst/>
              <a:gdLst>
                <a:gd name="T0" fmla="*/ 15 w 29"/>
                <a:gd name="T1" fmla="*/ 0 h 29"/>
                <a:gd name="T2" fmla="*/ 15 w 29"/>
                <a:gd name="T3" fmla="*/ 0 h 29"/>
                <a:gd name="T4" fmla="*/ 10 w 29"/>
                <a:gd name="T5" fmla="*/ 1 h 29"/>
                <a:gd name="T6" fmla="*/ 6 w 29"/>
                <a:gd name="T7" fmla="*/ 3 h 29"/>
                <a:gd name="T8" fmla="*/ 1 w 29"/>
                <a:gd name="T9" fmla="*/ 9 h 29"/>
                <a:gd name="T10" fmla="*/ 0 w 29"/>
                <a:gd name="T11" fmla="*/ 13 h 29"/>
                <a:gd name="T12" fmla="*/ 0 w 29"/>
                <a:gd name="T13" fmla="*/ 14 h 29"/>
                <a:gd name="T14" fmla="*/ 9 w 29"/>
                <a:gd name="T15" fmla="*/ 27 h 29"/>
                <a:gd name="T16" fmla="*/ 13 w 29"/>
                <a:gd name="T17" fmla="*/ 29 h 29"/>
                <a:gd name="T18" fmla="*/ 15 w 29"/>
                <a:gd name="T19" fmla="*/ 29 h 29"/>
                <a:gd name="T20" fmla="*/ 15 w 29"/>
                <a:gd name="T21" fmla="*/ 29 h 29"/>
                <a:gd name="T22" fmla="*/ 29 w 29"/>
                <a:gd name="T23" fmla="*/ 19 h 29"/>
                <a:gd name="T24" fmla="*/ 29 w 29"/>
                <a:gd name="T25" fmla="*/ 14 h 29"/>
                <a:gd name="T26" fmla="*/ 29 w 29"/>
                <a:gd name="T27" fmla="*/ 14 h 29"/>
                <a:gd name="T28" fmla="*/ 15 w 29"/>
                <a:gd name="T2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29">
                  <a:moveTo>
                    <a:pt x="15" y="0"/>
                  </a:moveTo>
                  <a:cubicBezTo>
                    <a:pt x="15" y="0"/>
                    <a:pt x="15" y="0"/>
                    <a:pt x="15" y="0"/>
                  </a:cubicBezTo>
                  <a:cubicBezTo>
                    <a:pt x="13" y="0"/>
                    <a:pt x="11" y="0"/>
                    <a:pt x="10" y="1"/>
                  </a:cubicBezTo>
                  <a:cubicBezTo>
                    <a:pt x="8" y="1"/>
                    <a:pt x="7" y="2"/>
                    <a:pt x="6" y="3"/>
                  </a:cubicBezTo>
                  <a:cubicBezTo>
                    <a:pt x="4" y="5"/>
                    <a:pt x="2" y="7"/>
                    <a:pt x="1" y="9"/>
                  </a:cubicBezTo>
                  <a:cubicBezTo>
                    <a:pt x="1" y="10"/>
                    <a:pt x="1" y="12"/>
                    <a:pt x="0" y="13"/>
                  </a:cubicBezTo>
                  <a:cubicBezTo>
                    <a:pt x="0" y="14"/>
                    <a:pt x="0" y="14"/>
                    <a:pt x="0" y="14"/>
                  </a:cubicBezTo>
                  <a:cubicBezTo>
                    <a:pt x="1" y="20"/>
                    <a:pt x="4" y="25"/>
                    <a:pt x="9" y="27"/>
                  </a:cubicBezTo>
                  <a:cubicBezTo>
                    <a:pt x="10" y="28"/>
                    <a:pt x="11" y="28"/>
                    <a:pt x="13" y="29"/>
                  </a:cubicBezTo>
                  <a:cubicBezTo>
                    <a:pt x="14" y="29"/>
                    <a:pt x="14" y="29"/>
                    <a:pt x="15" y="29"/>
                  </a:cubicBezTo>
                  <a:cubicBezTo>
                    <a:pt x="15" y="29"/>
                    <a:pt x="15" y="29"/>
                    <a:pt x="15" y="29"/>
                  </a:cubicBezTo>
                  <a:cubicBezTo>
                    <a:pt x="22" y="29"/>
                    <a:pt x="27" y="24"/>
                    <a:pt x="29" y="19"/>
                  </a:cubicBezTo>
                  <a:cubicBezTo>
                    <a:pt x="29" y="17"/>
                    <a:pt x="29" y="16"/>
                    <a:pt x="29" y="14"/>
                  </a:cubicBezTo>
                  <a:cubicBezTo>
                    <a:pt x="29" y="14"/>
                    <a:pt x="29" y="14"/>
                    <a:pt x="29" y="14"/>
                  </a:cubicBezTo>
                  <a:cubicBezTo>
                    <a:pt x="29" y="6"/>
                    <a:pt x="23" y="0"/>
                    <a:pt x="15"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0316"/>
            <p:cNvSpPr>
              <a:spLocks noEditPoints="1"/>
            </p:cNvSpPr>
            <p:nvPr/>
          </p:nvSpPr>
          <p:spPr bwMode="auto">
            <a:xfrm>
              <a:off x="5074520" y="-616505"/>
              <a:ext cx="91380" cy="92714"/>
            </a:xfrm>
            <a:custGeom>
              <a:avLst/>
              <a:gdLst>
                <a:gd name="T0" fmla="*/ 19 w 58"/>
                <a:gd name="T1" fmla="*/ 10 h 59"/>
                <a:gd name="T2" fmla="*/ 29 w 58"/>
                <a:gd name="T3" fmla="*/ 8 h 59"/>
                <a:gd name="T4" fmla="*/ 29 w 58"/>
                <a:gd name="T5" fmla="*/ 8 h 59"/>
                <a:gd name="T6" fmla="*/ 50 w 58"/>
                <a:gd name="T7" fmla="*/ 29 h 59"/>
                <a:gd name="T8" fmla="*/ 50 w 58"/>
                <a:gd name="T9" fmla="*/ 31 h 59"/>
                <a:gd name="T10" fmla="*/ 50 w 58"/>
                <a:gd name="T11" fmla="*/ 35 h 59"/>
                <a:gd name="T12" fmla="*/ 29 w 58"/>
                <a:gd name="T13" fmla="*/ 51 h 59"/>
                <a:gd name="T14" fmla="*/ 29 w 58"/>
                <a:gd name="T15" fmla="*/ 51 h 59"/>
                <a:gd name="T16" fmla="*/ 24 w 58"/>
                <a:gd name="T17" fmla="*/ 50 h 59"/>
                <a:gd name="T18" fmla="*/ 20 w 58"/>
                <a:gd name="T19" fmla="*/ 49 h 59"/>
                <a:gd name="T20" fmla="*/ 7 w 58"/>
                <a:gd name="T21" fmla="*/ 30 h 59"/>
                <a:gd name="T22" fmla="*/ 8 w 58"/>
                <a:gd name="T23" fmla="*/ 27 h 59"/>
                <a:gd name="T24" fmla="*/ 8 w 58"/>
                <a:gd name="T25" fmla="*/ 23 h 59"/>
                <a:gd name="T26" fmla="*/ 15 w 58"/>
                <a:gd name="T27" fmla="*/ 13 h 59"/>
                <a:gd name="T28" fmla="*/ 19 w 58"/>
                <a:gd name="T29" fmla="*/ 10 h 59"/>
                <a:gd name="T30" fmla="*/ 29 w 58"/>
                <a:gd name="T31" fmla="*/ 0 h 59"/>
                <a:gd name="T32" fmla="*/ 28 w 58"/>
                <a:gd name="T33" fmla="*/ 0 h 59"/>
                <a:gd name="T34" fmla="*/ 14 w 58"/>
                <a:gd name="T35" fmla="*/ 4 h 59"/>
                <a:gd name="T36" fmla="*/ 10 w 58"/>
                <a:gd name="T37" fmla="*/ 7 h 59"/>
                <a:gd name="T38" fmla="*/ 1 w 58"/>
                <a:gd name="T39" fmla="*/ 22 h 59"/>
                <a:gd name="T40" fmla="*/ 0 w 58"/>
                <a:gd name="T41" fmla="*/ 26 h 59"/>
                <a:gd name="T42" fmla="*/ 0 w 58"/>
                <a:gd name="T43" fmla="*/ 30 h 59"/>
                <a:gd name="T44" fmla="*/ 16 w 58"/>
                <a:gd name="T45" fmla="*/ 56 h 59"/>
                <a:gd name="T46" fmla="*/ 20 w 58"/>
                <a:gd name="T47" fmla="*/ 57 h 59"/>
                <a:gd name="T48" fmla="*/ 29 w 58"/>
                <a:gd name="T49" fmla="*/ 59 h 59"/>
                <a:gd name="T50" fmla="*/ 29 w 58"/>
                <a:gd name="T51" fmla="*/ 59 h 59"/>
                <a:gd name="T52" fmla="*/ 57 w 58"/>
                <a:gd name="T53" fmla="*/ 37 h 59"/>
                <a:gd name="T54" fmla="*/ 58 w 58"/>
                <a:gd name="T55" fmla="*/ 32 h 59"/>
                <a:gd name="T56" fmla="*/ 58 w 58"/>
                <a:gd name="T57" fmla="*/ 29 h 59"/>
                <a:gd name="T58" fmla="*/ 29 w 58"/>
                <a:gd name="T5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 h="59">
                  <a:moveTo>
                    <a:pt x="19" y="10"/>
                  </a:moveTo>
                  <a:cubicBezTo>
                    <a:pt x="22" y="9"/>
                    <a:pt x="25" y="8"/>
                    <a:pt x="29" y="8"/>
                  </a:cubicBezTo>
                  <a:cubicBezTo>
                    <a:pt x="29" y="8"/>
                    <a:pt x="29" y="8"/>
                    <a:pt x="29" y="8"/>
                  </a:cubicBezTo>
                  <a:cubicBezTo>
                    <a:pt x="41" y="8"/>
                    <a:pt x="50" y="17"/>
                    <a:pt x="50" y="29"/>
                  </a:cubicBezTo>
                  <a:cubicBezTo>
                    <a:pt x="50" y="29"/>
                    <a:pt x="50" y="30"/>
                    <a:pt x="50" y="31"/>
                  </a:cubicBezTo>
                  <a:cubicBezTo>
                    <a:pt x="50" y="32"/>
                    <a:pt x="50" y="34"/>
                    <a:pt x="50" y="35"/>
                  </a:cubicBezTo>
                  <a:cubicBezTo>
                    <a:pt x="47" y="44"/>
                    <a:pt x="39" y="50"/>
                    <a:pt x="29" y="51"/>
                  </a:cubicBezTo>
                  <a:cubicBezTo>
                    <a:pt x="29" y="51"/>
                    <a:pt x="29" y="51"/>
                    <a:pt x="29" y="51"/>
                  </a:cubicBezTo>
                  <a:cubicBezTo>
                    <a:pt x="27" y="51"/>
                    <a:pt x="25" y="50"/>
                    <a:pt x="24" y="50"/>
                  </a:cubicBezTo>
                  <a:cubicBezTo>
                    <a:pt x="22" y="50"/>
                    <a:pt x="21" y="49"/>
                    <a:pt x="20" y="49"/>
                  </a:cubicBezTo>
                  <a:cubicBezTo>
                    <a:pt x="13" y="45"/>
                    <a:pt x="8" y="38"/>
                    <a:pt x="7" y="30"/>
                  </a:cubicBezTo>
                  <a:cubicBezTo>
                    <a:pt x="7" y="29"/>
                    <a:pt x="7" y="28"/>
                    <a:pt x="8" y="27"/>
                  </a:cubicBezTo>
                  <a:cubicBezTo>
                    <a:pt x="8" y="26"/>
                    <a:pt x="8" y="24"/>
                    <a:pt x="8" y="23"/>
                  </a:cubicBezTo>
                  <a:cubicBezTo>
                    <a:pt x="10" y="19"/>
                    <a:pt x="12" y="15"/>
                    <a:pt x="15" y="13"/>
                  </a:cubicBezTo>
                  <a:cubicBezTo>
                    <a:pt x="16" y="12"/>
                    <a:pt x="18" y="11"/>
                    <a:pt x="19" y="10"/>
                  </a:cubicBezTo>
                  <a:moveTo>
                    <a:pt x="29" y="0"/>
                  </a:moveTo>
                  <a:cubicBezTo>
                    <a:pt x="29" y="0"/>
                    <a:pt x="29" y="0"/>
                    <a:pt x="28" y="0"/>
                  </a:cubicBezTo>
                  <a:cubicBezTo>
                    <a:pt x="23" y="0"/>
                    <a:pt x="18" y="2"/>
                    <a:pt x="14" y="4"/>
                  </a:cubicBezTo>
                  <a:cubicBezTo>
                    <a:pt x="12" y="5"/>
                    <a:pt x="11" y="6"/>
                    <a:pt x="10" y="7"/>
                  </a:cubicBezTo>
                  <a:cubicBezTo>
                    <a:pt x="6" y="10"/>
                    <a:pt x="2" y="16"/>
                    <a:pt x="1" y="22"/>
                  </a:cubicBezTo>
                  <a:cubicBezTo>
                    <a:pt x="0" y="23"/>
                    <a:pt x="0" y="25"/>
                    <a:pt x="0" y="26"/>
                  </a:cubicBezTo>
                  <a:cubicBezTo>
                    <a:pt x="0" y="27"/>
                    <a:pt x="0" y="28"/>
                    <a:pt x="0" y="30"/>
                  </a:cubicBezTo>
                  <a:cubicBezTo>
                    <a:pt x="0" y="41"/>
                    <a:pt x="6" y="51"/>
                    <a:pt x="16" y="56"/>
                  </a:cubicBezTo>
                  <a:cubicBezTo>
                    <a:pt x="17" y="56"/>
                    <a:pt x="19" y="57"/>
                    <a:pt x="20" y="57"/>
                  </a:cubicBezTo>
                  <a:cubicBezTo>
                    <a:pt x="23" y="58"/>
                    <a:pt x="26" y="59"/>
                    <a:pt x="29" y="59"/>
                  </a:cubicBezTo>
                  <a:cubicBezTo>
                    <a:pt x="29" y="59"/>
                    <a:pt x="29" y="59"/>
                    <a:pt x="29" y="59"/>
                  </a:cubicBezTo>
                  <a:cubicBezTo>
                    <a:pt x="43" y="58"/>
                    <a:pt x="54" y="49"/>
                    <a:pt x="57" y="37"/>
                  </a:cubicBezTo>
                  <a:cubicBezTo>
                    <a:pt x="58" y="35"/>
                    <a:pt x="58" y="34"/>
                    <a:pt x="58" y="32"/>
                  </a:cubicBezTo>
                  <a:cubicBezTo>
                    <a:pt x="58" y="31"/>
                    <a:pt x="58" y="30"/>
                    <a:pt x="58" y="29"/>
                  </a:cubicBezTo>
                  <a:cubicBezTo>
                    <a:pt x="58" y="13"/>
                    <a:pt x="45" y="0"/>
                    <a:pt x="2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0317"/>
            <p:cNvSpPr>
              <a:spLocks/>
            </p:cNvSpPr>
            <p:nvPr/>
          </p:nvSpPr>
          <p:spPr bwMode="auto">
            <a:xfrm>
              <a:off x="5359997" y="420685"/>
              <a:ext cx="60030" cy="60030"/>
            </a:xfrm>
            <a:custGeom>
              <a:avLst/>
              <a:gdLst>
                <a:gd name="T0" fmla="*/ 19 w 38"/>
                <a:gd name="T1" fmla="*/ 0 h 38"/>
                <a:gd name="T2" fmla="*/ 19 w 38"/>
                <a:gd name="T3" fmla="*/ 0 h 38"/>
                <a:gd name="T4" fmla="*/ 19 w 38"/>
                <a:gd name="T5" fmla="*/ 0 h 38"/>
                <a:gd name="T6" fmla="*/ 8 w 38"/>
                <a:gd name="T7" fmla="*/ 4 h 38"/>
                <a:gd name="T8" fmla="*/ 5 w 38"/>
                <a:gd name="T9" fmla="*/ 7 h 38"/>
                <a:gd name="T10" fmla="*/ 0 w 38"/>
                <a:gd name="T11" fmla="*/ 20 h 38"/>
                <a:gd name="T12" fmla="*/ 5 w 38"/>
                <a:gd name="T13" fmla="*/ 32 h 38"/>
                <a:gd name="T14" fmla="*/ 8 w 38"/>
                <a:gd name="T15" fmla="*/ 35 h 38"/>
                <a:gd name="T16" fmla="*/ 19 w 38"/>
                <a:gd name="T17" fmla="*/ 38 h 38"/>
                <a:gd name="T18" fmla="*/ 20 w 38"/>
                <a:gd name="T19" fmla="*/ 38 h 38"/>
                <a:gd name="T20" fmla="*/ 36 w 38"/>
                <a:gd name="T21" fmla="*/ 29 h 38"/>
                <a:gd name="T22" fmla="*/ 37 w 38"/>
                <a:gd name="T23" fmla="*/ 26 h 38"/>
                <a:gd name="T24" fmla="*/ 38 w 38"/>
                <a:gd name="T25" fmla="*/ 19 h 38"/>
                <a:gd name="T26" fmla="*/ 37 w 38"/>
                <a:gd name="T27" fmla="*/ 13 h 38"/>
                <a:gd name="T28" fmla="*/ 35 w 38"/>
                <a:gd name="T29" fmla="*/ 9 h 38"/>
                <a:gd name="T30" fmla="*/ 28 w 38"/>
                <a:gd name="T31" fmla="*/ 2 h 38"/>
                <a:gd name="T32" fmla="*/ 24 w 38"/>
                <a:gd name="T33" fmla="*/ 1 h 38"/>
                <a:gd name="T34" fmla="*/ 19 w 38"/>
                <a:gd name="T3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8">
                  <a:moveTo>
                    <a:pt x="19" y="0"/>
                  </a:moveTo>
                  <a:cubicBezTo>
                    <a:pt x="19" y="0"/>
                    <a:pt x="19" y="0"/>
                    <a:pt x="19" y="0"/>
                  </a:cubicBezTo>
                  <a:cubicBezTo>
                    <a:pt x="19" y="0"/>
                    <a:pt x="19" y="0"/>
                    <a:pt x="19" y="0"/>
                  </a:cubicBezTo>
                  <a:cubicBezTo>
                    <a:pt x="15" y="0"/>
                    <a:pt x="11" y="2"/>
                    <a:pt x="8" y="4"/>
                  </a:cubicBezTo>
                  <a:cubicBezTo>
                    <a:pt x="7" y="5"/>
                    <a:pt x="6" y="6"/>
                    <a:pt x="5" y="7"/>
                  </a:cubicBezTo>
                  <a:cubicBezTo>
                    <a:pt x="2" y="10"/>
                    <a:pt x="0" y="15"/>
                    <a:pt x="0" y="20"/>
                  </a:cubicBezTo>
                  <a:cubicBezTo>
                    <a:pt x="0" y="24"/>
                    <a:pt x="2" y="28"/>
                    <a:pt x="5" y="32"/>
                  </a:cubicBezTo>
                  <a:cubicBezTo>
                    <a:pt x="6" y="33"/>
                    <a:pt x="7" y="34"/>
                    <a:pt x="8" y="35"/>
                  </a:cubicBezTo>
                  <a:cubicBezTo>
                    <a:pt x="11" y="37"/>
                    <a:pt x="15" y="38"/>
                    <a:pt x="19" y="38"/>
                  </a:cubicBezTo>
                  <a:cubicBezTo>
                    <a:pt x="19" y="38"/>
                    <a:pt x="20" y="38"/>
                    <a:pt x="20" y="38"/>
                  </a:cubicBezTo>
                  <a:cubicBezTo>
                    <a:pt x="26" y="38"/>
                    <a:pt x="32" y="35"/>
                    <a:pt x="36" y="29"/>
                  </a:cubicBezTo>
                  <a:cubicBezTo>
                    <a:pt x="36" y="28"/>
                    <a:pt x="37" y="27"/>
                    <a:pt x="37" y="26"/>
                  </a:cubicBezTo>
                  <a:cubicBezTo>
                    <a:pt x="38" y="23"/>
                    <a:pt x="38" y="21"/>
                    <a:pt x="38" y="19"/>
                  </a:cubicBezTo>
                  <a:cubicBezTo>
                    <a:pt x="38" y="17"/>
                    <a:pt x="38" y="15"/>
                    <a:pt x="37" y="13"/>
                  </a:cubicBezTo>
                  <a:cubicBezTo>
                    <a:pt x="37" y="11"/>
                    <a:pt x="36" y="10"/>
                    <a:pt x="35" y="9"/>
                  </a:cubicBezTo>
                  <a:cubicBezTo>
                    <a:pt x="33" y="6"/>
                    <a:pt x="31" y="3"/>
                    <a:pt x="28" y="2"/>
                  </a:cubicBezTo>
                  <a:cubicBezTo>
                    <a:pt x="26" y="1"/>
                    <a:pt x="25" y="1"/>
                    <a:pt x="24" y="1"/>
                  </a:cubicBezTo>
                  <a:cubicBezTo>
                    <a:pt x="22" y="0"/>
                    <a:pt x="21" y="0"/>
                    <a:pt x="1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20318"/>
            <p:cNvSpPr>
              <a:spLocks noEditPoints="1"/>
            </p:cNvSpPr>
            <p:nvPr/>
          </p:nvSpPr>
          <p:spPr bwMode="auto">
            <a:xfrm>
              <a:off x="5328648" y="389336"/>
              <a:ext cx="122729" cy="122729"/>
            </a:xfrm>
            <a:custGeom>
              <a:avLst/>
              <a:gdLst>
                <a:gd name="T0" fmla="*/ 22 w 78"/>
                <a:gd name="T1" fmla="*/ 17 h 78"/>
                <a:gd name="T2" fmla="*/ 39 w 78"/>
                <a:gd name="T3" fmla="*/ 11 h 78"/>
                <a:gd name="T4" fmla="*/ 39 w 78"/>
                <a:gd name="T5" fmla="*/ 11 h 78"/>
                <a:gd name="T6" fmla="*/ 40 w 78"/>
                <a:gd name="T7" fmla="*/ 11 h 78"/>
                <a:gd name="T8" fmla="*/ 45 w 78"/>
                <a:gd name="T9" fmla="*/ 11 h 78"/>
                <a:gd name="T10" fmla="*/ 47 w 78"/>
                <a:gd name="T11" fmla="*/ 12 h 78"/>
                <a:gd name="T12" fmla="*/ 51 w 78"/>
                <a:gd name="T13" fmla="*/ 13 h 78"/>
                <a:gd name="T14" fmla="*/ 64 w 78"/>
                <a:gd name="T15" fmla="*/ 24 h 78"/>
                <a:gd name="T16" fmla="*/ 66 w 78"/>
                <a:gd name="T17" fmla="*/ 28 h 78"/>
                <a:gd name="T18" fmla="*/ 68 w 78"/>
                <a:gd name="T19" fmla="*/ 39 h 78"/>
                <a:gd name="T20" fmla="*/ 66 w 78"/>
                <a:gd name="T21" fmla="*/ 50 h 78"/>
                <a:gd name="T22" fmla="*/ 64 w 78"/>
                <a:gd name="T23" fmla="*/ 53 h 78"/>
                <a:gd name="T24" fmla="*/ 40 w 78"/>
                <a:gd name="T25" fmla="*/ 68 h 78"/>
                <a:gd name="T26" fmla="*/ 39 w 78"/>
                <a:gd name="T27" fmla="*/ 68 h 78"/>
                <a:gd name="T28" fmla="*/ 21 w 78"/>
                <a:gd name="T29" fmla="*/ 61 h 78"/>
                <a:gd name="T30" fmla="*/ 18 w 78"/>
                <a:gd name="T31" fmla="*/ 58 h 78"/>
                <a:gd name="T32" fmla="*/ 11 w 78"/>
                <a:gd name="T33" fmla="*/ 40 h 78"/>
                <a:gd name="T34" fmla="*/ 18 w 78"/>
                <a:gd name="T35" fmla="*/ 20 h 78"/>
                <a:gd name="T36" fmla="*/ 22 w 78"/>
                <a:gd name="T37" fmla="*/ 17 h 78"/>
                <a:gd name="T38" fmla="*/ 39 w 78"/>
                <a:gd name="T39" fmla="*/ 0 h 78"/>
                <a:gd name="T40" fmla="*/ 39 w 78"/>
                <a:gd name="T41" fmla="*/ 0 h 78"/>
                <a:gd name="T42" fmla="*/ 14 w 78"/>
                <a:gd name="T43" fmla="*/ 9 h 78"/>
                <a:gd name="T44" fmla="*/ 11 w 78"/>
                <a:gd name="T45" fmla="*/ 12 h 78"/>
                <a:gd name="T46" fmla="*/ 0 w 78"/>
                <a:gd name="T47" fmla="*/ 40 h 78"/>
                <a:gd name="T48" fmla="*/ 11 w 78"/>
                <a:gd name="T49" fmla="*/ 66 h 78"/>
                <a:gd name="T50" fmla="*/ 14 w 78"/>
                <a:gd name="T51" fmla="*/ 69 h 78"/>
                <a:gd name="T52" fmla="*/ 39 w 78"/>
                <a:gd name="T53" fmla="*/ 78 h 78"/>
                <a:gd name="T54" fmla="*/ 40 w 78"/>
                <a:gd name="T55" fmla="*/ 78 h 78"/>
                <a:gd name="T56" fmla="*/ 73 w 78"/>
                <a:gd name="T57" fmla="*/ 58 h 78"/>
                <a:gd name="T58" fmla="*/ 75 w 78"/>
                <a:gd name="T59" fmla="*/ 54 h 78"/>
                <a:gd name="T60" fmla="*/ 78 w 78"/>
                <a:gd name="T61" fmla="*/ 39 h 78"/>
                <a:gd name="T62" fmla="*/ 75 w 78"/>
                <a:gd name="T63" fmla="*/ 24 h 78"/>
                <a:gd name="T64" fmla="*/ 73 w 78"/>
                <a:gd name="T65" fmla="*/ 20 h 78"/>
                <a:gd name="T66" fmla="*/ 54 w 78"/>
                <a:gd name="T67" fmla="*/ 3 h 78"/>
                <a:gd name="T68" fmla="*/ 50 w 78"/>
                <a:gd name="T69" fmla="*/ 2 h 78"/>
                <a:gd name="T70" fmla="*/ 46 w 78"/>
                <a:gd name="T71" fmla="*/ 1 h 78"/>
                <a:gd name="T72" fmla="*/ 42 w 78"/>
                <a:gd name="T73" fmla="*/ 0 h 78"/>
                <a:gd name="T74" fmla="*/ 39 w 78"/>
                <a:gd name="T7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22" y="17"/>
                  </a:moveTo>
                  <a:cubicBezTo>
                    <a:pt x="26" y="13"/>
                    <a:pt x="32" y="11"/>
                    <a:pt x="39" y="11"/>
                  </a:cubicBezTo>
                  <a:cubicBezTo>
                    <a:pt x="39" y="11"/>
                    <a:pt x="39" y="11"/>
                    <a:pt x="39" y="11"/>
                  </a:cubicBezTo>
                  <a:cubicBezTo>
                    <a:pt x="40" y="11"/>
                    <a:pt x="40" y="11"/>
                    <a:pt x="40" y="11"/>
                  </a:cubicBezTo>
                  <a:cubicBezTo>
                    <a:pt x="42" y="11"/>
                    <a:pt x="43" y="11"/>
                    <a:pt x="45" y="11"/>
                  </a:cubicBezTo>
                  <a:cubicBezTo>
                    <a:pt x="45" y="11"/>
                    <a:pt x="46" y="12"/>
                    <a:pt x="47" y="12"/>
                  </a:cubicBezTo>
                  <a:cubicBezTo>
                    <a:pt x="48" y="12"/>
                    <a:pt x="49" y="13"/>
                    <a:pt x="51" y="13"/>
                  </a:cubicBezTo>
                  <a:cubicBezTo>
                    <a:pt x="56" y="16"/>
                    <a:pt x="61" y="20"/>
                    <a:pt x="64" y="24"/>
                  </a:cubicBezTo>
                  <a:cubicBezTo>
                    <a:pt x="64" y="26"/>
                    <a:pt x="65" y="27"/>
                    <a:pt x="66" y="28"/>
                  </a:cubicBezTo>
                  <a:cubicBezTo>
                    <a:pt x="67" y="32"/>
                    <a:pt x="68" y="35"/>
                    <a:pt x="68" y="39"/>
                  </a:cubicBezTo>
                  <a:cubicBezTo>
                    <a:pt x="68" y="43"/>
                    <a:pt x="67" y="46"/>
                    <a:pt x="66" y="50"/>
                  </a:cubicBezTo>
                  <a:cubicBezTo>
                    <a:pt x="65" y="51"/>
                    <a:pt x="65" y="52"/>
                    <a:pt x="64" y="53"/>
                  </a:cubicBezTo>
                  <a:cubicBezTo>
                    <a:pt x="59" y="62"/>
                    <a:pt x="50" y="68"/>
                    <a:pt x="40" y="68"/>
                  </a:cubicBezTo>
                  <a:cubicBezTo>
                    <a:pt x="40" y="68"/>
                    <a:pt x="39" y="68"/>
                    <a:pt x="39" y="68"/>
                  </a:cubicBezTo>
                  <a:cubicBezTo>
                    <a:pt x="33" y="68"/>
                    <a:pt x="26" y="65"/>
                    <a:pt x="21" y="61"/>
                  </a:cubicBezTo>
                  <a:cubicBezTo>
                    <a:pt x="20" y="60"/>
                    <a:pt x="19" y="59"/>
                    <a:pt x="18" y="58"/>
                  </a:cubicBezTo>
                  <a:cubicBezTo>
                    <a:pt x="14" y="53"/>
                    <a:pt x="11" y="47"/>
                    <a:pt x="11" y="40"/>
                  </a:cubicBezTo>
                  <a:cubicBezTo>
                    <a:pt x="11" y="32"/>
                    <a:pt x="14" y="25"/>
                    <a:pt x="18" y="20"/>
                  </a:cubicBezTo>
                  <a:cubicBezTo>
                    <a:pt x="19" y="19"/>
                    <a:pt x="20" y="18"/>
                    <a:pt x="22" y="17"/>
                  </a:cubicBezTo>
                  <a:moveTo>
                    <a:pt x="39" y="0"/>
                  </a:moveTo>
                  <a:cubicBezTo>
                    <a:pt x="39" y="0"/>
                    <a:pt x="39" y="0"/>
                    <a:pt x="39" y="0"/>
                  </a:cubicBezTo>
                  <a:cubicBezTo>
                    <a:pt x="29" y="1"/>
                    <a:pt x="21" y="4"/>
                    <a:pt x="14" y="9"/>
                  </a:cubicBezTo>
                  <a:cubicBezTo>
                    <a:pt x="13" y="10"/>
                    <a:pt x="12" y="11"/>
                    <a:pt x="11" y="12"/>
                  </a:cubicBezTo>
                  <a:cubicBezTo>
                    <a:pt x="4" y="20"/>
                    <a:pt x="0" y="29"/>
                    <a:pt x="0" y="40"/>
                  </a:cubicBezTo>
                  <a:cubicBezTo>
                    <a:pt x="1" y="50"/>
                    <a:pt x="5" y="59"/>
                    <a:pt x="11" y="66"/>
                  </a:cubicBezTo>
                  <a:cubicBezTo>
                    <a:pt x="12" y="67"/>
                    <a:pt x="13" y="68"/>
                    <a:pt x="14" y="69"/>
                  </a:cubicBezTo>
                  <a:cubicBezTo>
                    <a:pt x="21" y="75"/>
                    <a:pt x="30" y="78"/>
                    <a:pt x="39" y="78"/>
                  </a:cubicBezTo>
                  <a:cubicBezTo>
                    <a:pt x="40" y="78"/>
                    <a:pt x="40" y="78"/>
                    <a:pt x="40" y="78"/>
                  </a:cubicBezTo>
                  <a:cubicBezTo>
                    <a:pt x="54" y="78"/>
                    <a:pt x="67" y="70"/>
                    <a:pt x="73" y="58"/>
                  </a:cubicBezTo>
                  <a:cubicBezTo>
                    <a:pt x="74" y="57"/>
                    <a:pt x="75" y="55"/>
                    <a:pt x="75" y="54"/>
                  </a:cubicBezTo>
                  <a:cubicBezTo>
                    <a:pt x="77" y="49"/>
                    <a:pt x="78" y="44"/>
                    <a:pt x="78" y="39"/>
                  </a:cubicBezTo>
                  <a:cubicBezTo>
                    <a:pt x="78" y="33"/>
                    <a:pt x="77" y="28"/>
                    <a:pt x="75" y="24"/>
                  </a:cubicBezTo>
                  <a:cubicBezTo>
                    <a:pt x="74" y="22"/>
                    <a:pt x="74" y="21"/>
                    <a:pt x="73" y="20"/>
                  </a:cubicBezTo>
                  <a:cubicBezTo>
                    <a:pt x="69" y="12"/>
                    <a:pt x="62" y="7"/>
                    <a:pt x="54" y="3"/>
                  </a:cubicBezTo>
                  <a:cubicBezTo>
                    <a:pt x="53" y="3"/>
                    <a:pt x="52" y="2"/>
                    <a:pt x="50" y="2"/>
                  </a:cubicBezTo>
                  <a:cubicBezTo>
                    <a:pt x="49" y="1"/>
                    <a:pt x="47" y="1"/>
                    <a:pt x="46" y="1"/>
                  </a:cubicBezTo>
                  <a:cubicBezTo>
                    <a:pt x="44" y="1"/>
                    <a:pt x="43" y="0"/>
                    <a:pt x="42" y="0"/>
                  </a:cubicBezTo>
                  <a:cubicBezTo>
                    <a:pt x="41" y="0"/>
                    <a:pt x="40" y="0"/>
                    <a:pt x="39"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20423"/>
            <p:cNvSpPr>
              <a:spLocks/>
            </p:cNvSpPr>
            <p:nvPr/>
          </p:nvSpPr>
          <p:spPr bwMode="auto">
            <a:xfrm>
              <a:off x="5276622" y="-947339"/>
              <a:ext cx="113391" cy="106721"/>
            </a:xfrm>
            <a:custGeom>
              <a:avLst/>
              <a:gdLst>
                <a:gd name="T0" fmla="*/ 36 w 72"/>
                <a:gd name="T1" fmla="*/ 0 h 68"/>
                <a:gd name="T2" fmla="*/ 24 w 72"/>
                <a:gd name="T3" fmla="*/ 2 h 68"/>
                <a:gd name="T4" fmla="*/ 20 w 72"/>
                <a:gd name="T5" fmla="*/ 4 h 68"/>
                <a:gd name="T6" fmla="*/ 3 w 72"/>
                <a:gd name="T7" fmla="*/ 29 h 68"/>
                <a:gd name="T8" fmla="*/ 32 w 72"/>
                <a:gd name="T9" fmla="*/ 67 h 68"/>
                <a:gd name="T10" fmla="*/ 37 w 72"/>
                <a:gd name="T11" fmla="*/ 68 h 68"/>
                <a:gd name="T12" fmla="*/ 70 w 72"/>
                <a:gd name="T13" fmla="*/ 39 h 68"/>
                <a:gd name="T14" fmla="*/ 56 w 72"/>
                <a:gd name="T15" fmla="*/ 6 h 68"/>
                <a:gd name="T16" fmla="*/ 53 w 72"/>
                <a:gd name="T17" fmla="*/ 4 h 68"/>
                <a:gd name="T18" fmla="*/ 43 w 72"/>
                <a:gd name="T19" fmla="*/ 0 h 68"/>
                <a:gd name="T20" fmla="*/ 42 w 72"/>
                <a:gd name="T21" fmla="*/ 0 h 68"/>
                <a:gd name="T22" fmla="*/ 38 w 72"/>
                <a:gd name="T23" fmla="*/ 0 h 68"/>
                <a:gd name="T24" fmla="*/ 36 w 72"/>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8">
                  <a:moveTo>
                    <a:pt x="36" y="0"/>
                  </a:moveTo>
                  <a:cubicBezTo>
                    <a:pt x="32" y="0"/>
                    <a:pt x="28" y="1"/>
                    <a:pt x="24" y="2"/>
                  </a:cubicBezTo>
                  <a:cubicBezTo>
                    <a:pt x="23" y="3"/>
                    <a:pt x="21" y="3"/>
                    <a:pt x="20" y="4"/>
                  </a:cubicBezTo>
                  <a:cubicBezTo>
                    <a:pt x="11" y="9"/>
                    <a:pt x="5" y="18"/>
                    <a:pt x="3" y="29"/>
                  </a:cubicBezTo>
                  <a:cubicBezTo>
                    <a:pt x="0" y="47"/>
                    <a:pt x="13" y="65"/>
                    <a:pt x="32" y="67"/>
                  </a:cubicBezTo>
                  <a:cubicBezTo>
                    <a:pt x="33" y="68"/>
                    <a:pt x="35" y="68"/>
                    <a:pt x="37" y="68"/>
                  </a:cubicBezTo>
                  <a:cubicBezTo>
                    <a:pt x="53" y="68"/>
                    <a:pt x="68" y="56"/>
                    <a:pt x="70" y="39"/>
                  </a:cubicBezTo>
                  <a:cubicBezTo>
                    <a:pt x="72" y="26"/>
                    <a:pt x="66" y="13"/>
                    <a:pt x="56" y="6"/>
                  </a:cubicBezTo>
                  <a:cubicBezTo>
                    <a:pt x="55" y="5"/>
                    <a:pt x="54" y="4"/>
                    <a:pt x="53" y="4"/>
                  </a:cubicBezTo>
                  <a:cubicBezTo>
                    <a:pt x="49" y="2"/>
                    <a:pt x="46" y="1"/>
                    <a:pt x="43" y="0"/>
                  </a:cubicBezTo>
                  <a:cubicBezTo>
                    <a:pt x="42" y="0"/>
                    <a:pt x="42" y="0"/>
                    <a:pt x="42" y="0"/>
                  </a:cubicBezTo>
                  <a:cubicBezTo>
                    <a:pt x="40" y="0"/>
                    <a:pt x="39" y="0"/>
                    <a:pt x="38" y="0"/>
                  </a:cubicBezTo>
                  <a:cubicBezTo>
                    <a:pt x="38" y="0"/>
                    <a:pt x="37" y="0"/>
                    <a:pt x="36"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0541"/>
            <p:cNvSpPr>
              <a:spLocks/>
            </p:cNvSpPr>
            <p:nvPr/>
          </p:nvSpPr>
          <p:spPr bwMode="auto">
            <a:xfrm>
              <a:off x="6887440" y="-1084740"/>
              <a:ext cx="132067" cy="132734"/>
            </a:xfrm>
            <a:custGeom>
              <a:avLst/>
              <a:gdLst>
                <a:gd name="T0" fmla="*/ 8 w 84"/>
                <a:gd name="T1" fmla="*/ 29 h 84"/>
                <a:gd name="T2" fmla="*/ 55 w 84"/>
                <a:gd name="T3" fmla="*/ 8 h 84"/>
                <a:gd name="T4" fmla="*/ 77 w 84"/>
                <a:gd name="T5" fmla="*/ 55 h 84"/>
                <a:gd name="T6" fmla="*/ 29 w 84"/>
                <a:gd name="T7" fmla="*/ 77 h 84"/>
                <a:gd name="T8" fmla="*/ 8 w 84"/>
                <a:gd name="T9" fmla="*/ 29 h 84"/>
              </a:gdLst>
              <a:ahLst/>
              <a:cxnLst>
                <a:cxn ang="0">
                  <a:pos x="T0" y="T1"/>
                </a:cxn>
                <a:cxn ang="0">
                  <a:pos x="T2" y="T3"/>
                </a:cxn>
                <a:cxn ang="0">
                  <a:pos x="T4" y="T5"/>
                </a:cxn>
                <a:cxn ang="0">
                  <a:pos x="T6" y="T7"/>
                </a:cxn>
                <a:cxn ang="0">
                  <a:pos x="T8" y="T9"/>
                </a:cxn>
              </a:cxnLst>
              <a:rect l="0" t="0" r="r" b="b"/>
              <a:pathLst>
                <a:path w="84" h="84">
                  <a:moveTo>
                    <a:pt x="8" y="29"/>
                  </a:moveTo>
                  <a:cubicBezTo>
                    <a:pt x="15" y="10"/>
                    <a:pt x="36" y="0"/>
                    <a:pt x="55" y="8"/>
                  </a:cubicBezTo>
                  <a:cubicBezTo>
                    <a:pt x="74" y="15"/>
                    <a:pt x="84" y="36"/>
                    <a:pt x="77" y="55"/>
                  </a:cubicBezTo>
                  <a:cubicBezTo>
                    <a:pt x="70" y="74"/>
                    <a:pt x="48" y="84"/>
                    <a:pt x="29" y="77"/>
                  </a:cubicBezTo>
                  <a:cubicBezTo>
                    <a:pt x="10" y="70"/>
                    <a:pt x="0" y="48"/>
                    <a:pt x="8" y="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0648"/>
            <p:cNvSpPr>
              <a:spLocks/>
            </p:cNvSpPr>
            <p:nvPr/>
          </p:nvSpPr>
          <p:spPr bwMode="auto">
            <a:xfrm>
              <a:off x="5875595" y="-168944"/>
              <a:ext cx="530935" cy="781729"/>
            </a:xfrm>
            <a:custGeom>
              <a:avLst/>
              <a:gdLst>
                <a:gd name="T0" fmla="*/ 787 w 796"/>
                <a:gd name="T1" fmla="*/ 0 h 1172"/>
                <a:gd name="T2" fmla="*/ 796 w 796"/>
                <a:gd name="T3" fmla="*/ 5 h 1172"/>
                <a:gd name="T4" fmla="*/ 9 w 796"/>
                <a:gd name="T5" fmla="*/ 1172 h 1172"/>
                <a:gd name="T6" fmla="*/ 0 w 796"/>
                <a:gd name="T7" fmla="*/ 1165 h 1172"/>
                <a:gd name="T8" fmla="*/ 787 w 796"/>
                <a:gd name="T9" fmla="*/ 0 h 1172"/>
              </a:gdLst>
              <a:ahLst/>
              <a:cxnLst>
                <a:cxn ang="0">
                  <a:pos x="T0" y="T1"/>
                </a:cxn>
                <a:cxn ang="0">
                  <a:pos x="T2" y="T3"/>
                </a:cxn>
                <a:cxn ang="0">
                  <a:pos x="T4" y="T5"/>
                </a:cxn>
                <a:cxn ang="0">
                  <a:pos x="T6" y="T7"/>
                </a:cxn>
                <a:cxn ang="0">
                  <a:pos x="T8" y="T9"/>
                </a:cxn>
              </a:cxnLst>
              <a:rect l="0" t="0" r="r" b="b"/>
              <a:pathLst>
                <a:path w="796" h="1172">
                  <a:moveTo>
                    <a:pt x="787" y="0"/>
                  </a:moveTo>
                  <a:lnTo>
                    <a:pt x="796" y="5"/>
                  </a:lnTo>
                  <a:lnTo>
                    <a:pt x="9" y="1172"/>
                  </a:lnTo>
                  <a:lnTo>
                    <a:pt x="0" y="1165"/>
                  </a:lnTo>
                  <a:lnTo>
                    <a:pt x="78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0654"/>
            <p:cNvSpPr>
              <a:spLocks noEditPoints="1"/>
            </p:cNvSpPr>
            <p:nvPr/>
          </p:nvSpPr>
          <p:spPr bwMode="auto">
            <a:xfrm>
              <a:off x="5484730" y="-172279"/>
              <a:ext cx="1446732" cy="1485418"/>
            </a:xfrm>
            <a:custGeom>
              <a:avLst/>
              <a:gdLst>
                <a:gd name="T0" fmla="*/ 2169 w 2169"/>
                <a:gd name="T1" fmla="*/ 154 h 2227"/>
                <a:gd name="T2" fmla="*/ 1422 w 2169"/>
                <a:gd name="T3" fmla="*/ 639 h 2227"/>
                <a:gd name="T4" fmla="*/ 1493 w 2169"/>
                <a:gd name="T5" fmla="*/ 1773 h 2227"/>
                <a:gd name="T6" fmla="*/ 1498 w 2169"/>
                <a:gd name="T7" fmla="*/ 1775 h 2227"/>
                <a:gd name="T8" fmla="*/ 791 w 2169"/>
                <a:gd name="T9" fmla="*/ 2227 h 2227"/>
                <a:gd name="T10" fmla="*/ 0 w 2169"/>
                <a:gd name="T11" fmla="*/ 1960 h 2227"/>
                <a:gd name="T12" fmla="*/ 2 w 2169"/>
                <a:gd name="T13" fmla="*/ 1950 h 2227"/>
                <a:gd name="T14" fmla="*/ 789 w 2169"/>
                <a:gd name="T15" fmla="*/ 2215 h 2227"/>
                <a:gd name="T16" fmla="*/ 1479 w 2169"/>
                <a:gd name="T17" fmla="*/ 1775 h 2227"/>
                <a:gd name="T18" fmla="*/ 581 w 2169"/>
                <a:gd name="T19" fmla="*/ 1173 h 2227"/>
                <a:gd name="T20" fmla="*/ 1413 w 2169"/>
                <a:gd name="T21" fmla="*/ 634 h 2227"/>
                <a:gd name="T22" fmla="*/ 1373 w 2169"/>
                <a:gd name="T23" fmla="*/ 0 h 2227"/>
                <a:gd name="T24" fmla="*/ 1380 w 2169"/>
                <a:gd name="T25" fmla="*/ 3 h 2227"/>
                <a:gd name="T26" fmla="*/ 2169 w 2169"/>
                <a:gd name="T27" fmla="*/ 154 h 2227"/>
                <a:gd name="T28" fmla="*/ 1422 w 2169"/>
                <a:gd name="T29" fmla="*/ 627 h 2227"/>
                <a:gd name="T30" fmla="*/ 2141 w 2169"/>
                <a:gd name="T31" fmla="*/ 159 h 2227"/>
                <a:gd name="T32" fmla="*/ 1384 w 2169"/>
                <a:gd name="T33" fmla="*/ 15 h 2227"/>
                <a:gd name="T34" fmla="*/ 1422 w 2169"/>
                <a:gd name="T35" fmla="*/ 627 h 2227"/>
                <a:gd name="T36" fmla="*/ 1484 w 2169"/>
                <a:gd name="T37" fmla="*/ 1766 h 2227"/>
                <a:gd name="T38" fmla="*/ 1413 w 2169"/>
                <a:gd name="T39" fmla="*/ 646 h 2227"/>
                <a:gd name="T40" fmla="*/ 600 w 2169"/>
                <a:gd name="T41" fmla="*/ 1173 h 2227"/>
                <a:gd name="T42" fmla="*/ 1484 w 2169"/>
                <a:gd name="T43" fmla="*/ 1766 h 2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69" h="2227">
                  <a:moveTo>
                    <a:pt x="2169" y="154"/>
                  </a:moveTo>
                  <a:lnTo>
                    <a:pt x="1422" y="639"/>
                  </a:lnTo>
                  <a:lnTo>
                    <a:pt x="1493" y="1773"/>
                  </a:lnTo>
                  <a:lnTo>
                    <a:pt x="1498" y="1775"/>
                  </a:lnTo>
                  <a:lnTo>
                    <a:pt x="791" y="2227"/>
                  </a:lnTo>
                  <a:lnTo>
                    <a:pt x="0" y="1960"/>
                  </a:lnTo>
                  <a:lnTo>
                    <a:pt x="2" y="1950"/>
                  </a:lnTo>
                  <a:lnTo>
                    <a:pt x="789" y="2215"/>
                  </a:lnTo>
                  <a:lnTo>
                    <a:pt x="1479" y="1775"/>
                  </a:lnTo>
                  <a:lnTo>
                    <a:pt x="581" y="1173"/>
                  </a:lnTo>
                  <a:lnTo>
                    <a:pt x="1413" y="634"/>
                  </a:lnTo>
                  <a:lnTo>
                    <a:pt x="1373" y="0"/>
                  </a:lnTo>
                  <a:lnTo>
                    <a:pt x="1380" y="3"/>
                  </a:lnTo>
                  <a:lnTo>
                    <a:pt x="2169" y="154"/>
                  </a:lnTo>
                  <a:close/>
                  <a:moveTo>
                    <a:pt x="1422" y="627"/>
                  </a:moveTo>
                  <a:lnTo>
                    <a:pt x="2141" y="159"/>
                  </a:lnTo>
                  <a:lnTo>
                    <a:pt x="1384" y="15"/>
                  </a:lnTo>
                  <a:lnTo>
                    <a:pt x="1422" y="627"/>
                  </a:lnTo>
                  <a:close/>
                  <a:moveTo>
                    <a:pt x="1484" y="1766"/>
                  </a:moveTo>
                  <a:lnTo>
                    <a:pt x="1413" y="646"/>
                  </a:lnTo>
                  <a:lnTo>
                    <a:pt x="600" y="1173"/>
                  </a:lnTo>
                  <a:lnTo>
                    <a:pt x="1484" y="176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0656"/>
            <p:cNvSpPr>
              <a:spLocks/>
            </p:cNvSpPr>
            <p:nvPr/>
          </p:nvSpPr>
          <p:spPr bwMode="auto">
            <a:xfrm>
              <a:off x="6870098" y="-638515"/>
              <a:ext cx="620981" cy="1255969"/>
            </a:xfrm>
            <a:custGeom>
              <a:avLst/>
              <a:gdLst>
                <a:gd name="T0" fmla="*/ 921 w 931"/>
                <a:gd name="T1" fmla="*/ 0 h 1883"/>
                <a:gd name="T2" fmla="*/ 931 w 931"/>
                <a:gd name="T3" fmla="*/ 9 h 1883"/>
                <a:gd name="T4" fmla="*/ 85 w 931"/>
                <a:gd name="T5" fmla="*/ 858 h 1883"/>
                <a:gd name="T6" fmla="*/ 12 w 931"/>
                <a:gd name="T7" fmla="*/ 1883 h 1883"/>
                <a:gd name="T8" fmla="*/ 0 w 931"/>
                <a:gd name="T9" fmla="*/ 1881 h 1883"/>
                <a:gd name="T10" fmla="*/ 73 w 931"/>
                <a:gd name="T11" fmla="*/ 853 h 1883"/>
                <a:gd name="T12" fmla="*/ 75 w 931"/>
                <a:gd name="T13" fmla="*/ 853 h 1883"/>
                <a:gd name="T14" fmla="*/ 921 w 931"/>
                <a:gd name="T15" fmla="*/ 0 h 18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1" h="1883">
                  <a:moveTo>
                    <a:pt x="921" y="0"/>
                  </a:moveTo>
                  <a:lnTo>
                    <a:pt x="931" y="9"/>
                  </a:lnTo>
                  <a:lnTo>
                    <a:pt x="85" y="858"/>
                  </a:lnTo>
                  <a:lnTo>
                    <a:pt x="12" y="1883"/>
                  </a:lnTo>
                  <a:lnTo>
                    <a:pt x="0" y="1881"/>
                  </a:lnTo>
                  <a:lnTo>
                    <a:pt x="73" y="853"/>
                  </a:lnTo>
                  <a:lnTo>
                    <a:pt x="75" y="853"/>
                  </a:lnTo>
                  <a:lnTo>
                    <a:pt x="921"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20676"/>
            <p:cNvSpPr>
              <a:spLocks/>
            </p:cNvSpPr>
            <p:nvPr/>
          </p:nvSpPr>
          <p:spPr bwMode="auto">
            <a:xfrm>
              <a:off x="4289459" y="922275"/>
              <a:ext cx="80708" cy="80040"/>
            </a:xfrm>
            <a:custGeom>
              <a:avLst/>
              <a:gdLst>
                <a:gd name="T0" fmla="*/ 45 w 51"/>
                <a:gd name="T1" fmla="*/ 35 h 51"/>
                <a:gd name="T2" fmla="*/ 15 w 51"/>
                <a:gd name="T3" fmla="*/ 45 h 51"/>
                <a:gd name="T4" fmla="*/ 5 w 51"/>
                <a:gd name="T5" fmla="*/ 15 h 51"/>
                <a:gd name="T6" fmla="*/ 35 w 51"/>
                <a:gd name="T7" fmla="*/ 5 h 51"/>
                <a:gd name="T8" fmla="*/ 45 w 51"/>
                <a:gd name="T9" fmla="*/ 35 h 51"/>
              </a:gdLst>
              <a:ahLst/>
              <a:cxnLst>
                <a:cxn ang="0">
                  <a:pos x="T0" y="T1"/>
                </a:cxn>
                <a:cxn ang="0">
                  <a:pos x="T2" y="T3"/>
                </a:cxn>
                <a:cxn ang="0">
                  <a:pos x="T4" y="T5"/>
                </a:cxn>
                <a:cxn ang="0">
                  <a:pos x="T6" y="T7"/>
                </a:cxn>
                <a:cxn ang="0">
                  <a:pos x="T8" y="T9"/>
                </a:cxn>
              </a:cxnLst>
              <a:rect l="0" t="0" r="r" b="b"/>
              <a:pathLst>
                <a:path w="51" h="51">
                  <a:moveTo>
                    <a:pt x="45" y="35"/>
                  </a:moveTo>
                  <a:cubicBezTo>
                    <a:pt x="39" y="46"/>
                    <a:pt x="26" y="51"/>
                    <a:pt x="15" y="45"/>
                  </a:cubicBezTo>
                  <a:cubicBezTo>
                    <a:pt x="4" y="39"/>
                    <a:pt x="0" y="26"/>
                    <a:pt x="5" y="15"/>
                  </a:cubicBezTo>
                  <a:cubicBezTo>
                    <a:pt x="11" y="4"/>
                    <a:pt x="24" y="0"/>
                    <a:pt x="35" y="5"/>
                  </a:cubicBezTo>
                  <a:cubicBezTo>
                    <a:pt x="46" y="11"/>
                    <a:pt x="51" y="24"/>
                    <a:pt x="45" y="3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0677"/>
            <p:cNvSpPr>
              <a:spLocks/>
            </p:cNvSpPr>
            <p:nvPr/>
          </p:nvSpPr>
          <p:spPr bwMode="auto">
            <a:xfrm>
              <a:off x="4863082" y="907601"/>
              <a:ext cx="148742" cy="146741"/>
            </a:xfrm>
            <a:custGeom>
              <a:avLst/>
              <a:gdLst>
                <a:gd name="T0" fmla="*/ 83 w 94"/>
                <a:gd name="T1" fmla="*/ 65 h 93"/>
                <a:gd name="T2" fmla="*/ 28 w 94"/>
                <a:gd name="T3" fmla="*/ 83 h 93"/>
                <a:gd name="T4" fmla="*/ 10 w 94"/>
                <a:gd name="T5" fmla="*/ 28 h 93"/>
                <a:gd name="T6" fmla="*/ 66 w 94"/>
                <a:gd name="T7" fmla="*/ 10 h 93"/>
                <a:gd name="T8" fmla="*/ 83 w 94"/>
                <a:gd name="T9" fmla="*/ 65 h 93"/>
              </a:gdLst>
              <a:ahLst/>
              <a:cxnLst>
                <a:cxn ang="0">
                  <a:pos x="T0" y="T1"/>
                </a:cxn>
                <a:cxn ang="0">
                  <a:pos x="T2" y="T3"/>
                </a:cxn>
                <a:cxn ang="0">
                  <a:pos x="T4" y="T5"/>
                </a:cxn>
                <a:cxn ang="0">
                  <a:pos x="T6" y="T7"/>
                </a:cxn>
                <a:cxn ang="0">
                  <a:pos x="T8" y="T9"/>
                </a:cxn>
              </a:cxnLst>
              <a:rect l="0" t="0" r="r" b="b"/>
              <a:pathLst>
                <a:path w="94" h="93">
                  <a:moveTo>
                    <a:pt x="83" y="65"/>
                  </a:moveTo>
                  <a:cubicBezTo>
                    <a:pt x="73" y="86"/>
                    <a:pt x="48" y="93"/>
                    <a:pt x="28" y="83"/>
                  </a:cubicBezTo>
                  <a:cubicBezTo>
                    <a:pt x="8" y="73"/>
                    <a:pt x="0" y="48"/>
                    <a:pt x="10" y="28"/>
                  </a:cubicBezTo>
                  <a:cubicBezTo>
                    <a:pt x="21" y="8"/>
                    <a:pt x="45" y="0"/>
                    <a:pt x="66" y="10"/>
                  </a:cubicBezTo>
                  <a:cubicBezTo>
                    <a:pt x="86" y="21"/>
                    <a:pt x="94" y="45"/>
                    <a:pt x="83" y="6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20679"/>
            <p:cNvSpPr>
              <a:spLocks/>
            </p:cNvSpPr>
            <p:nvPr/>
          </p:nvSpPr>
          <p:spPr bwMode="auto">
            <a:xfrm>
              <a:off x="5438707" y="1084356"/>
              <a:ext cx="92714" cy="92714"/>
            </a:xfrm>
            <a:custGeom>
              <a:avLst/>
              <a:gdLst>
                <a:gd name="T0" fmla="*/ 53 w 59"/>
                <a:gd name="T1" fmla="*/ 42 h 59"/>
                <a:gd name="T2" fmla="*/ 18 w 59"/>
                <a:gd name="T3" fmla="*/ 53 h 59"/>
                <a:gd name="T4" fmla="*/ 7 w 59"/>
                <a:gd name="T5" fmla="*/ 18 h 59"/>
                <a:gd name="T6" fmla="*/ 42 w 59"/>
                <a:gd name="T7" fmla="*/ 7 h 59"/>
                <a:gd name="T8" fmla="*/ 53 w 59"/>
                <a:gd name="T9" fmla="*/ 42 h 59"/>
              </a:gdLst>
              <a:ahLst/>
              <a:cxnLst>
                <a:cxn ang="0">
                  <a:pos x="T0" y="T1"/>
                </a:cxn>
                <a:cxn ang="0">
                  <a:pos x="T2" y="T3"/>
                </a:cxn>
                <a:cxn ang="0">
                  <a:pos x="T4" y="T5"/>
                </a:cxn>
                <a:cxn ang="0">
                  <a:pos x="T6" y="T7"/>
                </a:cxn>
                <a:cxn ang="0">
                  <a:pos x="T8" y="T9"/>
                </a:cxn>
              </a:cxnLst>
              <a:rect l="0" t="0" r="r" b="b"/>
              <a:pathLst>
                <a:path w="59" h="59">
                  <a:moveTo>
                    <a:pt x="53" y="42"/>
                  </a:moveTo>
                  <a:cubicBezTo>
                    <a:pt x="46" y="54"/>
                    <a:pt x="30" y="59"/>
                    <a:pt x="18" y="53"/>
                  </a:cubicBezTo>
                  <a:cubicBezTo>
                    <a:pt x="5" y="46"/>
                    <a:pt x="0" y="31"/>
                    <a:pt x="7" y="18"/>
                  </a:cubicBezTo>
                  <a:cubicBezTo>
                    <a:pt x="13" y="5"/>
                    <a:pt x="29" y="0"/>
                    <a:pt x="42" y="7"/>
                  </a:cubicBezTo>
                  <a:cubicBezTo>
                    <a:pt x="54" y="13"/>
                    <a:pt x="59" y="29"/>
                    <a:pt x="53" y="4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20680"/>
            <p:cNvSpPr>
              <a:spLocks/>
            </p:cNvSpPr>
            <p:nvPr/>
          </p:nvSpPr>
          <p:spPr bwMode="auto">
            <a:xfrm>
              <a:off x="5801557" y="534078"/>
              <a:ext cx="152744" cy="152744"/>
            </a:xfrm>
            <a:custGeom>
              <a:avLst/>
              <a:gdLst>
                <a:gd name="T0" fmla="*/ 87 w 97"/>
                <a:gd name="T1" fmla="*/ 68 h 97"/>
                <a:gd name="T2" fmla="*/ 29 w 97"/>
                <a:gd name="T3" fmla="*/ 86 h 97"/>
                <a:gd name="T4" fmla="*/ 11 w 97"/>
                <a:gd name="T5" fmla="*/ 29 h 97"/>
                <a:gd name="T6" fmla="*/ 68 w 97"/>
                <a:gd name="T7" fmla="*/ 11 h 97"/>
                <a:gd name="T8" fmla="*/ 87 w 97"/>
                <a:gd name="T9" fmla="*/ 68 h 97"/>
              </a:gdLst>
              <a:ahLst/>
              <a:cxnLst>
                <a:cxn ang="0">
                  <a:pos x="T0" y="T1"/>
                </a:cxn>
                <a:cxn ang="0">
                  <a:pos x="T2" y="T3"/>
                </a:cxn>
                <a:cxn ang="0">
                  <a:pos x="T4" y="T5"/>
                </a:cxn>
                <a:cxn ang="0">
                  <a:pos x="T6" y="T7"/>
                </a:cxn>
                <a:cxn ang="0">
                  <a:pos x="T8" y="T9"/>
                </a:cxn>
              </a:cxnLst>
              <a:rect l="0" t="0" r="r" b="b"/>
              <a:pathLst>
                <a:path w="97" h="97">
                  <a:moveTo>
                    <a:pt x="87" y="68"/>
                  </a:moveTo>
                  <a:cubicBezTo>
                    <a:pt x="76" y="89"/>
                    <a:pt x="50" y="97"/>
                    <a:pt x="29" y="86"/>
                  </a:cubicBezTo>
                  <a:cubicBezTo>
                    <a:pt x="9" y="75"/>
                    <a:pt x="0" y="50"/>
                    <a:pt x="11" y="29"/>
                  </a:cubicBezTo>
                  <a:cubicBezTo>
                    <a:pt x="22" y="8"/>
                    <a:pt x="47" y="0"/>
                    <a:pt x="68" y="11"/>
                  </a:cubicBezTo>
                  <a:cubicBezTo>
                    <a:pt x="89" y="21"/>
                    <a:pt x="97" y="47"/>
                    <a:pt x="87" y="6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20681"/>
            <p:cNvSpPr>
              <a:spLocks/>
            </p:cNvSpPr>
            <p:nvPr/>
          </p:nvSpPr>
          <p:spPr bwMode="auto">
            <a:xfrm>
              <a:off x="5969642" y="1267116"/>
              <a:ext cx="84042" cy="83376"/>
            </a:xfrm>
            <a:custGeom>
              <a:avLst/>
              <a:gdLst>
                <a:gd name="T0" fmla="*/ 48 w 53"/>
                <a:gd name="T1" fmla="*/ 37 h 53"/>
                <a:gd name="T2" fmla="*/ 16 w 53"/>
                <a:gd name="T3" fmla="*/ 47 h 53"/>
                <a:gd name="T4" fmla="*/ 6 w 53"/>
                <a:gd name="T5" fmla="*/ 16 h 53"/>
                <a:gd name="T6" fmla="*/ 37 w 53"/>
                <a:gd name="T7" fmla="*/ 6 h 53"/>
                <a:gd name="T8" fmla="*/ 48 w 53"/>
                <a:gd name="T9" fmla="*/ 37 h 53"/>
              </a:gdLst>
              <a:ahLst/>
              <a:cxnLst>
                <a:cxn ang="0">
                  <a:pos x="T0" y="T1"/>
                </a:cxn>
                <a:cxn ang="0">
                  <a:pos x="T2" y="T3"/>
                </a:cxn>
                <a:cxn ang="0">
                  <a:pos x="T4" y="T5"/>
                </a:cxn>
                <a:cxn ang="0">
                  <a:pos x="T6" y="T7"/>
                </a:cxn>
                <a:cxn ang="0">
                  <a:pos x="T8" y="T9"/>
                </a:cxn>
              </a:cxnLst>
              <a:rect l="0" t="0" r="r" b="b"/>
              <a:pathLst>
                <a:path w="53" h="53">
                  <a:moveTo>
                    <a:pt x="48" y="37"/>
                  </a:moveTo>
                  <a:cubicBezTo>
                    <a:pt x="42" y="49"/>
                    <a:pt x="27" y="53"/>
                    <a:pt x="16" y="47"/>
                  </a:cubicBezTo>
                  <a:cubicBezTo>
                    <a:pt x="4" y="42"/>
                    <a:pt x="0" y="27"/>
                    <a:pt x="6" y="16"/>
                  </a:cubicBezTo>
                  <a:cubicBezTo>
                    <a:pt x="12" y="4"/>
                    <a:pt x="26" y="0"/>
                    <a:pt x="37" y="6"/>
                  </a:cubicBezTo>
                  <a:cubicBezTo>
                    <a:pt x="49" y="12"/>
                    <a:pt x="53" y="26"/>
                    <a:pt x="48" y="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6" name="Freeform 20683"/>
            <p:cNvSpPr>
              <a:spLocks/>
            </p:cNvSpPr>
            <p:nvPr/>
          </p:nvSpPr>
          <p:spPr bwMode="auto">
            <a:xfrm>
              <a:off x="6377849" y="198575"/>
              <a:ext cx="104053" cy="105387"/>
            </a:xfrm>
            <a:custGeom>
              <a:avLst/>
              <a:gdLst>
                <a:gd name="T0" fmla="*/ 59 w 66"/>
                <a:gd name="T1" fmla="*/ 47 h 67"/>
                <a:gd name="T2" fmla="*/ 20 w 66"/>
                <a:gd name="T3" fmla="*/ 60 h 67"/>
                <a:gd name="T4" fmla="*/ 7 w 66"/>
                <a:gd name="T5" fmla="*/ 20 h 67"/>
                <a:gd name="T6" fmla="*/ 47 w 66"/>
                <a:gd name="T7" fmla="*/ 8 h 67"/>
                <a:gd name="T8" fmla="*/ 59 w 66"/>
                <a:gd name="T9" fmla="*/ 47 h 67"/>
              </a:gdLst>
              <a:ahLst/>
              <a:cxnLst>
                <a:cxn ang="0">
                  <a:pos x="T0" y="T1"/>
                </a:cxn>
                <a:cxn ang="0">
                  <a:pos x="T2" y="T3"/>
                </a:cxn>
                <a:cxn ang="0">
                  <a:pos x="T4" y="T5"/>
                </a:cxn>
                <a:cxn ang="0">
                  <a:pos x="T6" y="T7"/>
                </a:cxn>
                <a:cxn ang="0">
                  <a:pos x="T8" y="T9"/>
                </a:cxn>
              </a:cxnLst>
              <a:rect l="0" t="0" r="r" b="b"/>
              <a:pathLst>
                <a:path w="66" h="67">
                  <a:moveTo>
                    <a:pt x="59" y="47"/>
                  </a:moveTo>
                  <a:cubicBezTo>
                    <a:pt x="52" y="61"/>
                    <a:pt x="34" y="67"/>
                    <a:pt x="20" y="60"/>
                  </a:cubicBezTo>
                  <a:cubicBezTo>
                    <a:pt x="6" y="52"/>
                    <a:pt x="0" y="35"/>
                    <a:pt x="7" y="20"/>
                  </a:cubicBezTo>
                  <a:cubicBezTo>
                    <a:pt x="15" y="6"/>
                    <a:pt x="32" y="0"/>
                    <a:pt x="47" y="8"/>
                  </a:cubicBezTo>
                  <a:cubicBezTo>
                    <a:pt x="61" y="15"/>
                    <a:pt x="66" y="33"/>
                    <a:pt x="59" y="4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20684"/>
            <p:cNvSpPr>
              <a:spLocks/>
            </p:cNvSpPr>
            <p:nvPr/>
          </p:nvSpPr>
          <p:spPr bwMode="auto">
            <a:xfrm>
              <a:off x="6343165" y="-226973"/>
              <a:ext cx="121395" cy="119394"/>
            </a:xfrm>
            <a:custGeom>
              <a:avLst/>
              <a:gdLst>
                <a:gd name="T0" fmla="*/ 68 w 77"/>
                <a:gd name="T1" fmla="*/ 53 h 76"/>
                <a:gd name="T2" fmla="*/ 23 w 77"/>
                <a:gd name="T3" fmla="*/ 68 h 76"/>
                <a:gd name="T4" fmla="*/ 9 w 77"/>
                <a:gd name="T5" fmla="*/ 23 h 76"/>
                <a:gd name="T6" fmla="*/ 54 w 77"/>
                <a:gd name="T7" fmla="*/ 8 h 76"/>
                <a:gd name="T8" fmla="*/ 68 w 77"/>
                <a:gd name="T9" fmla="*/ 53 h 76"/>
              </a:gdLst>
              <a:ahLst/>
              <a:cxnLst>
                <a:cxn ang="0">
                  <a:pos x="T0" y="T1"/>
                </a:cxn>
                <a:cxn ang="0">
                  <a:pos x="T2" y="T3"/>
                </a:cxn>
                <a:cxn ang="0">
                  <a:pos x="T4" y="T5"/>
                </a:cxn>
                <a:cxn ang="0">
                  <a:pos x="T6" y="T7"/>
                </a:cxn>
                <a:cxn ang="0">
                  <a:pos x="T8" y="T9"/>
                </a:cxn>
              </a:cxnLst>
              <a:rect l="0" t="0" r="r" b="b"/>
              <a:pathLst>
                <a:path w="77" h="76">
                  <a:moveTo>
                    <a:pt x="68" y="53"/>
                  </a:moveTo>
                  <a:cubicBezTo>
                    <a:pt x="60" y="70"/>
                    <a:pt x="40" y="76"/>
                    <a:pt x="23" y="68"/>
                  </a:cubicBezTo>
                  <a:cubicBezTo>
                    <a:pt x="7" y="59"/>
                    <a:pt x="0" y="39"/>
                    <a:pt x="9" y="23"/>
                  </a:cubicBezTo>
                  <a:cubicBezTo>
                    <a:pt x="17" y="6"/>
                    <a:pt x="37" y="0"/>
                    <a:pt x="54" y="8"/>
                  </a:cubicBezTo>
                  <a:cubicBezTo>
                    <a:pt x="70" y="17"/>
                    <a:pt x="77" y="37"/>
                    <a:pt x="68"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0709"/>
            <p:cNvSpPr>
              <a:spLocks/>
            </p:cNvSpPr>
            <p:nvPr/>
          </p:nvSpPr>
          <p:spPr bwMode="auto">
            <a:xfrm>
              <a:off x="4901102" y="347984"/>
              <a:ext cx="98050" cy="96048"/>
            </a:xfrm>
            <a:custGeom>
              <a:avLst/>
              <a:gdLst>
                <a:gd name="T0" fmla="*/ 55 w 62"/>
                <a:gd name="T1" fmla="*/ 43 h 61"/>
                <a:gd name="T2" fmla="*/ 19 w 62"/>
                <a:gd name="T3" fmla="*/ 55 h 61"/>
                <a:gd name="T4" fmla="*/ 7 w 62"/>
                <a:gd name="T5" fmla="*/ 18 h 61"/>
                <a:gd name="T6" fmla="*/ 43 w 62"/>
                <a:gd name="T7" fmla="*/ 7 h 61"/>
                <a:gd name="T8" fmla="*/ 55 w 62"/>
                <a:gd name="T9" fmla="*/ 43 h 61"/>
              </a:gdLst>
              <a:ahLst/>
              <a:cxnLst>
                <a:cxn ang="0">
                  <a:pos x="T0" y="T1"/>
                </a:cxn>
                <a:cxn ang="0">
                  <a:pos x="T2" y="T3"/>
                </a:cxn>
                <a:cxn ang="0">
                  <a:pos x="T4" y="T5"/>
                </a:cxn>
                <a:cxn ang="0">
                  <a:pos x="T6" y="T7"/>
                </a:cxn>
                <a:cxn ang="0">
                  <a:pos x="T8" y="T9"/>
                </a:cxn>
              </a:cxnLst>
              <a:rect l="0" t="0" r="r" b="b"/>
              <a:pathLst>
                <a:path w="62" h="61">
                  <a:moveTo>
                    <a:pt x="55" y="43"/>
                  </a:moveTo>
                  <a:cubicBezTo>
                    <a:pt x="48" y="56"/>
                    <a:pt x="32" y="61"/>
                    <a:pt x="19" y="55"/>
                  </a:cubicBezTo>
                  <a:cubicBezTo>
                    <a:pt x="6" y="48"/>
                    <a:pt x="0" y="32"/>
                    <a:pt x="7" y="18"/>
                  </a:cubicBezTo>
                  <a:cubicBezTo>
                    <a:pt x="14" y="5"/>
                    <a:pt x="30" y="0"/>
                    <a:pt x="43" y="7"/>
                  </a:cubicBezTo>
                  <a:cubicBezTo>
                    <a:pt x="57" y="13"/>
                    <a:pt x="62" y="30"/>
                    <a:pt x="55" y="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20710"/>
            <p:cNvSpPr>
              <a:spLocks noEditPoints="1"/>
            </p:cNvSpPr>
            <p:nvPr/>
          </p:nvSpPr>
          <p:spPr bwMode="auto">
            <a:xfrm>
              <a:off x="4852410" y="297959"/>
              <a:ext cx="196766" cy="196766"/>
            </a:xfrm>
            <a:custGeom>
              <a:avLst/>
              <a:gdLst>
                <a:gd name="T0" fmla="*/ 37 w 125"/>
                <a:gd name="T1" fmla="*/ 111 h 125"/>
                <a:gd name="T2" fmla="*/ 13 w 125"/>
                <a:gd name="T3" fmla="*/ 38 h 125"/>
                <a:gd name="T4" fmla="*/ 87 w 125"/>
                <a:gd name="T5" fmla="*/ 14 h 125"/>
                <a:gd name="T6" fmla="*/ 111 w 125"/>
                <a:gd name="T7" fmla="*/ 88 h 125"/>
                <a:gd name="T8" fmla="*/ 37 w 125"/>
                <a:gd name="T9" fmla="*/ 111 h 125"/>
                <a:gd name="T10" fmla="*/ 80 w 125"/>
                <a:gd name="T11" fmla="*/ 27 h 125"/>
                <a:gd name="T12" fmla="*/ 27 w 125"/>
                <a:gd name="T13" fmla="*/ 44 h 125"/>
                <a:gd name="T14" fmla="*/ 44 w 125"/>
                <a:gd name="T15" fmla="*/ 98 h 125"/>
                <a:gd name="T16" fmla="*/ 98 w 125"/>
                <a:gd name="T17" fmla="*/ 81 h 125"/>
                <a:gd name="T18" fmla="*/ 80 w 125"/>
                <a:gd name="T19"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5">
                  <a:moveTo>
                    <a:pt x="37" y="111"/>
                  </a:moveTo>
                  <a:cubicBezTo>
                    <a:pt x="10" y="98"/>
                    <a:pt x="0" y="64"/>
                    <a:pt x="13" y="38"/>
                  </a:cubicBezTo>
                  <a:cubicBezTo>
                    <a:pt x="27" y="11"/>
                    <a:pt x="60" y="0"/>
                    <a:pt x="87" y="14"/>
                  </a:cubicBezTo>
                  <a:cubicBezTo>
                    <a:pt x="114" y="28"/>
                    <a:pt x="125" y="61"/>
                    <a:pt x="111" y="88"/>
                  </a:cubicBezTo>
                  <a:cubicBezTo>
                    <a:pt x="97" y="115"/>
                    <a:pt x="64" y="125"/>
                    <a:pt x="37" y="111"/>
                  </a:cubicBezTo>
                  <a:close/>
                  <a:moveTo>
                    <a:pt x="80" y="27"/>
                  </a:moveTo>
                  <a:cubicBezTo>
                    <a:pt x="61" y="17"/>
                    <a:pt x="37" y="25"/>
                    <a:pt x="27" y="44"/>
                  </a:cubicBezTo>
                  <a:cubicBezTo>
                    <a:pt x="16" y="64"/>
                    <a:pt x="24" y="88"/>
                    <a:pt x="44" y="98"/>
                  </a:cubicBezTo>
                  <a:cubicBezTo>
                    <a:pt x="63" y="108"/>
                    <a:pt x="88" y="101"/>
                    <a:pt x="98" y="81"/>
                  </a:cubicBezTo>
                  <a:cubicBezTo>
                    <a:pt x="108" y="61"/>
                    <a:pt x="100" y="37"/>
                    <a:pt x="80" y="2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20716"/>
            <p:cNvSpPr>
              <a:spLocks/>
            </p:cNvSpPr>
            <p:nvPr/>
          </p:nvSpPr>
          <p:spPr bwMode="auto">
            <a:xfrm>
              <a:off x="5703504" y="1181736"/>
              <a:ext cx="66034" cy="66700"/>
            </a:xfrm>
            <a:custGeom>
              <a:avLst/>
              <a:gdLst>
                <a:gd name="T0" fmla="*/ 37 w 42"/>
                <a:gd name="T1" fmla="*/ 29 h 42"/>
                <a:gd name="T2" fmla="*/ 13 w 42"/>
                <a:gd name="T3" fmla="*/ 37 h 42"/>
                <a:gd name="T4" fmla="*/ 5 w 42"/>
                <a:gd name="T5" fmla="*/ 12 h 42"/>
                <a:gd name="T6" fmla="*/ 30 w 42"/>
                <a:gd name="T7" fmla="*/ 4 h 42"/>
                <a:gd name="T8" fmla="*/ 37 w 42"/>
                <a:gd name="T9" fmla="*/ 29 h 42"/>
              </a:gdLst>
              <a:ahLst/>
              <a:cxnLst>
                <a:cxn ang="0">
                  <a:pos x="T0" y="T1"/>
                </a:cxn>
                <a:cxn ang="0">
                  <a:pos x="T2" y="T3"/>
                </a:cxn>
                <a:cxn ang="0">
                  <a:pos x="T4" y="T5"/>
                </a:cxn>
                <a:cxn ang="0">
                  <a:pos x="T6" y="T7"/>
                </a:cxn>
                <a:cxn ang="0">
                  <a:pos x="T8" y="T9"/>
                </a:cxn>
              </a:cxnLst>
              <a:rect l="0" t="0" r="r" b="b"/>
              <a:pathLst>
                <a:path w="42" h="42">
                  <a:moveTo>
                    <a:pt x="37" y="29"/>
                  </a:moveTo>
                  <a:cubicBezTo>
                    <a:pt x="33" y="38"/>
                    <a:pt x="22" y="42"/>
                    <a:pt x="13" y="37"/>
                  </a:cubicBezTo>
                  <a:cubicBezTo>
                    <a:pt x="4" y="32"/>
                    <a:pt x="0" y="21"/>
                    <a:pt x="5" y="12"/>
                  </a:cubicBezTo>
                  <a:cubicBezTo>
                    <a:pt x="9" y="3"/>
                    <a:pt x="20" y="0"/>
                    <a:pt x="30" y="4"/>
                  </a:cubicBezTo>
                  <a:cubicBezTo>
                    <a:pt x="39" y="9"/>
                    <a:pt x="42" y="20"/>
                    <a:pt x="37" y="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20717"/>
            <p:cNvSpPr>
              <a:spLocks noEditPoints="1"/>
            </p:cNvSpPr>
            <p:nvPr/>
          </p:nvSpPr>
          <p:spPr bwMode="auto">
            <a:xfrm>
              <a:off x="5668820" y="1147052"/>
              <a:ext cx="135402" cy="134068"/>
            </a:xfrm>
            <a:custGeom>
              <a:avLst/>
              <a:gdLst>
                <a:gd name="T0" fmla="*/ 26 w 86"/>
                <a:gd name="T1" fmla="*/ 76 h 85"/>
                <a:gd name="T2" fmla="*/ 10 w 86"/>
                <a:gd name="T3" fmla="*/ 25 h 85"/>
                <a:gd name="T4" fmla="*/ 60 w 86"/>
                <a:gd name="T5" fmla="*/ 9 h 85"/>
                <a:gd name="T6" fmla="*/ 76 w 86"/>
                <a:gd name="T7" fmla="*/ 60 h 85"/>
                <a:gd name="T8" fmla="*/ 26 w 86"/>
                <a:gd name="T9" fmla="*/ 76 h 85"/>
                <a:gd name="T10" fmla="*/ 56 w 86"/>
                <a:gd name="T11" fmla="*/ 18 h 85"/>
                <a:gd name="T12" fmla="*/ 19 w 86"/>
                <a:gd name="T13" fmla="*/ 30 h 85"/>
                <a:gd name="T14" fmla="*/ 31 w 86"/>
                <a:gd name="T15" fmla="*/ 67 h 85"/>
                <a:gd name="T16" fmla="*/ 67 w 86"/>
                <a:gd name="T17" fmla="*/ 55 h 85"/>
                <a:gd name="T18" fmla="*/ 56 w 86"/>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85">
                  <a:moveTo>
                    <a:pt x="26" y="76"/>
                  </a:moveTo>
                  <a:cubicBezTo>
                    <a:pt x="8" y="66"/>
                    <a:pt x="0" y="44"/>
                    <a:pt x="10" y="25"/>
                  </a:cubicBezTo>
                  <a:cubicBezTo>
                    <a:pt x="19" y="7"/>
                    <a:pt x="42" y="0"/>
                    <a:pt x="60" y="9"/>
                  </a:cubicBezTo>
                  <a:cubicBezTo>
                    <a:pt x="79" y="19"/>
                    <a:pt x="86" y="41"/>
                    <a:pt x="76" y="60"/>
                  </a:cubicBezTo>
                  <a:cubicBezTo>
                    <a:pt x="67" y="78"/>
                    <a:pt x="44" y="85"/>
                    <a:pt x="26" y="76"/>
                  </a:cubicBezTo>
                  <a:close/>
                  <a:moveTo>
                    <a:pt x="56" y="18"/>
                  </a:moveTo>
                  <a:cubicBezTo>
                    <a:pt x="42" y="11"/>
                    <a:pt x="26" y="17"/>
                    <a:pt x="19" y="30"/>
                  </a:cubicBezTo>
                  <a:cubicBezTo>
                    <a:pt x="12" y="43"/>
                    <a:pt x="17" y="60"/>
                    <a:pt x="31" y="67"/>
                  </a:cubicBezTo>
                  <a:cubicBezTo>
                    <a:pt x="44" y="74"/>
                    <a:pt x="60" y="69"/>
                    <a:pt x="67" y="55"/>
                  </a:cubicBezTo>
                  <a:cubicBezTo>
                    <a:pt x="74" y="42"/>
                    <a:pt x="69" y="25"/>
                    <a:pt x="56" y="1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2" name="Freeform 20718"/>
            <p:cNvSpPr>
              <a:spLocks/>
            </p:cNvSpPr>
            <p:nvPr/>
          </p:nvSpPr>
          <p:spPr bwMode="auto">
            <a:xfrm>
              <a:off x="5880260" y="21817"/>
              <a:ext cx="70702" cy="71370"/>
            </a:xfrm>
            <a:custGeom>
              <a:avLst/>
              <a:gdLst>
                <a:gd name="T0" fmla="*/ 40 w 45"/>
                <a:gd name="T1" fmla="*/ 32 h 45"/>
                <a:gd name="T2" fmla="*/ 14 w 45"/>
                <a:gd name="T3" fmla="*/ 40 h 45"/>
                <a:gd name="T4" fmla="*/ 5 w 45"/>
                <a:gd name="T5" fmla="*/ 14 h 45"/>
                <a:gd name="T6" fmla="*/ 32 w 45"/>
                <a:gd name="T7" fmla="*/ 5 h 45"/>
                <a:gd name="T8" fmla="*/ 40 w 45"/>
                <a:gd name="T9" fmla="*/ 32 h 45"/>
              </a:gdLst>
              <a:ahLst/>
              <a:cxnLst>
                <a:cxn ang="0">
                  <a:pos x="T0" y="T1"/>
                </a:cxn>
                <a:cxn ang="0">
                  <a:pos x="T2" y="T3"/>
                </a:cxn>
                <a:cxn ang="0">
                  <a:pos x="T4" y="T5"/>
                </a:cxn>
                <a:cxn ang="0">
                  <a:pos x="T6" y="T7"/>
                </a:cxn>
                <a:cxn ang="0">
                  <a:pos x="T8" y="T9"/>
                </a:cxn>
              </a:cxnLst>
              <a:rect l="0" t="0" r="r" b="b"/>
              <a:pathLst>
                <a:path w="45" h="45">
                  <a:moveTo>
                    <a:pt x="40" y="32"/>
                  </a:moveTo>
                  <a:cubicBezTo>
                    <a:pt x="35" y="41"/>
                    <a:pt x="23" y="45"/>
                    <a:pt x="14" y="40"/>
                  </a:cubicBezTo>
                  <a:cubicBezTo>
                    <a:pt x="4" y="35"/>
                    <a:pt x="0" y="23"/>
                    <a:pt x="5" y="14"/>
                  </a:cubicBezTo>
                  <a:cubicBezTo>
                    <a:pt x="10" y="4"/>
                    <a:pt x="22" y="0"/>
                    <a:pt x="32" y="5"/>
                  </a:cubicBezTo>
                  <a:cubicBezTo>
                    <a:pt x="41" y="10"/>
                    <a:pt x="45" y="22"/>
                    <a:pt x="40" y="32"/>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0719"/>
            <p:cNvSpPr>
              <a:spLocks noEditPoints="1"/>
            </p:cNvSpPr>
            <p:nvPr/>
          </p:nvSpPr>
          <p:spPr bwMode="auto">
            <a:xfrm>
              <a:off x="5843575" y="-14201"/>
              <a:ext cx="143406" cy="143406"/>
            </a:xfrm>
            <a:custGeom>
              <a:avLst/>
              <a:gdLst>
                <a:gd name="T0" fmla="*/ 27 w 91"/>
                <a:gd name="T1" fmla="*/ 81 h 91"/>
                <a:gd name="T2" fmla="*/ 10 w 91"/>
                <a:gd name="T3" fmla="*/ 27 h 91"/>
                <a:gd name="T4" fmla="*/ 64 w 91"/>
                <a:gd name="T5" fmla="*/ 10 h 91"/>
                <a:gd name="T6" fmla="*/ 81 w 91"/>
                <a:gd name="T7" fmla="*/ 64 h 91"/>
                <a:gd name="T8" fmla="*/ 27 w 91"/>
                <a:gd name="T9" fmla="*/ 81 h 91"/>
                <a:gd name="T10" fmla="*/ 59 w 91"/>
                <a:gd name="T11" fmla="*/ 20 h 91"/>
                <a:gd name="T12" fmla="*/ 20 w 91"/>
                <a:gd name="T13" fmla="*/ 32 h 91"/>
                <a:gd name="T14" fmla="*/ 32 w 91"/>
                <a:gd name="T15" fmla="*/ 72 h 91"/>
                <a:gd name="T16" fmla="*/ 72 w 91"/>
                <a:gd name="T17" fmla="*/ 59 h 91"/>
                <a:gd name="T18" fmla="*/ 59 w 91"/>
                <a:gd name="T19" fmla="*/ 2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27" y="81"/>
                  </a:moveTo>
                  <a:cubicBezTo>
                    <a:pt x="8" y="71"/>
                    <a:pt x="0" y="47"/>
                    <a:pt x="10" y="27"/>
                  </a:cubicBezTo>
                  <a:cubicBezTo>
                    <a:pt x="20" y="8"/>
                    <a:pt x="44" y="0"/>
                    <a:pt x="64" y="10"/>
                  </a:cubicBezTo>
                  <a:cubicBezTo>
                    <a:pt x="84" y="20"/>
                    <a:pt x="91" y="44"/>
                    <a:pt x="81" y="64"/>
                  </a:cubicBezTo>
                  <a:cubicBezTo>
                    <a:pt x="71" y="84"/>
                    <a:pt x="47" y="91"/>
                    <a:pt x="27" y="81"/>
                  </a:cubicBezTo>
                  <a:close/>
                  <a:moveTo>
                    <a:pt x="59" y="20"/>
                  </a:moveTo>
                  <a:cubicBezTo>
                    <a:pt x="45" y="12"/>
                    <a:pt x="27" y="18"/>
                    <a:pt x="20" y="32"/>
                  </a:cubicBezTo>
                  <a:cubicBezTo>
                    <a:pt x="12" y="47"/>
                    <a:pt x="18" y="64"/>
                    <a:pt x="32" y="72"/>
                  </a:cubicBezTo>
                  <a:cubicBezTo>
                    <a:pt x="47" y="79"/>
                    <a:pt x="64" y="74"/>
                    <a:pt x="72" y="59"/>
                  </a:cubicBezTo>
                  <a:cubicBezTo>
                    <a:pt x="79" y="45"/>
                    <a:pt x="74" y="27"/>
                    <a:pt x="59" y="2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20720"/>
            <p:cNvSpPr>
              <a:spLocks/>
            </p:cNvSpPr>
            <p:nvPr/>
          </p:nvSpPr>
          <p:spPr bwMode="auto">
            <a:xfrm>
              <a:off x="6887435" y="-102913"/>
              <a:ext cx="70702" cy="71370"/>
            </a:xfrm>
            <a:custGeom>
              <a:avLst/>
              <a:gdLst>
                <a:gd name="T0" fmla="*/ 40 w 45"/>
                <a:gd name="T1" fmla="*/ 31 h 45"/>
                <a:gd name="T2" fmla="*/ 13 w 45"/>
                <a:gd name="T3" fmla="*/ 40 h 45"/>
                <a:gd name="T4" fmla="*/ 5 w 45"/>
                <a:gd name="T5" fmla="*/ 13 h 45"/>
                <a:gd name="T6" fmla="*/ 31 w 45"/>
                <a:gd name="T7" fmla="*/ 5 h 45"/>
                <a:gd name="T8" fmla="*/ 40 w 45"/>
                <a:gd name="T9" fmla="*/ 31 h 45"/>
              </a:gdLst>
              <a:ahLst/>
              <a:cxnLst>
                <a:cxn ang="0">
                  <a:pos x="T0" y="T1"/>
                </a:cxn>
                <a:cxn ang="0">
                  <a:pos x="T2" y="T3"/>
                </a:cxn>
                <a:cxn ang="0">
                  <a:pos x="T4" y="T5"/>
                </a:cxn>
                <a:cxn ang="0">
                  <a:pos x="T6" y="T7"/>
                </a:cxn>
                <a:cxn ang="0">
                  <a:pos x="T8" y="T9"/>
                </a:cxn>
              </a:cxnLst>
              <a:rect l="0" t="0" r="r" b="b"/>
              <a:pathLst>
                <a:path w="45" h="45">
                  <a:moveTo>
                    <a:pt x="40" y="31"/>
                  </a:moveTo>
                  <a:cubicBezTo>
                    <a:pt x="35" y="41"/>
                    <a:pt x="23" y="45"/>
                    <a:pt x="13" y="40"/>
                  </a:cubicBezTo>
                  <a:cubicBezTo>
                    <a:pt x="4" y="35"/>
                    <a:pt x="0" y="23"/>
                    <a:pt x="5" y="13"/>
                  </a:cubicBezTo>
                  <a:cubicBezTo>
                    <a:pt x="10" y="3"/>
                    <a:pt x="22" y="0"/>
                    <a:pt x="31" y="5"/>
                  </a:cubicBezTo>
                  <a:cubicBezTo>
                    <a:pt x="41" y="10"/>
                    <a:pt x="45" y="22"/>
                    <a:pt x="40" y="3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5" name="Freeform 20721"/>
            <p:cNvSpPr>
              <a:spLocks noEditPoints="1"/>
            </p:cNvSpPr>
            <p:nvPr/>
          </p:nvSpPr>
          <p:spPr bwMode="auto">
            <a:xfrm>
              <a:off x="6850750" y="-140265"/>
              <a:ext cx="143406" cy="144740"/>
            </a:xfrm>
            <a:custGeom>
              <a:avLst/>
              <a:gdLst>
                <a:gd name="T0" fmla="*/ 27 w 91"/>
                <a:gd name="T1" fmla="*/ 82 h 92"/>
                <a:gd name="T2" fmla="*/ 10 w 91"/>
                <a:gd name="T3" fmla="*/ 28 h 92"/>
                <a:gd name="T4" fmla="*/ 64 w 91"/>
                <a:gd name="T5" fmla="*/ 11 h 92"/>
                <a:gd name="T6" fmla="*/ 81 w 91"/>
                <a:gd name="T7" fmla="*/ 65 h 92"/>
                <a:gd name="T8" fmla="*/ 27 w 91"/>
                <a:gd name="T9" fmla="*/ 82 h 92"/>
                <a:gd name="T10" fmla="*/ 59 w 91"/>
                <a:gd name="T11" fmla="*/ 20 h 92"/>
                <a:gd name="T12" fmla="*/ 19 w 91"/>
                <a:gd name="T13" fmla="*/ 33 h 92"/>
                <a:gd name="T14" fmla="*/ 32 w 91"/>
                <a:gd name="T15" fmla="*/ 72 h 92"/>
                <a:gd name="T16" fmla="*/ 71 w 91"/>
                <a:gd name="T17" fmla="*/ 60 h 92"/>
                <a:gd name="T18" fmla="*/ 59 w 91"/>
                <a:gd name="T1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2">
                  <a:moveTo>
                    <a:pt x="27" y="82"/>
                  </a:moveTo>
                  <a:cubicBezTo>
                    <a:pt x="7" y="72"/>
                    <a:pt x="0" y="48"/>
                    <a:pt x="10" y="28"/>
                  </a:cubicBezTo>
                  <a:cubicBezTo>
                    <a:pt x="20" y="8"/>
                    <a:pt x="44" y="0"/>
                    <a:pt x="64" y="11"/>
                  </a:cubicBezTo>
                  <a:cubicBezTo>
                    <a:pt x="83" y="21"/>
                    <a:pt x="91" y="45"/>
                    <a:pt x="81" y="65"/>
                  </a:cubicBezTo>
                  <a:cubicBezTo>
                    <a:pt x="71" y="84"/>
                    <a:pt x="47" y="92"/>
                    <a:pt x="27" y="82"/>
                  </a:cubicBezTo>
                  <a:close/>
                  <a:moveTo>
                    <a:pt x="59" y="20"/>
                  </a:moveTo>
                  <a:cubicBezTo>
                    <a:pt x="44" y="13"/>
                    <a:pt x="27" y="18"/>
                    <a:pt x="19" y="33"/>
                  </a:cubicBezTo>
                  <a:cubicBezTo>
                    <a:pt x="12" y="47"/>
                    <a:pt x="18" y="65"/>
                    <a:pt x="32" y="72"/>
                  </a:cubicBezTo>
                  <a:cubicBezTo>
                    <a:pt x="46" y="80"/>
                    <a:pt x="64" y="74"/>
                    <a:pt x="71" y="60"/>
                  </a:cubicBezTo>
                  <a:cubicBezTo>
                    <a:pt x="79" y="45"/>
                    <a:pt x="73" y="28"/>
                    <a:pt x="59" y="2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20724"/>
            <p:cNvSpPr>
              <a:spLocks/>
            </p:cNvSpPr>
            <p:nvPr/>
          </p:nvSpPr>
          <p:spPr bwMode="auto">
            <a:xfrm>
              <a:off x="4890427" y="1627961"/>
              <a:ext cx="54694" cy="56696"/>
            </a:xfrm>
            <a:custGeom>
              <a:avLst/>
              <a:gdLst>
                <a:gd name="T0" fmla="*/ 31 w 35"/>
                <a:gd name="T1" fmla="*/ 25 h 36"/>
                <a:gd name="T2" fmla="*/ 10 w 35"/>
                <a:gd name="T3" fmla="*/ 32 h 36"/>
                <a:gd name="T4" fmla="*/ 4 w 35"/>
                <a:gd name="T5" fmla="*/ 11 h 36"/>
                <a:gd name="T6" fmla="*/ 25 w 35"/>
                <a:gd name="T7" fmla="*/ 4 h 36"/>
                <a:gd name="T8" fmla="*/ 31 w 35"/>
                <a:gd name="T9" fmla="*/ 25 h 36"/>
              </a:gdLst>
              <a:ahLst/>
              <a:cxnLst>
                <a:cxn ang="0">
                  <a:pos x="T0" y="T1"/>
                </a:cxn>
                <a:cxn ang="0">
                  <a:pos x="T2" y="T3"/>
                </a:cxn>
                <a:cxn ang="0">
                  <a:pos x="T4" y="T5"/>
                </a:cxn>
                <a:cxn ang="0">
                  <a:pos x="T6" y="T7"/>
                </a:cxn>
                <a:cxn ang="0">
                  <a:pos x="T8" y="T9"/>
                </a:cxn>
              </a:cxnLst>
              <a:rect l="0" t="0" r="r" b="b"/>
              <a:pathLst>
                <a:path w="35" h="36">
                  <a:moveTo>
                    <a:pt x="31" y="25"/>
                  </a:moveTo>
                  <a:cubicBezTo>
                    <a:pt x="27" y="33"/>
                    <a:pt x="18" y="36"/>
                    <a:pt x="10" y="32"/>
                  </a:cubicBezTo>
                  <a:cubicBezTo>
                    <a:pt x="3" y="28"/>
                    <a:pt x="0" y="19"/>
                    <a:pt x="4" y="11"/>
                  </a:cubicBezTo>
                  <a:cubicBezTo>
                    <a:pt x="8" y="3"/>
                    <a:pt x="17" y="0"/>
                    <a:pt x="25" y="4"/>
                  </a:cubicBezTo>
                  <a:cubicBezTo>
                    <a:pt x="32" y="8"/>
                    <a:pt x="35" y="18"/>
                    <a:pt x="31" y="2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0722"/>
            <p:cNvSpPr>
              <a:spLocks/>
            </p:cNvSpPr>
            <p:nvPr/>
          </p:nvSpPr>
          <p:spPr bwMode="auto">
            <a:xfrm>
              <a:off x="6409873" y="919938"/>
              <a:ext cx="156078" cy="156078"/>
            </a:xfrm>
            <a:custGeom>
              <a:avLst/>
              <a:gdLst>
                <a:gd name="T0" fmla="*/ 52 w 59"/>
                <a:gd name="T1" fmla="*/ 41 h 59"/>
                <a:gd name="T2" fmla="*/ 17 w 59"/>
                <a:gd name="T3" fmla="*/ 52 h 59"/>
                <a:gd name="T4" fmla="*/ 6 w 59"/>
                <a:gd name="T5" fmla="*/ 17 h 59"/>
                <a:gd name="T6" fmla="*/ 41 w 59"/>
                <a:gd name="T7" fmla="*/ 6 h 59"/>
                <a:gd name="T8" fmla="*/ 52 w 59"/>
                <a:gd name="T9" fmla="*/ 41 h 59"/>
              </a:gdLst>
              <a:ahLst/>
              <a:cxnLst>
                <a:cxn ang="0">
                  <a:pos x="T0" y="T1"/>
                </a:cxn>
                <a:cxn ang="0">
                  <a:pos x="T2" y="T3"/>
                </a:cxn>
                <a:cxn ang="0">
                  <a:pos x="T4" y="T5"/>
                </a:cxn>
                <a:cxn ang="0">
                  <a:pos x="T6" y="T7"/>
                </a:cxn>
                <a:cxn ang="0">
                  <a:pos x="T8" y="T9"/>
                </a:cxn>
              </a:cxnLst>
              <a:rect l="0" t="0" r="r" b="b"/>
              <a:pathLst>
                <a:path w="59" h="59">
                  <a:moveTo>
                    <a:pt x="52" y="41"/>
                  </a:moveTo>
                  <a:cubicBezTo>
                    <a:pt x="46" y="54"/>
                    <a:pt x="30" y="59"/>
                    <a:pt x="17" y="52"/>
                  </a:cubicBezTo>
                  <a:cubicBezTo>
                    <a:pt x="5" y="46"/>
                    <a:pt x="0" y="30"/>
                    <a:pt x="6" y="17"/>
                  </a:cubicBezTo>
                  <a:cubicBezTo>
                    <a:pt x="13" y="5"/>
                    <a:pt x="28" y="0"/>
                    <a:pt x="41" y="6"/>
                  </a:cubicBezTo>
                  <a:cubicBezTo>
                    <a:pt x="54" y="13"/>
                    <a:pt x="59" y="28"/>
                    <a:pt x="52"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10</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
        <p:nvSpPr>
          <p:cNvPr id="118" name="文字方塊 117"/>
          <p:cNvSpPr txBox="1"/>
          <p:nvPr/>
        </p:nvSpPr>
        <p:spPr>
          <a:xfrm>
            <a:off x="807932" y="61036"/>
            <a:ext cx="2515565" cy="523220"/>
          </a:xfrm>
          <a:prstGeom prst="rect">
            <a:avLst/>
          </a:prstGeom>
          <a:noFill/>
        </p:spPr>
        <p:txBody>
          <a:bodyPr wrap="square" rtlCol="0">
            <a:spAutoFit/>
          </a:bodyPr>
          <a:lstStyle/>
          <a:p>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隔音法制化</a:t>
            </a:r>
          </a:p>
        </p:txBody>
      </p:sp>
      <p:sp>
        <p:nvSpPr>
          <p:cNvPr id="119" name="橢圓 118"/>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20" name="文字方塊 119"/>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01</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76352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sers\Qoo\Desktop\隔音法制化簡報\因應措施.png"/>
          <p:cNvPicPr>
            <a:picLocks noChangeAspect="1" noChangeArrowheads="1"/>
          </p:cNvPicPr>
          <p:nvPr/>
        </p:nvPicPr>
        <p:blipFill>
          <a:blip r:embed="rId2" cstate="print"/>
          <a:srcRect/>
          <a:stretch>
            <a:fillRect/>
          </a:stretch>
        </p:blipFill>
        <p:spPr bwMode="auto">
          <a:xfrm>
            <a:off x="8220605" y="1225239"/>
            <a:ext cx="3580426" cy="4968754"/>
          </a:xfrm>
          <a:prstGeom prst="rect">
            <a:avLst/>
          </a:prstGeom>
          <a:noFill/>
        </p:spPr>
      </p:pic>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11</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grpSp>
        <p:nvGrpSpPr>
          <p:cNvPr id="37" name="Group 34"/>
          <p:cNvGrpSpPr/>
          <p:nvPr/>
        </p:nvGrpSpPr>
        <p:grpSpPr>
          <a:xfrm>
            <a:off x="1424708" y="5276419"/>
            <a:ext cx="609600" cy="609600"/>
            <a:chOff x="1724485" y="5472496"/>
            <a:chExt cx="609600" cy="609600"/>
          </a:xfrm>
        </p:grpSpPr>
        <p:sp>
          <p:nvSpPr>
            <p:cNvPr id="38" name="Oval 35"/>
            <p:cNvSpPr/>
            <p:nvPr/>
          </p:nvSpPr>
          <p:spPr>
            <a:xfrm>
              <a:off x="1724485" y="5472496"/>
              <a:ext cx="609600" cy="609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39" name="TextBox 36"/>
            <p:cNvSpPr txBox="1"/>
            <p:nvPr/>
          </p:nvSpPr>
          <p:spPr>
            <a:xfrm>
              <a:off x="1787873" y="5577241"/>
              <a:ext cx="48282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white"/>
                  </a:solidFill>
                  <a:effectLst/>
                  <a:uLnTx/>
                  <a:uFillTx/>
                  <a:latin typeface="微軟正黑體" panose="020B0604030504040204" pitchFamily="34" charset="-120"/>
                  <a:ea typeface="微軟正黑體" panose="020B0604030504040204" pitchFamily="34" charset="-120"/>
                </a:rPr>
                <a:t>04</a:t>
              </a:r>
              <a:endParaRPr kumimoji="0" lang="en-US" sz="20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grpSp>
        <p:nvGrpSpPr>
          <p:cNvPr id="40" name="群組 39"/>
          <p:cNvGrpSpPr/>
          <p:nvPr/>
        </p:nvGrpSpPr>
        <p:grpSpPr>
          <a:xfrm>
            <a:off x="1424708" y="2598552"/>
            <a:ext cx="6279598" cy="1239905"/>
            <a:chOff x="1526308" y="2488168"/>
            <a:chExt cx="6279598" cy="1239905"/>
          </a:xfrm>
        </p:grpSpPr>
        <p:sp>
          <p:nvSpPr>
            <p:cNvPr id="41" name="TextBox 22"/>
            <p:cNvSpPr txBox="1"/>
            <p:nvPr/>
          </p:nvSpPr>
          <p:spPr>
            <a:xfrm>
              <a:off x="2252946" y="2897076"/>
              <a:ext cx="5367054" cy="830997"/>
            </a:xfrm>
            <a:prstGeom prst="rect">
              <a:avLst/>
            </a:prstGeom>
            <a:noFill/>
          </p:spPr>
          <p:txBody>
            <a:bodyPr wrap="square" rtlCol="0">
              <a:spAutoFit/>
            </a:bodyPr>
            <a:lstStyle/>
            <a:p>
              <a:pPr lvl="0" algn="just">
                <a:defRPr/>
              </a:pPr>
              <a:r>
                <a:rPr lang="zh-TW" altLang="en-US" sz="1600" dirty="0" smtClean="0">
                  <a:latin typeface="微軟正黑體" panose="020B0604030504040204" pitchFamily="34" charset="-120"/>
                  <a:ea typeface="微軟正黑體" panose="020B0604030504040204" pitchFamily="34" charset="-120"/>
                </a:rPr>
                <a:t>目前已通過試驗之材料達</a:t>
              </a:r>
              <a:r>
                <a:rPr lang="en-US" altLang="zh-TW" sz="1600" dirty="0" smtClean="0">
                  <a:latin typeface="微軟正黑體" panose="020B0604030504040204" pitchFamily="34" charset="-120"/>
                  <a:ea typeface="微軟正黑體" panose="020B0604030504040204" pitchFamily="34" charset="-120"/>
                </a:rPr>
                <a:t>180</a:t>
              </a:r>
              <a:r>
                <a:rPr lang="zh-TW" altLang="en-US" sz="1600" dirty="0" smtClean="0">
                  <a:latin typeface="微軟正黑體" panose="020B0604030504040204" pitchFamily="34" charset="-120"/>
                  <a:ea typeface="微軟正黑體" panose="020B0604030504040204" pitchFamily="34" charset="-120"/>
                </a:rPr>
                <a:t>種以上，為協助業界順利施工，降低施工界面疑慮，已積極辦理技術交流推廣活動，並率先從公部門優先示範 。</a:t>
              </a:r>
              <a:endParaRPr lang="en-US" altLang="en-US" sz="1600" dirty="0">
                <a:latin typeface="微軟正黑體" panose="020B0604030504040204" pitchFamily="34" charset="-120"/>
                <a:ea typeface="微軟正黑體" panose="020B0604030504040204" pitchFamily="34" charset="-120"/>
              </a:endParaRPr>
            </a:p>
          </p:txBody>
        </p:sp>
        <p:sp>
          <p:nvSpPr>
            <p:cNvPr id="42" name="TextBox 23"/>
            <p:cNvSpPr txBox="1"/>
            <p:nvPr/>
          </p:nvSpPr>
          <p:spPr>
            <a:xfrm>
              <a:off x="2252945" y="2488168"/>
              <a:ext cx="5552961" cy="535513"/>
            </a:xfrm>
            <a:prstGeom prst="rect">
              <a:avLst/>
            </a:prstGeom>
            <a:noFill/>
          </p:spPr>
          <p:txBody>
            <a:bodyPr wrap="square" lIns="91422" tIns="45711" rIns="91422" bIns="45711"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zh-TW" altLang="en-US" sz="2400" b="1" dirty="0">
                  <a:solidFill>
                    <a:srgbClr val="002060"/>
                  </a:solidFill>
                  <a:latin typeface="微軟正黑體" panose="020B0604030504040204" pitchFamily="34" charset="-120"/>
                  <a:ea typeface="微軟正黑體" panose="020B0604030504040204" pitchFamily="34" charset="-120"/>
                </a:rPr>
                <a:t>通過隔音性能試驗產品─</a:t>
              </a:r>
              <a:r>
                <a:rPr lang="en-US" altLang="zh-TW" sz="2400" b="1" dirty="0">
                  <a:solidFill>
                    <a:srgbClr val="FF0000"/>
                  </a:solidFill>
                  <a:latin typeface="微軟正黑體" panose="020B0604030504040204" pitchFamily="34" charset="-120"/>
                  <a:ea typeface="微軟正黑體" panose="020B0604030504040204" pitchFamily="34" charset="-120"/>
                </a:rPr>
                <a:t>180</a:t>
              </a:r>
              <a:r>
                <a:rPr lang="zh-TW" altLang="en-US" sz="2400" b="1" dirty="0">
                  <a:solidFill>
                    <a:srgbClr val="FF0000"/>
                  </a:solidFill>
                  <a:latin typeface="微軟正黑體" panose="020B0604030504040204" pitchFamily="34" charset="-120"/>
                  <a:ea typeface="微軟正黑體" panose="020B0604030504040204" pitchFamily="34" charset="-120"/>
                </a:rPr>
                <a:t>種</a:t>
              </a:r>
              <a:r>
                <a:rPr lang="zh-TW" altLang="en-US" sz="2400" b="1" dirty="0">
                  <a:solidFill>
                    <a:srgbClr val="002060"/>
                  </a:solidFill>
                  <a:latin typeface="微軟正黑體" panose="020B0604030504040204" pitchFamily="34" charset="-120"/>
                  <a:ea typeface="微軟正黑體" panose="020B0604030504040204" pitchFamily="34" charset="-120"/>
                </a:rPr>
                <a:t>以上</a:t>
              </a:r>
              <a:endParaRPr lang="id-ID" sz="2400" b="1" dirty="0">
                <a:solidFill>
                  <a:srgbClr val="002060"/>
                </a:solidFill>
                <a:latin typeface="微軟正黑體" panose="020B0604030504040204" pitchFamily="34" charset="-120"/>
                <a:ea typeface="微軟正黑體" panose="020B0604030504040204" pitchFamily="34" charset="-120"/>
              </a:endParaRPr>
            </a:p>
          </p:txBody>
        </p:sp>
        <p:grpSp>
          <p:nvGrpSpPr>
            <p:cNvPr id="43" name="Group 24"/>
            <p:cNvGrpSpPr/>
            <p:nvPr/>
          </p:nvGrpSpPr>
          <p:grpSpPr>
            <a:xfrm>
              <a:off x="1526308" y="2669537"/>
              <a:ext cx="609600" cy="609600"/>
              <a:chOff x="1724485" y="3623300"/>
              <a:chExt cx="609600" cy="609600"/>
            </a:xfrm>
          </p:grpSpPr>
          <p:sp>
            <p:nvSpPr>
              <p:cNvPr id="44" name="Oval 25"/>
              <p:cNvSpPr/>
              <p:nvPr/>
            </p:nvSpPr>
            <p:spPr>
              <a:xfrm>
                <a:off x="1724485" y="3623300"/>
                <a:ext cx="609600" cy="609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45" name="TextBox 26"/>
              <p:cNvSpPr txBox="1"/>
              <p:nvPr/>
            </p:nvSpPr>
            <p:spPr>
              <a:xfrm>
                <a:off x="1798033" y="3704136"/>
                <a:ext cx="48282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rPr>
                  <a:t>02</a:t>
                </a:r>
                <a:endParaRPr kumimoji="0" 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grpSp>
      <p:cxnSp>
        <p:nvCxnSpPr>
          <p:cNvPr id="46" name="Straight Connector 78"/>
          <p:cNvCxnSpPr/>
          <p:nvPr/>
        </p:nvCxnSpPr>
        <p:spPr>
          <a:xfrm>
            <a:off x="1488091" y="2584806"/>
            <a:ext cx="36438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79"/>
          <p:cNvCxnSpPr/>
          <p:nvPr/>
        </p:nvCxnSpPr>
        <p:spPr>
          <a:xfrm>
            <a:off x="1488091" y="3900341"/>
            <a:ext cx="36438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80"/>
          <p:cNvCxnSpPr/>
          <p:nvPr/>
        </p:nvCxnSpPr>
        <p:spPr>
          <a:xfrm>
            <a:off x="1488091" y="5055925"/>
            <a:ext cx="36438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49" name="群組 48"/>
          <p:cNvGrpSpPr/>
          <p:nvPr/>
        </p:nvGrpSpPr>
        <p:grpSpPr>
          <a:xfrm>
            <a:off x="1424708" y="3917750"/>
            <a:ext cx="6183338" cy="974649"/>
            <a:chOff x="1526308" y="4028642"/>
            <a:chExt cx="6183338" cy="974649"/>
          </a:xfrm>
        </p:grpSpPr>
        <p:grpSp>
          <p:nvGrpSpPr>
            <p:cNvPr id="50" name="Group 29"/>
            <p:cNvGrpSpPr/>
            <p:nvPr/>
          </p:nvGrpSpPr>
          <p:grpSpPr>
            <a:xfrm>
              <a:off x="1526308" y="4228307"/>
              <a:ext cx="609600" cy="609600"/>
              <a:chOff x="1724485" y="4619618"/>
              <a:chExt cx="609600" cy="609600"/>
            </a:xfrm>
          </p:grpSpPr>
          <p:sp>
            <p:nvSpPr>
              <p:cNvPr id="53" name="Oval 30"/>
              <p:cNvSpPr/>
              <p:nvPr/>
            </p:nvSpPr>
            <p:spPr>
              <a:xfrm>
                <a:off x="1724485" y="4619618"/>
                <a:ext cx="609600" cy="609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54" name="TextBox 31"/>
              <p:cNvSpPr txBox="1"/>
              <p:nvPr/>
            </p:nvSpPr>
            <p:spPr>
              <a:xfrm>
                <a:off x="1787873" y="4724363"/>
                <a:ext cx="48282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rPr>
                  <a:t>03</a:t>
                </a:r>
                <a:endParaRPr kumimoji="0" 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sp>
          <p:nvSpPr>
            <p:cNvPr id="51" name="TextBox 22"/>
            <p:cNvSpPr txBox="1"/>
            <p:nvPr/>
          </p:nvSpPr>
          <p:spPr>
            <a:xfrm>
              <a:off x="2252945" y="4418516"/>
              <a:ext cx="5456701" cy="584775"/>
            </a:xfrm>
            <a:prstGeom prst="rect">
              <a:avLst/>
            </a:prstGeom>
            <a:noFill/>
          </p:spPr>
          <p:txBody>
            <a:bodyPr wrap="square" rtlCol="0">
              <a:spAutoFit/>
            </a:bodyPr>
            <a:lstStyle/>
            <a:p>
              <a:pPr lvl="0" algn="just">
                <a:defRPr/>
              </a:pPr>
              <a:r>
                <a:rPr lang="zh-TW" altLang="en-US" sz="1600" dirty="0" smtClean="0">
                  <a:latin typeface="微軟正黑體" panose="020B0604030504040204" pitchFamily="34" charset="-120"/>
                  <a:ea typeface="微軟正黑體" panose="020B0604030504040204" pitchFamily="34" charset="-120"/>
                </a:rPr>
                <a:t>表面材與緩衝材係與預售屋買賣定型化契約應記載及不得記載事項之固定建材類似 ，故其應適用保固</a:t>
              </a:r>
              <a:r>
                <a:rPr lang="en-US" altLang="zh-TW" sz="1600" dirty="0" smtClean="0">
                  <a:latin typeface="微軟正黑體" panose="020B0604030504040204" pitchFamily="34" charset="-120"/>
                  <a:ea typeface="微軟正黑體" panose="020B0604030504040204" pitchFamily="34" charset="-120"/>
                </a:rPr>
                <a:t>1</a:t>
              </a:r>
              <a:r>
                <a:rPr lang="zh-TW" altLang="en-US" sz="1600" dirty="0" smtClean="0">
                  <a:latin typeface="微軟正黑體" panose="020B0604030504040204" pitchFamily="34" charset="-120"/>
                  <a:ea typeface="微軟正黑體" panose="020B0604030504040204" pitchFamily="34" charset="-120"/>
                </a:rPr>
                <a:t>年之範圍。</a:t>
              </a:r>
              <a:endParaRPr lang="en-US" altLang="zh-TW" sz="1600" dirty="0">
                <a:latin typeface="微軟正黑體" panose="020B0604030504040204" pitchFamily="34" charset="-120"/>
                <a:ea typeface="微軟正黑體" panose="020B0604030504040204" pitchFamily="34" charset="-120"/>
              </a:endParaRPr>
            </a:p>
          </p:txBody>
        </p:sp>
        <p:sp>
          <p:nvSpPr>
            <p:cNvPr id="52" name="TextBox 23"/>
            <p:cNvSpPr txBox="1"/>
            <p:nvPr/>
          </p:nvSpPr>
          <p:spPr>
            <a:xfrm>
              <a:off x="2252945" y="4028642"/>
              <a:ext cx="5456700" cy="495374"/>
            </a:xfrm>
            <a:prstGeom prst="rect">
              <a:avLst/>
            </a:prstGeom>
            <a:noFill/>
          </p:spPr>
          <p:txBody>
            <a:bodyPr wrap="square" lIns="91422" tIns="45711" rIns="91422" bIns="45711"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zh-TW" altLang="en-US" sz="2400" b="1" dirty="0">
                  <a:solidFill>
                    <a:srgbClr val="002060"/>
                  </a:solidFill>
                  <a:latin typeface="微軟正黑體" panose="020B0604030504040204" pitchFamily="34" charset="-120"/>
                  <a:ea typeface="微軟正黑體" panose="020B0604030504040204" pitchFamily="34" charset="-120"/>
                </a:rPr>
                <a:t>表面材</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含緩衝材</a:t>
              </a:r>
              <a:r>
                <a:rPr lang="en-US" altLang="zh-TW" sz="2400" b="1" dirty="0">
                  <a:solidFill>
                    <a:srgbClr val="002060"/>
                  </a:solidFill>
                  <a:latin typeface="微軟正黑體" panose="020B0604030504040204" pitchFamily="34" charset="-120"/>
                  <a:ea typeface="微軟正黑體" panose="020B0604030504040204" pitchFamily="34" charset="-120"/>
                </a:rPr>
                <a:t>)</a:t>
              </a:r>
              <a:r>
                <a:rPr lang="zh-TW" altLang="en-US" sz="2400" b="1" dirty="0">
                  <a:solidFill>
                    <a:srgbClr val="002060"/>
                  </a:solidFill>
                  <a:latin typeface="微軟正黑體" panose="020B0604030504040204" pitchFamily="34" charset="-120"/>
                  <a:ea typeface="微軟正黑體" panose="020B0604030504040204" pitchFamily="34" charset="-120"/>
                </a:rPr>
                <a:t>保固期─保固</a:t>
              </a:r>
              <a:r>
                <a:rPr lang="en-US" altLang="zh-TW" sz="2400" b="1" dirty="0">
                  <a:solidFill>
                    <a:srgbClr val="FF0000"/>
                  </a:solidFill>
                  <a:latin typeface="微軟正黑體" panose="020B0604030504040204" pitchFamily="34" charset="-120"/>
                  <a:ea typeface="微軟正黑體" panose="020B0604030504040204" pitchFamily="34" charset="-120"/>
                </a:rPr>
                <a:t>1</a:t>
              </a:r>
              <a:r>
                <a:rPr lang="zh-TW" altLang="en-US" sz="2400" b="1" dirty="0">
                  <a:solidFill>
                    <a:srgbClr val="FF0000"/>
                  </a:solidFill>
                  <a:latin typeface="微軟正黑體" panose="020B0604030504040204" pitchFamily="34" charset="-120"/>
                  <a:ea typeface="微軟正黑體" panose="020B0604030504040204" pitchFamily="34" charset="-120"/>
                </a:rPr>
                <a:t>年</a:t>
              </a:r>
              <a:endParaRPr lang="id-ID" sz="2400" b="1" dirty="0">
                <a:solidFill>
                  <a:srgbClr val="FF0000"/>
                </a:solidFill>
                <a:latin typeface="微軟正黑體" panose="020B0604030504040204" pitchFamily="34" charset="-120"/>
                <a:ea typeface="微軟正黑體" panose="020B0604030504040204" pitchFamily="34" charset="-120"/>
              </a:endParaRPr>
            </a:p>
          </p:txBody>
        </p:sp>
      </p:grpSp>
      <p:sp>
        <p:nvSpPr>
          <p:cNvPr id="55" name="TextBox 22"/>
          <p:cNvSpPr txBox="1"/>
          <p:nvPr/>
        </p:nvSpPr>
        <p:spPr>
          <a:xfrm>
            <a:off x="2151346" y="5410297"/>
            <a:ext cx="5456699" cy="830997"/>
          </a:xfrm>
          <a:prstGeom prst="rect">
            <a:avLst/>
          </a:prstGeom>
          <a:noFill/>
        </p:spPr>
        <p:txBody>
          <a:bodyPr wrap="square" rtlCol="0">
            <a:spAutoFit/>
          </a:bodyPr>
          <a:lstStyle/>
          <a:p>
            <a:pPr lvl="0" algn="just">
              <a:defRPr/>
            </a:pPr>
            <a:r>
              <a:rPr lang="zh-TW" altLang="en-US" sz="1600" dirty="0" smtClean="0">
                <a:solidFill>
                  <a:srgbClr val="FF5050"/>
                </a:solidFill>
                <a:latin typeface="微軟正黑體" panose="020B0604030504040204" pitchFamily="34" charset="-120"/>
                <a:ea typeface="微軟正黑體" panose="020B0604030504040204" pitchFamily="34" charset="-120"/>
              </a:rPr>
              <a:t>考量預售屋交屋型態多樣化及協助材料業者儘速申請認可，以確保多元化選擇，決定再延後</a:t>
            </a:r>
            <a:r>
              <a:rPr lang="en-US" altLang="zh-TW" sz="1600" dirty="0" smtClean="0">
                <a:solidFill>
                  <a:srgbClr val="FF5050"/>
                </a:solidFill>
                <a:latin typeface="微軟正黑體" panose="020B0604030504040204" pitchFamily="34" charset="-120"/>
                <a:ea typeface="微軟正黑體" panose="020B0604030504040204" pitchFamily="34" charset="-120"/>
              </a:rPr>
              <a:t>6</a:t>
            </a:r>
            <a:r>
              <a:rPr lang="zh-TW" altLang="en-US" sz="1600" dirty="0" smtClean="0">
                <a:solidFill>
                  <a:srgbClr val="FF5050"/>
                </a:solidFill>
                <a:latin typeface="微軟正黑體" panose="020B0604030504040204" pitchFamily="34" charset="-120"/>
                <a:ea typeface="微軟正黑體" panose="020B0604030504040204" pitchFamily="34" charset="-120"/>
              </a:rPr>
              <a:t>個月實施，明</a:t>
            </a:r>
            <a:r>
              <a:rPr lang="en-US" altLang="zh-TW" sz="1600" dirty="0" smtClean="0">
                <a:solidFill>
                  <a:srgbClr val="FF5050"/>
                </a:solidFill>
                <a:latin typeface="微軟正黑體" panose="020B0604030504040204" pitchFamily="34" charset="-120"/>
                <a:ea typeface="微軟正黑體" panose="020B0604030504040204" pitchFamily="34" charset="-120"/>
              </a:rPr>
              <a:t>(110)</a:t>
            </a:r>
            <a:r>
              <a:rPr lang="zh-TW" altLang="en-US" sz="1600" dirty="0" smtClean="0">
                <a:solidFill>
                  <a:srgbClr val="FF5050"/>
                </a:solidFill>
                <a:latin typeface="微軟正黑體" panose="020B0604030504040204" pitchFamily="34" charset="-120"/>
                <a:ea typeface="微軟正黑體" panose="020B0604030504040204" pitchFamily="34" charset="-120"/>
              </a:rPr>
              <a:t>年</a:t>
            </a:r>
            <a:r>
              <a:rPr lang="en-US" altLang="zh-TW" sz="1600" dirty="0" smtClean="0">
                <a:solidFill>
                  <a:srgbClr val="FF5050"/>
                </a:solidFill>
                <a:latin typeface="微軟正黑體" panose="020B0604030504040204" pitchFamily="34" charset="-120"/>
                <a:ea typeface="微軟正黑體" panose="020B0604030504040204" pitchFamily="34" charset="-120"/>
              </a:rPr>
              <a:t>1</a:t>
            </a:r>
            <a:r>
              <a:rPr lang="zh-TW" altLang="en-US" sz="1600" dirty="0" smtClean="0">
                <a:solidFill>
                  <a:srgbClr val="FF5050"/>
                </a:solidFill>
                <a:latin typeface="微軟正黑體" panose="020B0604030504040204" pitchFamily="34" charset="-120"/>
                <a:ea typeface="微軟正黑體" panose="020B0604030504040204" pitchFamily="34" charset="-120"/>
              </a:rPr>
              <a:t>月</a:t>
            </a:r>
            <a:r>
              <a:rPr lang="en-US" altLang="zh-TW" sz="1600" dirty="0" smtClean="0">
                <a:solidFill>
                  <a:srgbClr val="FF5050"/>
                </a:solidFill>
                <a:latin typeface="微軟正黑體" panose="020B0604030504040204" pitchFamily="34" charset="-120"/>
                <a:ea typeface="微軟正黑體" panose="020B0604030504040204" pitchFamily="34" charset="-120"/>
              </a:rPr>
              <a:t>1</a:t>
            </a:r>
            <a:r>
              <a:rPr lang="zh-TW" altLang="en-US" sz="1600" dirty="0" smtClean="0">
                <a:solidFill>
                  <a:srgbClr val="FF5050"/>
                </a:solidFill>
                <a:latin typeface="微軟正黑體" panose="020B0604030504040204" pitchFamily="34" charset="-120"/>
                <a:ea typeface="微軟正黑體" panose="020B0604030504040204" pitchFamily="34" charset="-120"/>
              </a:rPr>
              <a:t>日正式上路，不再延後。</a:t>
            </a:r>
            <a:endParaRPr lang="en-US" altLang="zh-TW" sz="1600" dirty="0" smtClean="0">
              <a:solidFill>
                <a:srgbClr val="FF5050"/>
              </a:solidFill>
              <a:latin typeface="微軟正黑體" panose="020B0604030504040204" pitchFamily="34" charset="-120"/>
              <a:ea typeface="微軟正黑體" panose="020B0604030504040204" pitchFamily="34" charset="-120"/>
            </a:endParaRPr>
          </a:p>
        </p:txBody>
      </p:sp>
      <p:sp>
        <p:nvSpPr>
          <p:cNvPr id="56" name="TextBox 23"/>
          <p:cNvSpPr txBox="1"/>
          <p:nvPr/>
        </p:nvSpPr>
        <p:spPr>
          <a:xfrm>
            <a:off x="2151345" y="5028772"/>
            <a:ext cx="5980977" cy="495374"/>
          </a:xfrm>
          <a:prstGeom prst="rect">
            <a:avLst/>
          </a:prstGeom>
          <a:noFill/>
        </p:spPr>
        <p:txBody>
          <a:bodyPr wrap="square" lIns="91422" tIns="45711" rIns="91422" bIns="45711" rtlCol="0">
            <a:spAutoFit/>
          </a:bodyPr>
          <a:lstStyle/>
          <a:p>
            <a:pPr lvl="0">
              <a:lnSpc>
                <a:spcPct val="120000"/>
              </a:lnSpc>
              <a:defRPr/>
            </a:pPr>
            <a:r>
              <a:rPr lang="zh-TW" altLang="en-US" sz="2400" b="1" dirty="0">
                <a:solidFill>
                  <a:srgbClr val="002060"/>
                </a:solidFill>
                <a:latin typeface="微軟正黑體" panose="020B0604030504040204" pitchFamily="34" charset="-120"/>
                <a:ea typeface="微軟正黑體" panose="020B0604030504040204" pitchFamily="34" charset="-120"/>
              </a:rPr>
              <a:t>調整竣工標準之執行細節─</a:t>
            </a:r>
            <a:r>
              <a:rPr lang="zh-TW" altLang="en-US" sz="2400" b="1" dirty="0">
                <a:solidFill>
                  <a:srgbClr val="FF0000"/>
                </a:solidFill>
                <a:latin typeface="微軟正黑體" panose="020B0604030504040204" pitchFamily="34" charset="-120"/>
                <a:ea typeface="微軟正黑體" panose="020B0604030504040204" pitchFamily="34" charset="-120"/>
              </a:rPr>
              <a:t>再延後</a:t>
            </a:r>
            <a:r>
              <a:rPr lang="en-US" altLang="zh-TW" sz="2400" b="1" dirty="0">
                <a:solidFill>
                  <a:srgbClr val="FF0000"/>
                </a:solidFill>
                <a:latin typeface="微軟正黑體" panose="020B0604030504040204" pitchFamily="34" charset="-120"/>
                <a:ea typeface="微軟正黑體" panose="020B0604030504040204" pitchFamily="34" charset="-120"/>
              </a:rPr>
              <a:t>6</a:t>
            </a:r>
            <a:r>
              <a:rPr lang="zh-TW" altLang="en-US" sz="2400" b="1" dirty="0">
                <a:solidFill>
                  <a:srgbClr val="FF0000"/>
                </a:solidFill>
                <a:latin typeface="微軟正黑體" panose="020B0604030504040204" pitchFamily="34" charset="-120"/>
                <a:ea typeface="微軟正黑體" panose="020B0604030504040204" pitchFamily="34" charset="-120"/>
              </a:rPr>
              <a:t>個月</a:t>
            </a:r>
            <a:endParaRPr lang="id-ID" altLang="en-US" sz="2400" b="1" dirty="0">
              <a:solidFill>
                <a:srgbClr val="FF0000"/>
              </a:solidFill>
              <a:latin typeface="微軟正黑體" panose="020B0604030504040204" pitchFamily="34" charset="-120"/>
              <a:ea typeface="微軟正黑體" panose="020B0604030504040204" pitchFamily="34" charset="-120"/>
            </a:endParaRPr>
          </a:p>
        </p:txBody>
      </p:sp>
      <p:grpSp>
        <p:nvGrpSpPr>
          <p:cNvPr id="57" name="群組 56"/>
          <p:cNvGrpSpPr/>
          <p:nvPr/>
        </p:nvGrpSpPr>
        <p:grpSpPr>
          <a:xfrm>
            <a:off x="1424708" y="1229010"/>
            <a:ext cx="6378172" cy="1370737"/>
            <a:chOff x="1526308" y="974859"/>
            <a:chExt cx="6378172" cy="1370737"/>
          </a:xfrm>
        </p:grpSpPr>
        <p:sp>
          <p:nvSpPr>
            <p:cNvPr id="58" name="TextBox 18"/>
            <p:cNvSpPr txBox="1"/>
            <p:nvPr/>
          </p:nvSpPr>
          <p:spPr>
            <a:xfrm>
              <a:off x="2243218" y="974859"/>
              <a:ext cx="5327063" cy="535513"/>
            </a:xfrm>
            <a:prstGeom prst="rect">
              <a:avLst/>
            </a:prstGeom>
            <a:noFill/>
          </p:spPr>
          <p:txBody>
            <a:bodyPr wrap="none" lIns="91422" tIns="45711" rIns="91422" bIns="45711"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zh-TW" altLang="en-US" sz="2400" b="1" dirty="0">
                  <a:solidFill>
                    <a:srgbClr val="002060"/>
                  </a:solidFill>
                  <a:latin typeface="微軟正黑體" panose="020B0604030504040204" pitchFamily="34" charset="-120"/>
                  <a:ea typeface="微軟正黑體" panose="020B0604030504040204" pitchFamily="34" charset="-120"/>
                </a:rPr>
                <a:t>規格式與性能式法規並列─</a:t>
              </a:r>
              <a:r>
                <a:rPr lang="zh-TW" altLang="en-US" sz="2400" b="1" dirty="0">
                  <a:solidFill>
                    <a:srgbClr val="FF0000"/>
                  </a:solidFill>
                  <a:latin typeface="微軟正黑體" panose="020B0604030504040204" pitchFamily="34" charset="-120"/>
                  <a:ea typeface="微軟正黑體" panose="020B0604030504040204" pitchFamily="34" charset="-120"/>
                </a:rPr>
                <a:t>免</a:t>
              </a:r>
              <a:r>
                <a:rPr lang="zh-TW" altLang="en-US" sz="2400" b="1" dirty="0">
                  <a:solidFill>
                    <a:srgbClr val="002060"/>
                  </a:solidFill>
                  <a:latin typeface="微軟正黑體" panose="020B0604030504040204" pitchFamily="34" charset="-120"/>
                  <a:ea typeface="微軟正黑體" panose="020B0604030504040204" pitchFamily="34" charset="-120"/>
                </a:rPr>
                <a:t>現場檢測</a:t>
              </a:r>
              <a:endParaRPr lang="id-ID" sz="2400" b="1" dirty="0">
                <a:solidFill>
                  <a:srgbClr val="002060"/>
                </a:solidFill>
                <a:latin typeface="微軟正黑體" panose="020B0604030504040204" pitchFamily="34" charset="-120"/>
                <a:ea typeface="微軟正黑體" panose="020B0604030504040204" pitchFamily="34" charset="-120"/>
              </a:endParaRPr>
            </a:p>
          </p:txBody>
        </p:sp>
        <p:grpSp>
          <p:nvGrpSpPr>
            <p:cNvPr id="59" name="Group 19"/>
            <p:cNvGrpSpPr/>
            <p:nvPr/>
          </p:nvGrpSpPr>
          <p:grpSpPr>
            <a:xfrm>
              <a:off x="1526308" y="1243763"/>
              <a:ext cx="609600" cy="792311"/>
              <a:chOff x="1724485" y="2662842"/>
              <a:chExt cx="609600" cy="792311"/>
            </a:xfrm>
          </p:grpSpPr>
          <p:sp>
            <p:nvSpPr>
              <p:cNvPr id="61" name="Oval 20"/>
              <p:cNvSpPr/>
              <p:nvPr/>
            </p:nvSpPr>
            <p:spPr>
              <a:xfrm>
                <a:off x="1724485" y="2662842"/>
                <a:ext cx="609600" cy="609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62" name="TextBox 21"/>
              <p:cNvSpPr txBox="1"/>
              <p:nvPr/>
            </p:nvSpPr>
            <p:spPr>
              <a:xfrm>
                <a:off x="1787873" y="2747267"/>
                <a:ext cx="48282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微軟正黑體" panose="020B0604030504040204" pitchFamily="34" charset="-120"/>
                    <a:ea typeface="微軟正黑體" panose="020B0604030504040204" pitchFamily="34" charset="-120"/>
                  </a:rPr>
                  <a:t>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grpSp>
        <p:sp>
          <p:nvSpPr>
            <p:cNvPr id="60" name="TextBox 22"/>
            <p:cNvSpPr txBox="1"/>
            <p:nvPr/>
          </p:nvSpPr>
          <p:spPr>
            <a:xfrm>
              <a:off x="2252944" y="1391489"/>
              <a:ext cx="5651536" cy="954107"/>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zh-TW" altLang="en-US" sz="1600" b="1" i="0" u="none" strike="noStrike" kern="1200" cap="none" spc="0" normalizeH="0" baseline="0" noProof="0" dirty="0" smtClean="0">
                  <a:ln>
                    <a:noFill/>
                  </a:ln>
                  <a:solidFill>
                    <a:schemeClr val="accent1">
                      <a:lumMod val="75000"/>
                    </a:schemeClr>
                  </a:solidFill>
                  <a:uLnTx/>
                  <a:uFillTx/>
                  <a:latin typeface="微軟正黑體" panose="020B0604030504040204" pitchFamily="34" charset="-120"/>
                  <a:ea typeface="微軟正黑體" panose="020B0604030504040204" pitchFamily="34" charset="-120"/>
                </a:rPr>
                <a:t>規格式法規</a:t>
              </a:r>
              <a:r>
                <a:rPr kumimoji="0" lang="en-US" altLang="zh-TW" sz="1600" b="1" i="0" u="none" strike="noStrike" kern="1200" cap="none" spc="0" normalizeH="0" baseline="0" noProof="0" dirty="0" smtClean="0">
                  <a:ln>
                    <a:noFill/>
                  </a:ln>
                  <a:solidFill>
                    <a:schemeClr val="accent1">
                      <a:lumMod val="75000"/>
                    </a:schemeClr>
                  </a:solidFill>
                  <a:uLnTx/>
                  <a:uFillTx/>
                  <a:latin typeface="微軟正黑體" panose="020B0604030504040204" pitchFamily="34" charset="-120"/>
                  <a:ea typeface="微軟正黑體" panose="020B0604030504040204" pitchFamily="34" charset="-120"/>
                </a:rPr>
                <a:t>-</a:t>
              </a:r>
              <a:r>
                <a:rPr kumimoji="0" lang="zh-TW" altLang="en-US" sz="1600" b="0" i="0" u="none" strike="noStrike" kern="1200" cap="none" spc="0" normalizeH="0" baseline="0" noProof="0" dirty="0" smtClean="0">
                  <a:ln>
                    <a:noFill/>
                  </a:ln>
                  <a:effectLst/>
                  <a:uLnTx/>
                  <a:uFillTx/>
                  <a:latin typeface="微軟正黑體" panose="020B0604030504040204" pitchFamily="34" charset="-120"/>
                  <a:ea typeface="微軟正黑體" panose="020B0604030504040204" pitchFamily="34" charset="-120"/>
                </a:rPr>
                <a:t>逕由建築師確認符合法定規格。</a:t>
              </a:r>
              <a:endParaRPr kumimoji="0" lang="en-US" altLang="zh-TW" sz="1600" b="0" i="0" u="none" strike="noStrike" kern="1200" cap="none" spc="0" normalizeH="0" baseline="0" noProof="0" dirty="0" smtClean="0">
                <a:ln>
                  <a:noFill/>
                </a:ln>
                <a:effectLst/>
                <a:uLnTx/>
                <a:uFillTx/>
                <a:latin typeface="微軟正黑體" panose="020B0604030504040204" pitchFamily="34" charset="-120"/>
                <a:ea typeface="微軟正黑體" panose="020B0604030504040204" pitchFamily="34" charset="-120"/>
              </a:endParaRPr>
            </a:p>
            <a:p>
              <a:pPr lvl="0" algn="just">
                <a:lnSpc>
                  <a:spcPct val="150000"/>
                </a:lnSpc>
                <a:defRPr/>
              </a:pPr>
              <a:r>
                <a:rPr lang="zh-TW" altLang="en-US" sz="1600" b="1" dirty="0">
                  <a:solidFill>
                    <a:schemeClr val="accent1">
                      <a:lumMod val="75000"/>
                    </a:schemeClr>
                  </a:solidFill>
                  <a:latin typeface="微軟正黑體" panose="020B0604030504040204" pitchFamily="34" charset="-120"/>
                  <a:ea typeface="微軟正黑體" panose="020B0604030504040204" pitchFamily="34" charset="-120"/>
                </a:rPr>
                <a:t>性能式法規</a:t>
              </a:r>
              <a:r>
                <a:rPr lang="en-US" altLang="zh-TW" sz="1600" b="1"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經</a:t>
              </a:r>
              <a:r>
                <a:rPr lang="zh-TW" altLang="en-US" sz="1600" dirty="0">
                  <a:latin typeface="微軟正黑體" panose="020B0604030504040204" pitchFamily="34" charset="-120"/>
                  <a:ea typeface="微軟正黑體" panose="020B0604030504040204" pitchFamily="34" charset="-120"/>
                </a:rPr>
                <a:t>本部指定之實驗室試驗，符合隔音性能者，   </a:t>
              </a:r>
              <a:endParaRPr lang="en-US" altLang="zh-TW" sz="1600" dirty="0" smtClean="0">
                <a:latin typeface="微軟正黑體" panose="020B0604030504040204" pitchFamily="34" charset="-120"/>
                <a:ea typeface="微軟正黑體" panose="020B0604030504040204" pitchFamily="34" charset="-120"/>
              </a:endParaRPr>
            </a:p>
            <a:p>
              <a:pPr lvl="0" algn="just">
                <a:defRPr/>
              </a:pPr>
              <a:r>
                <a:rPr lang="zh-TW" altLang="en-US" sz="1600" dirty="0" smtClean="0">
                  <a:latin typeface="微軟正黑體" panose="020B0604030504040204" pitchFamily="34" charset="-120"/>
                  <a:ea typeface="微軟正黑體" panose="020B0604030504040204" pitchFamily="34" charset="-120"/>
                </a:rPr>
                <a:t>           本部</a:t>
              </a:r>
              <a:r>
                <a:rPr lang="zh-TW" altLang="en-US" sz="1600" dirty="0">
                  <a:latin typeface="微軟正黑體" panose="020B0604030504040204" pitchFamily="34" charset="-120"/>
                  <a:ea typeface="微軟正黑體" panose="020B0604030504040204" pitchFamily="34" charset="-120"/>
                </a:rPr>
                <a:t>即核發認可通知書，作為建築師簽證</a:t>
              </a:r>
              <a:r>
                <a:rPr lang="zh-TW" altLang="en-US" sz="1600" dirty="0" smtClean="0">
                  <a:latin typeface="微軟正黑體" panose="020B0604030504040204" pitchFamily="34" charset="-120"/>
                  <a:ea typeface="微軟正黑體" panose="020B0604030504040204" pitchFamily="34" charset="-120"/>
                </a:rPr>
                <a:t>之依據。</a:t>
              </a:r>
              <a:endParaRPr lang="en-US" altLang="zh-TW" sz="1600" dirty="0" smtClean="0">
                <a:latin typeface="微軟正黑體" panose="020B0604030504040204" pitchFamily="34" charset="-120"/>
                <a:ea typeface="微軟正黑體" panose="020B0604030504040204" pitchFamily="34" charset="-120"/>
              </a:endParaRPr>
            </a:p>
          </p:txBody>
        </p:sp>
      </p:grpSp>
      <p:cxnSp>
        <p:nvCxnSpPr>
          <p:cNvPr id="63" name="Straight Connector 80"/>
          <p:cNvCxnSpPr/>
          <p:nvPr/>
        </p:nvCxnSpPr>
        <p:spPr>
          <a:xfrm>
            <a:off x="1488091" y="6247783"/>
            <a:ext cx="364384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4" name="文字方塊 63"/>
          <p:cNvSpPr txBox="1"/>
          <p:nvPr/>
        </p:nvSpPr>
        <p:spPr>
          <a:xfrm>
            <a:off x="807932" y="61036"/>
            <a:ext cx="2515565" cy="523220"/>
          </a:xfrm>
          <a:prstGeom prst="rect">
            <a:avLst/>
          </a:prstGeom>
          <a:noFill/>
        </p:spPr>
        <p:txBody>
          <a:bodyPr wrap="square" rtlCol="0">
            <a:spAutoFit/>
          </a:bodyPr>
          <a:lstStyle/>
          <a:p>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隔音法制化</a:t>
            </a:r>
          </a:p>
        </p:txBody>
      </p:sp>
      <p:sp>
        <p:nvSpPr>
          <p:cNvPr id="65" name="橢圓 64"/>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6" name="文字方塊 65"/>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01</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67" name="文字方塊 66"/>
          <p:cNvSpPr txBox="1"/>
          <p:nvPr/>
        </p:nvSpPr>
        <p:spPr>
          <a:xfrm>
            <a:off x="771488" y="585953"/>
            <a:ext cx="3226771"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重點因應措施</a:t>
            </a:r>
          </a:p>
        </p:txBody>
      </p:sp>
    </p:spTree>
    <p:extLst>
      <p:ext uri="{BB962C8B-B14F-4D97-AF65-F5344CB8AC3E}">
        <p14:creationId xmlns:p14="http://schemas.microsoft.com/office/powerpoint/2010/main" val="1985683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771488" y="585953"/>
            <a:ext cx="3612253"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後續推動重點</a:t>
            </a:r>
          </a:p>
        </p:txBody>
      </p:sp>
      <p:sp>
        <p:nvSpPr>
          <p:cNvPr id="8" name="文字方塊 7"/>
          <p:cNvSpPr txBox="1"/>
          <p:nvPr/>
        </p:nvSpPr>
        <p:spPr>
          <a:xfrm>
            <a:off x="900882" y="1305880"/>
            <a:ext cx="8836413" cy="2554545"/>
          </a:xfrm>
          <a:prstGeom prst="rect">
            <a:avLst/>
          </a:prstGeom>
          <a:noFill/>
        </p:spPr>
        <p:txBody>
          <a:bodyPr wrap="square" rtlCol="0">
            <a:spAutoFit/>
          </a:bodyPr>
          <a:lstStyle/>
          <a:p>
            <a:pPr algn="just"/>
            <a:r>
              <a:rPr lang="zh-TW" altLang="en-US" sz="3200" dirty="0" smtClean="0">
                <a:solidFill>
                  <a:srgbClr val="58595B"/>
                </a:solidFill>
                <a:latin typeface="微軟正黑體" panose="020B0604030504040204" pitchFamily="34" charset="-120"/>
                <a:ea typeface="微軟正黑體" panose="020B0604030504040204" pitchFamily="34" charset="-120"/>
                <a:cs typeface="Arial" panose="020B0604020202020204" pitchFamily="34" charset="0"/>
              </a:rPr>
              <a:t>因為國內建築物交屋型態多樣化</a:t>
            </a:r>
            <a:r>
              <a:rPr lang="en-US" altLang="zh-TW" sz="3200" dirty="0" smtClean="0">
                <a:solidFill>
                  <a:srgbClr val="58595B"/>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3200" dirty="0" smtClean="0">
                <a:solidFill>
                  <a:srgbClr val="58595B"/>
                </a:solidFill>
                <a:latin typeface="微軟正黑體" panose="020B0604030504040204" pitchFamily="34" charset="-120"/>
                <a:ea typeface="微軟正黑體" panose="020B0604030504040204" pitchFamily="34" charset="-120"/>
                <a:cs typeface="Arial" panose="020B0604020202020204" pitchFamily="34" charset="0"/>
              </a:rPr>
              <a:t>成屋、預售屋、毛胚屋等</a:t>
            </a:r>
            <a:r>
              <a:rPr lang="en-US" altLang="zh-TW" sz="3200" dirty="0" smtClean="0">
                <a:solidFill>
                  <a:srgbClr val="58595B"/>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3200" dirty="0" smtClean="0">
                <a:solidFill>
                  <a:srgbClr val="58595B"/>
                </a:solidFill>
                <a:latin typeface="微軟正黑體" panose="020B0604030504040204" pitchFamily="34" charset="-120"/>
                <a:ea typeface="微軟正黑體" panose="020B0604030504040204" pitchFamily="34" charset="-120"/>
                <a:cs typeface="Arial" panose="020B0604020202020204" pitchFamily="34" charset="0"/>
              </a:rPr>
              <a:t>及部分隔音構造之表面材</a:t>
            </a:r>
            <a:r>
              <a:rPr lang="en-US" altLang="zh-TW" sz="3200" dirty="0" smtClean="0">
                <a:solidFill>
                  <a:srgbClr val="58595B"/>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3200" dirty="0" smtClean="0">
                <a:solidFill>
                  <a:srgbClr val="58595B"/>
                </a:solidFill>
                <a:latin typeface="微軟正黑體" panose="020B0604030504040204" pitchFamily="34" charset="-120"/>
                <a:ea typeface="微軟正黑體" panose="020B0604030504040204" pitchFamily="34" charset="-120"/>
                <a:cs typeface="Arial" panose="020B0604020202020204" pitchFamily="34" charset="0"/>
              </a:rPr>
              <a:t>含緩衝材</a:t>
            </a:r>
            <a:r>
              <a:rPr lang="en-US" altLang="zh-TW" sz="3200" dirty="0" smtClean="0">
                <a:solidFill>
                  <a:srgbClr val="58595B"/>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3200" dirty="0" smtClean="0">
                <a:solidFill>
                  <a:srgbClr val="58595B"/>
                </a:solidFill>
                <a:latin typeface="微軟正黑體" panose="020B0604030504040204" pitchFamily="34" charset="-120"/>
                <a:ea typeface="微軟正黑體" panose="020B0604030504040204" pitchFamily="34" charset="-120"/>
                <a:cs typeface="Arial" panose="020B0604020202020204" pitchFamily="34" charset="0"/>
              </a:rPr>
              <a:t>提前舖設易有刮傷瑕疵致消費糾紛等問題，後續還會調整執行細節，訂定相關行政措施，並邀集地方政府開會，以加強政策宣導 。 </a:t>
            </a:r>
          </a:p>
        </p:txBody>
      </p:sp>
      <p:grpSp>
        <p:nvGrpSpPr>
          <p:cNvPr id="9" name="群組 8"/>
          <p:cNvGrpSpPr/>
          <p:nvPr/>
        </p:nvGrpSpPr>
        <p:grpSpPr>
          <a:xfrm>
            <a:off x="6347240" y="3200812"/>
            <a:ext cx="3923811" cy="3746793"/>
            <a:chOff x="6347240" y="2998595"/>
            <a:chExt cx="4059311" cy="4065556"/>
          </a:xfrm>
        </p:grpSpPr>
        <p:pic>
          <p:nvPicPr>
            <p:cNvPr id="10" name="Picture 4" descr="ç¸éåç"/>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85" b="89862" l="6923" r="93385">
                          <a14:backgroundMark x1="11846" y1="15515" x2="11846" y2="15515"/>
                        </a14:backgroundRemoval>
                      </a14:imgEffect>
                    </a14:imgLayer>
                  </a14:imgProps>
                </a:ext>
                <a:ext uri="{28A0092B-C50C-407E-A947-70E740481C1C}">
                  <a14:useLocalDpi xmlns:a14="http://schemas.microsoft.com/office/drawing/2010/main" val="0"/>
                </a:ext>
              </a:extLst>
            </a:blip>
            <a:srcRect/>
            <a:stretch>
              <a:fillRect/>
            </a:stretch>
          </p:blipFill>
          <p:spPr bwMode="auto">
            <a:xfrm>
              <a:off x="6347240" y="2998595"/>
              <a:ext cx="4059311" cy="4065556"/>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7556503" y="5528402"/>
              <a:ext cx="668651" cy="701318"/>
            </a:xfrm>
            <a:prstGeom prst="rect">
              <a:avLst/>
            </a:prstGeom>
            <a:noFill/>
          </p:spPr>
          <p:txBody>
            <a:bodyPr wrap="none" rtlCol="0">
              <a:spAutoFit/>
            </a:bodyPr>
            <a:lstStyle/>
            <a:p>
              <a:r>
                <a:rPr lang="zh-TW" altLang="en-US" sz="3600" dirty="0" smtClean="0">
                  <a:latin typeface="微軟正黑體" panose="020B0604030504040204" pitchFamily="34" charset="-120"/>
                  <a:ea typeface="微軟正黑體" panose="020B0604030504040204" pitchFamily="34" charset="-120"/>
                </a:rPr>
                <a:t>官</a:t>
              </a:r>
              <a:endParaRPr lang="zh-TW" altLang="en-US" sz="3600"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7212454" y="4196163"/>
              <a:ext cx="668651" cy="701318"/>
            </a:xfrm>
            <a:prstGeom prst="rect">
              <a:avLst/>
            </a:prstGeom>
            <a:noFill/>
          </p:spPr>
          <p:txBody>
            <a:bodyPr wrap="none" rtlCol="0">
              <a:spAutoFit/>
            </a:bodyPr>
            <a:lstStyle/>
            <a:p>
              <a:r>
                <a:rPr lang="zh-TW" altLang="en-US" sz="3600" dirty="0" smtClean="0">
                  <a:latin typeface="微軟正黑體" panose="020B0604030504040204" pitchFamily="34" charset="-120"/>
                  <a:ea typeface="微軟正黑體" panose="020B0604030504040204" pitchFamily="34" charset="-120"/>
                </a:rPr>
                <a:t>產</a:t>
              </a:r>
              <a:endParaRPr lang="zh-TW" altLang="en-US" sz="3600"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8865291" y="5157041"/>
              <a:ext cx="668651" cy="701318"/>
            </a:xfrm>
            <a:prstGeom prst="rect">
              <a:avLst/>
            </a:prstGeom>
            <a:noFill/>
          </p:spPr>
          <p:txBody>
            <a:bodyPr wrap="none" rtlCol="0">
              <a:spAutoFit/>
            </a:bodyPr>
            <a:lstStyle/>
            <a:p>
              <a:r>
                <a:rPr lang="zh-TW" altLang="en-US" sz="3600" dirty="0" smtClean="0">
                  <a:solidFill>
                    <a:schemeClr val="bg1"/>
                  </a:solidFill>
                  <a:latin typeface="微軟正黑體" panose="020B0604030504040204" pitchFamily="34" charset="-120"/>
                  <a:ea typeface="微軟正黑體" panose="020B0604030504040204" pitchFamily="34" charset="-120"/>
                </a:rPr>
                <a:t>學</a:t>
              </a:r>
              <a:endParaRPr lang="zh-TW" altLang="en-US" sz="3600" dirty="0">
                <a:solidFill>
                  <a:schemeClr val="bg1"/>
                </a:solidFill>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8637981" y="3794502"/>
              <a:ext cx="827853" cy="901695"/>
            </a:xfrm>
            <a:prstGeom prst="rect">
              <a:avLst/>
            </a:prstGeom>
            <a:noFill/>
          </p:spPr>
          <p:txBody>
            <a:bodyPr wrap="none" rtlCol="0">
              <a:spAutoFit/>
            </a:bodyPr>
            <a:lstStyle/>
            <a:p>
              <a:r>
                <a:rPr lang="zh-TW" altLang="en-US" sz="4800" dirty="0" smtClean="0">
                  <a:solidFill>
                    <a:schemeClr val="bg1"/>
                  </a:solidFill>
                  <a:latin typeface="微軟正黑體" panose="020B0604030504040204" pitchFamily="34" charset="-120"/>
                  <a:ea typeface="微軟正黑體" panose="020B0604030504040204" pitchFamily="34" charset="-120"/>
                </a:rPr>
                <a:t>綜</a:t>
              </a:r>
              <a:endParaRPr lang="zh-TW" altLang="en-US" sz="4800" dirty="0">
                <a:solidFill>
                  <a:schemeClr val="bg1"/>
                </a:solidFill>
                <a:latin typeface="微軟正黑體" panose="020B0604030504040204" pitchFamily="34" charset="-120"/>
                <a:ea typeface="微軟正黑體" panose="020B0604030504040204" pitchFamily="34" charset="-120"/>
              </a:endParaRPr>
            </a:p>
          </p:txBody>
        </p:sp>
      </p:grpSp>
      <p:sp>
        <p:nvSpPr>
          <p:cNvPr id="15" name="Freeform 189"/>
          <p:cNvSpPr>
            <a:spLocks noEditPoints="1"/>
          </p:cNvSpPr>
          <p:nvPr/>
        </p:nvSpPr>
        <p:spPr bwMode="auto">
          <a:xfrm rot="6911559">
            <a:off x="7165909" y="241024"/>
            <a:ext cx="7989790" cy="6154460"/>
          </a:xfrm>
          <a:custGeom>
            <a:avLst/>
            <a:gdLst>
              <a:gd name="T0" fmla="*/ 627 w 4483"/>
              <a:gd name="T1" fmla="*/ 2894 h 3452"/>
              <a:gd name="T2" fmla="*/ 648 w 4483"/>
              <a:gd name="T3" fmla="*/ 2821 h 3452"/>
              <a:gd name="T4" fmla="*/ 1427 w 4483"/>
              <a:gd name="T5" fmla="*/ 2541 h 3452"/>
              <a:gd name="T6" fmla="*/ 1421 w 4483"/>
              <a:gd name="T7" fmla="*/ 2539 h 3452"/>
              <a:gd name="T8" fmla="*/ 1128 w 4483"/>
              <a:gd name="T9" fmla="*/ 2310 h 3452"/>
              <a:gd name="T10" fmla="*/ 1090 w 4483"/>
              <a:gd name="T11" fmla="*/ 2308 h 3452"/>
              <a:gd name="T12" fmla="*/ 811 w 4483"/>
              <a:gd name="T13" fmla="*/ 2269 h 3452"/>
              <a:gd name="T14" fmla="*/ 1090 w 4483"/>
              <a:gd name="T15" fmla="*/ 2303 h 3452"/>
              <a:gd name="T16" fmla="*/ 2425 w 4483"/>
              <a:gd name="T17" fmla="*/ 2079 h 3452"/>
              <a:gd name="T18" fmla="*/ 439 w 4483"/>
              <a:gd name="T19" fmla="*/ 2323 h 3452"/>
              <a:gd name="T20" fmla="*/ 777 w 4483"/>
              <a:gd name="T21" fmla="*/ 2241 h 3452"/>
              <a:gd name="T22" fmla="*/ 1362 w 4483"/>
              <a:gd name="T23" fmla="*/ 2145 h 3452"/>
              <a:gd name="T24" fmla="*/ 1378 w 4483"/>
              <a:gd name="T25" fmla="*/ 2110 h 3452"/>
              <a:gd name="T26" fmla="*/ 1383 w 4483"/>
              <a:gd name="T27" fmla="*/ 2009 h 3452"/>
              <a:gd name="T28" fmla="*/ 1057 w 4483"/>
              <a:gd name="T29" fmla="*/ 2077 h 3452"/>
              <a:gd name="T30" fmla="*/ 1114 w 4483"/>
              <a:gd name="T31" fmla="*/ 2038 h 3452"/>
              <a:gd name="T32" fmla="*/ 696 w 4483"/>
              <a:gd name="T33" fmla="*/ 2034 h 3452"/>
              <a:gd name="T34" fmla="*/ 1035 w 4483"/>
              <a:gd name="T35" fmla="*/ 2009 h 3452"/>
              <a:gd name="T36" fmla="*/ 2420 w 4483"/>
              <a:gd name="T37" fmla="*/ 2077 h 3452"/>
              <a:gd name="T38" fmla="*/ 806 w 4483"/>
              <a:gd name="T39" fmla="*/ 1888 h 3452"/>
              <a:gd name="T40" fmla="*/ 1175 w 4483"/>
              <a:gd name="T41" fmla="*/ 1986 h 3452"/>
              <a:gd name="T42" fmla="*/ 2498 w 4483"/>
              <a:gd name="T43" fmla="*/ 1653 h 3452"/>
              <a:gd name="T44" fmla="*/ 2027 w 4483"/>
              <a:gd name="T45" fmla="*/ 1747 h 3452"/>
              <a:gd name="T46" fmla="*/ 2480 w 4483"/>
              <a:gd name="T47" fmla="*/ 1594 h 3452"/>
              <a:gd name="T48" fmla="*/ 2014 w 4483"/>
              <a:gd name="T49" fmla="*/ 1848 h 3452"/>
              <a:gd name="T50" fmla="*/ 2023 w 4483"/>
              <a:gd name="T51" fmla="*/ 1744 h 3452"/>
              <a:gd name="T52" fmla="*/ 1546 w 4483"/>
              <a:gd name="T53" fmla="*/ 1543 h 3452"/>
              <a:gd name="T54" fmla="*/ 3818 w 4483"/>
              <a:gd name="T55" fmla="*/ 1426 h 3452"/>
              <a:gd name="T56" fmla="*/ 3138 w 4483"/>
              <a:gd name="T57" fmla="*/ 1257 h 3452"/>
              <a:gd name="T58" fmla="*/ 3133 w 4483"/>
              <a:gd name="T59" fmla="*/ 1254 h 3452"/>
              <a:gd name="T60" fmla="*/ 2958 w 4483"/>
              <a:gd name="T61" fmla="*/ 1184 h 3452"/>
              <a:gd name="T62" fmla="*/ 3363 w 4483"/>
              <a:gd name="T63" fmla="*/ 1142 h 3452"/>
              <a:gd name="T64" fmla="*/ 2483 w 4483"/>
              <a:gd name="T65" fmla="*/ 1049 h 3452"/>
              <a:gd name="T66" fmla="*/ 3844 w 4483"/>
              <a:gd name="T67" fmla="*/ 1298 h 3452"/>
              <a:gd name="T68" fmla="*/ 3849 w 4483"/>
              <a:gd name="T69" fmla="*/ 1300 h 3452"/>
              <a:gd name="T70" fmla="*/ 2094 w 4483"/>
              <a:gd name="T71" fmla="*/ 1376 h 3452"/>
              <a:gd name="T72" fmla="*/ 3134 w 4483"/>
              <a:gd name="T73" fmla="*/ 971 h 3452"/>
              <a:gd name="T74" fmla="*/ 3631 w 4483"/>
              <a:gd name="T75" fmla="*/ 1218 h 3452"/>
              <a:gd name="T76" fmla="*/ 3108 w 4483"/>
              <a:gd name="T77" fmla="*/ 1233 h 3452"/>
              <a:gd name="T78" fmla="*/ 3151 w 4483"/>
              <a:gd name="T79" fmla="*/ 926 h 3452"/>
              <a:gd name="T80" fmla="*/ 3085 w 4483"/>
              <a:gd name="T81" fmla="*/ 1182 h 3452"/>
              <a:gd name="T82" fmla="*/ 3095 w 4483"/>
              <a:gd name="T83" fmla="*/ 1007 h 3452"/>
              <a:gd name="T84" fmla="*/ 3151 w 4483"/>
              <a:gd name="T85" fmla="*/ 926 h 3452"/>
              <a:gd name="T86" fmla="*/ 2707 w 4483"/>
              <a:gd name="T87" fmla="*/ 633 h 3452"/>
              <a:gd name="T88" fmla="*/ 3259 w 4483"/>
              <a:gd name="T89" fmla="*/ 661 h 3452"/>
              <a:gd name="T90" fmla="*/ 3494 w 4483"/>
              <a:gd name="T91" fmla="*/ 814 h 3452"/>
              <a:gd name="T92" fmla="*/ 3750 w 4483"/>
              <a:gd name="T93" fmla="*/ 596 h 3452"/>
              <a:gd name="T94" fmla="*/ 2533 w 4483"/>
              <a:gd name="T95" fmla="*/ 949 h 3452"/>
              <a:gd name="T96" fmla="*/ 1442 w 4483"/>
              <a:gd name="T97" fmla="*/ 1526 h 3452"/>
              <a:gd name="T98" fmla="*/ 774 w 4483"/>
              <a:gd name="T99" fmla="*/ 1874 h 3452"/>
              <a:gd name="T100" fmla="*/ 689 w 4483"/>
              <a:gd name="T101" fmla="*/ 2034 h 3452"/>
              <a:gd name="T102" fmla="*/ 408 w 4483"/>
              <a:gd name="T103" fmla="*/ 2374 h 3452"/>
              <a:gd name="T104" fmla="*/ 783 w 4483"/>
              <a:gd name="T105" fmla="*/ 2256 h 3452"/>
              <a:gd name="T106" fmla="*/ 684 w 4483"/>
              <a:gd name="T107" fmla="*/ 2649 h 3452"/>
              <a:gd name="T108" fmla="*/ 463 w 4483"/>
              <a:gd name="T109" fmla="*/ 2817 h 3452"/>
              <a:gd name="T110" fmla="*/ 1010 w 4483"/>
              <a:gd name="T111" fmla="*/ 2821 h 3452"/>
              <a:gd name="T112" fmla="*/ 3261 w 4483"/>
              <a:gd name="T113" fmla="*/ 1895 h 3452"/>
              <a:gd name="T114" fmla="*/ 4265 w 4483"/>
              <a:gd name="T115" fmla="*/ 1101 h 3452"/>
              <a:gd name="T116" fmla="*/ 3942 w 4483"/>
              <a:gd name="T117" fmla="*/ 975 h 3452"/>
              <a:gd name="T118" fmla="*/ 4053 w 4483"/>
              <a:gd name="T119" fmla="*/ 699 h 3452"/>
              <a:gd name="T120" fmla="*/ 3817 w 4483"/>
              <a:gd name="T121" fmla="*/ 610 h 3452"/>
              <a:gd name="T122" fmla="*/ 3889 w 4483"/>
              <a:gd name="T123" fmla="*/ 385 h 3452"/>
              <a:gd name="T124" fmla="*/ 3549 w 4483"/>
              <a:gd name="T125" fmla="*/ 177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83" h="3452">
                <a:moveTo>
                  <a:pt x="579" y="2405"/>
                </a:moveTo>
                <a:cubicBezTo>
                  <a:pt x="365" y="2630"/>
                  <a:pt x="365" y="2630"/>
                  <a:pt x="365" y="2630"/>
                </a:cubicBezTo>
                <a:cubicBezTo>
                  <a:pt x="367" y="2635"/>
                  <a:pt x="367" y="2635"/>
                  <a:pt x="367" y="2635"/>
                </a:cubicBezTo>
                <a:cubicBezTo>
                  <a:pt x="586" y="2406"/>
                  <a:pt x="586" y="2406"/>
                  <a:pt x="586" y="2406"/>
                </a:cubicBezTo>
                <a:cubicBezTo>
                  <a:pt x="585" y="2406"/>
                  <a:pt x="584" y="2406"/>
                  <a:pt x="583" y="2406"/>
                </a:cubicBezTo>
                <a:cubicBezTo>
                  <a:pt x="582" y="2406"/>
                  <a:pt x="580" y="2406"/>
                  <a:pt x="579" y="2405"/>
                </a:cubicBezTo>
                <a:moveTo>
                  <a:pt x="627" y="2894"/>
                </a:moveTo>
                <a:cubicBezTo>
                  <a:pt x="647" y="2827"/>
                  <a:pt x="647" y="2827"/>
                  <a:pt x="647" y="2827"/>
                </a:cubicBezTo>
                <a:cubicBezTo>
                  <a:pt x="969" y="2844"/>
                  <a:pt x="969" y="2844"/>
                  <a:pt x="969" y="2844"/>
                </a:cubicBezTo>
                <a:cubicBezTo>
                  <a:pt x="627" y="2894"/>
                  <a:pt x="627" y="2894"/>
                  <a:pt x="627" y="2894"/>
                </a:cubicBezTo>
                <a:moveTo>
                  <a:pt x="976" y="2839"/>
                </a:moveTo>
                <a:cubicBezTo>
                  <a:pt x="983" y="2810"/>
                  <a:pt x="983" y="2810"/>
                  <a:pt x="983" y="2810"/>
                </a:cubicBezTo>
                <a:cubicBezTo>
                  <a:pt x="1005" y="2819"/>
                  <a:pt x="1005" y="2819"/>
                  <a:pt x="1005" y="2819"/>
                </a:cubicBezTo>
                <a:cubicBezTo>
                  <a:pt x="976" y="2839"/>
                  <a:pt x="976" y="2839"/>
                  <a:pt x="976" y="2839"/>
                </a:cubicBezTo>
                <a:moveTo>
                  <a:pt x="684" y="2718"/>
                </a:moveTo>
                <a:cubicBezTo>
                  <a:pt x="689" y="2718"/>
                  <a:pt x="695" y="2717"/>
                  <a:pt x="700" y="2714"/>
                </a:cubicBezTo>
                <a:cubicBezTo>
                  <a:pt x="708" y="2710"/>
                  <a:pt x="713" y="2704"/>
                  <a:pt x="716" y="2696"/>
                </a:cubicBezTo>
                <a:cubicBezTo>
                  <a:pt x="979" y="2808"/>
                  <a:pt x="979" y="2808"/>
                  <a:pt x="979" y="2808"/>
                </a:cubicBezTo>
                <a:cubicBezTo>
                  <a:pt x="971" y="2839"/>
                  <a:pt x="971" y="2839"/>
                  <a:pt x="971" y="2839"/>
                </a:cubicBezTo>
                <a:cubicBezTo>
                  <a:pt x="648" y="2821"/>
                  <a:pt x="648" y="2821"/>
                  <a:pt x="648" y="2821"/>
                </a:cubicBezTo>
                <a:cubicBezTo>
                  <a:pt x="679" y="2718"/>
                  <a:pt x="679" y="2718"/>
                  <a:pt x="679" y="2718"/>
                </a:cubicBezTo>
                <a:cubicBezTo>
                  <a:pt x="680" y="2718"/>
                  <a:pt x="682" y="2718"/>
                  <a:pt x="684" y="2718"/>
                </a:cubicBezTo>
                <a:moveTo>
                  <a:pt x="980" y="2803"/>
                </a:moveTo>
                <a:cubicBezTo>
                  <a:pt x="717" y="2691"/>
                  <a:pt x="717" y="2691"/>
                  <a:pt x="717" y="2691"/>
                </a:cubicBezTo>
                <a:cubicBezTo>
                  <a:pt x="719" y="2686"/>
                  <a:pt x="718" y="2681"/>
                  <a:pt x="717" y="2676"/>
                </a:cubicBezTo>
                <a:cubicBezTo>
                  <a:pt x="1033" y="2588"/>
                  <a:pt x="1033" y="2588"/>
                  <a:pt x="1033" y="2588"/>
                </a:cubicBezTo>
                <a:cubicBezTo>
                  <a:pt x="980" y="2803"/>
                  <a:pt x="980" y="2803"/>
                  <a:pt x="980" y="2803"/>
                </a:cubicBezTo>
                <a:moveTo>
                  <a:pt x="1099" y="2854"/>
                </a:moveTo>
                <a:cubicBezTo>
                  <a:pt x="1015" y="2818"/>
                  <a:pt x="1015" y="2818"/>
                  <a:pt x="1015" y="2818"/>
                </a:cubicBezTo>
                <a:cubicBezTo>
                  <a:pt x="1427" y="2541"/>
                  <a:pt x="1427" y="2541"/>
                  <a:pt x="1427" y="2541"/>
                </a:cubicBezTo>
                <a:cubicBezTo>
                  <a:pt x="1792" y="2658"/>
                  <a:pt x="1792" y="2658"/>
                  <a:pt x="1792" y="2658"/>
                </a:cubicBezTo>
                <a:cubicBezTo>
                  <a:pt x="1100" y="2853"/>
                  <a:pt x="1100" y="2853"/>
                  <a:pt x="1100" y="2853"/>
                </a:cubicBezTo>
                <a:cubicBezTo>
                  <a:pt x="1100" y="2854"/>
                  <a:pt x="1100" y="2854"/>
                  <a:pt x="1100" y="2854"/>
                </a:cubicBezTo>
                <a:cubicBezTo>
                  <a:pt x="1099" y="2854"/>
                  <a:pt x="1099" y="2854"/>
                  <a:pt x="1099" y="2854"/>
                </a:cubicBezTo>
                <a:moveTo>
                  <a:pt x="1010" y="2816"/>
                </a:moveTo>
                <a:cubicBezTo>
                  <a:pt x="984" y="2805"/>
                  <a:pt x="984" y="2805"/>
                  <a:pt x="984" y="2805"/>
                </a:cubicBezTo>
                <a:cubicBezTo>
                  <a:pt x="1039" y="2586"/>
                  <a:pt x="1039" y="2586"/>
                  <a:pt x="1039" y="2586"/>
                </a:cubicBezTo>
                <a:cubicBezTo>
                  <a:pt x="1323" y="2507"/>
                  <a:pt x="1323" y="2507"/>
                  <a:pt x="1323" y="2507"/>
                </a:cubicBezTo>
                <a:cubicBezTo>
                  <a:pt x="1323" y="2508"/>
                  <a:pt x="1323" y="2508"/>
                  <a:pt x="1323" y="2508"/>
                </a:cubicBezTo>
                <a:cubicBezTo>
                  <a:pt x="1421" y="2539"/>
                  <a:pt x="1421" y="2539"/>
                  <a:pt x="1421" y="2539"/>
                </a:cubicBezTo>
                <a:cubicBezTo>
                  <a:pt x="1010" y="2816"/>
                  <a:pt x="1010" y="2816"/>
                  <a:pt x="1010" y="2816"/>
                </a:cubicBezTo>
                <a:moveTo>
                  <a:pt x="1324" y="2506"/>
                </a:moveTo>
                <a:cubicBezTo>
                  <a:pt x="1333" y="2376"/>
                  <a:pt x="1333" y="2376"/>
                  <a:pt x="1333" y="2376"/>
                </a:cubicBezTo>
                <a:cubicBezTo>
                  <a:pt x="1557" y="2448"/>
                  <a:pt x="1557" y="2448"/>
                  <a:pt x="1557" y="2448"/>
                </a:cubicBezTo>
                <a:cubicBezTo>
                  <a:pt x="1427" y="2536"/>
                  <a:pt x="1427" y="2536"/>
                  <a:pt x="1427" y="2536"/>
                </a:cubicBezTo>
                <a:cubicBezTo>
                  <a:pt x="1325" y="2503"/>
                  <a:pt x="1325" y="2503"/>
                  <a:pt x="1325" y="2503"/>
                </a:cubicBezTo>
                <a:cubicBezTo>
                  <a:pt x="1324" y="2506"/>
                  <a:pt x="1324" y="2506"/>
                  <a:pt x="1324" y="2506"/>
                </a:cubicBezTo>
                <a:moveTo>
                  <a:pt x="1109" y="2324"/>
                </a:moveTo>
                <a:cubicBezTo>
                  <a:pt x="1113" y="2324"/>
                  <a:pt x="1116" y="2323"/>
                  <a:pt x="1118" y="2321"/>
                </a:cubicBezTo>
                <a:cubicBezTo>
                  <a:pt x="1123" y="2319"/>
                  <a:pt x="1126" y="2315"/>
                  <a:pt x="1128" y="2310"/>
                </a:cubicBezTo>
                <a:cubicBezTo>
                  <a:pt x="1328" y="2375"/>
                  <a:pt x="1328" y="2375"/>
                  <a:pt x="1328" y="2375"/>
                </a:cubicBezTo>
                <a:cubicBezTo>
                  <a:pt x="1319" y="2503"/>
                  <a:pt x="1319" y="2503"/>
                  <a:pt x="1319" y="2503"/>
                </a:cubicBezTo>
                <a:cubicBezTo>
                  <a:pt x="1040" y="2581"/>
                  <a:pt x="1040" y="2581"/>
                  <a:pt x="1040" y="2581"/>
                </a:cubicBezTo>
                <a:cubicBezTo>
                  <a:pt x="1104" y="2323"/>
                  <a:pt x="1104" y="2323"/>
                  <a:pt x="1104" y="2323"/>
                </a:cubicBezTo>
                <a:cubicBezTo>
                  <a:pt x="1106" y="2323"/>
                  <a:pt x="1108" y="2324"/>
                  <a:pt x="1109" y="2324"/>
                </a:cubicBezTo>
                <a:moveTo>
                  <a:pt x="716" y="2671"/>
                </a:moveTo>
                <a:cubicBezTo>
                  <a:pt x="715" y="2670"/>
                  <a:pt x="715" y="2669"/>
                  <a:pt x="714" y="2668"/>
                </a:cubicBezTo>
                <a:cubicBezTo>
                  <a:pt x="710" y="2660"/>
                  <a:pt x="703" y="2654"/>
                  <a:pt x="695" y="2651"/>
                </a:cubicBezTo>
                <a:cubicBezTo>
                  <a:pt x="777" y="2354"/>
                  <a:pt x="777" y="2354"/>
                  <a:pt x="777" y="2354"/>
                </a:cubicBezTo>
                <a:cubicBezTo>
                  <a:pt x="1090" y="2308"/>
                  <a:pt x="1090" y="2308"/>
                  <a:pt x="1090" y="2308"/>
                </a:cubicBezTo>
                <a:cubicBezTo>
                  <a:pt x="1091" y="2309"/>
                  <a:pt x="1091" y="2311"/>
                  <a:pt x="1092" y="2313"/>
                </a:cubicBezTo>
                <a:cubicBezTo>
                  <a:pt x="1094" y="2317"/>
                  <a:pt x="1097" y="2319"/>
                  <a:pt x="1100" y="2321"/>
                </a:cubicBezTo>
                <a:cubicBezTo>
                  <a:pt x="1035" y="2582"/>
                  <a:pt x="1035" y="2582"/>
                  <a:pt x="1035" y="2582"/>
                </a:cubicBezTo>
                <a:cubicBezTo>
                  <a:pt x="716" y="2671"/>
                  <a:pt x="716" y="2671"/>
                  <a:pt x="716" y="2671"/>
                </a:cubicBezTo>
                <a:moveTo>
                  <a:pt x="1329" y="2370"/>
                </a:moveTo>
                <a:cubicBezTo>
                  <a:pt x="1129" y="2306"/>
                  <a:pt x="1129" y="2306"/>
                  <a:pt x="1129" y="2306"/>
                </a:cubicBezTo>
                <a:cubicBezTo>
                  <a:pt x="1129" y="2302"/>
                  <a:pt x="1128" y="2299"/>
                  <a:pt x="1127" y="2296"/>
                </a:cubicBezTo>
                <a:cubicBezTo>
                  <a:pt x="1341" y="2200"/>
                  <a:pt x="1341" y="2200"/>
                  <a:pt x="1341" y="2200"/>
                </a:cubicBezTo>
                <a:cubicBezTo>
                  <a:pt x="1329" y="2370"/>
                  <a:pt x="1329" y="2370"/>
                  <a:pt x="1329" y="2370"/>
                </a:cubicBezTo>
                <a:moveTo>
                  <a:pt x="811" y="2269"/>
                </a:moveTo>
                <a:cubicBezTo>
                  <a:pt x="816" y="2269"/>
                  <a:pt x="822" y="2268"/>
                  <a:pt x="827" y="2265"/>
                </a:cubicBezTo>
                <a:cubicBezTo>
                  <a:pt x="841" y="2258"/>
                  <a:pt x="848" y="2241"/>
                  <a:pt x="844" y="2226"/>
                </a:cubicBezTo>
                <a:cubicBezTo>
                  <a:pt x="1319" y="2131"/>
                  <a:pt x="1319" y="2131"/>
                  <a:pt x="1319" y="2131"/>
                </a:cubicBezTo>
                <a:cubicBezTo>
                  <a:pt x="1319" y="2131"/>
                  <a:pt x="1319" y="2131"/>
                  <a:pt x="1319" y="2131"/>
                </a:cubicBezTo>
                <a:cubicBezTo>
                  <a:pt x="1325" y="2141"/>
                  <a:pt x="1335" y="2147"/>
                  <a:pt x="1345" y="2148"/>
                </a:cubicBezTo>
                <a:cubicBezTo>
                  <a:pt x="1342" y="2195"/>
                  <a:pt x="1342" y="2195"/>
                  <a:pt x="1342" y="2195"/>
                </a:cubicBezTo>
                <a:cubicBezTo>
                  <a:pt x="1125" y="2292"/>
                  <a:pt x="1125" y="2292"/>
                  <a:pt x="1125" y="2292"/>
                </a:cubicBezTo>
                <a:cubicBezTo>
                  <a:pt x="1121" y="2287"/>
                  <a:pt x="1115" y="2284"/>
                  <a:pt x="1109" y="2284"/>
                </a:cubicBezTo>
                <a:cubicBezTo>
                  <a:pt x="1106" y="2284"/>
                  <a:pt x="1103" y="2285"/>
                  <a:pt x="1100" y="2287"/>
                </a:cubicBezTo>
                <a:cubicBezTo>
                  <a:pt x="1094" y="2290"/>
                  <a:pt x="1090" y="2296"/>
                  <a:pt x="1090" y="2303"/>
                </a:cubicBezTo>
                <a:cubicBezTo>
                  <a:pt x="778" y="2348"/>
                  <a:pt x="778" y="2348"/>
                  <a:pt x="778" y="2348"/>
                </a:cubicBezTo>
                <a:cubicBezTo>
                  <a:pt x="800" y="2268"/>
                  <a:pt x="800" y="2268"/>
                  <a:pt x="800" y="2268"/>
                </a:cubicBezTo>
                <a:cubicBezTo>
                  <a:pt x="804" y="2269"/>
                  <a:pt x="807" y="2269"/>
                  <a:pt x="811" y="2269"/>
                </a:cubicBezTo>
                <a:moveTo>
                  <a:pt x="1801" y="2656"/>
                </a:moveTo>
                <a:cubicBezTo>
                  <a:pt x="1433" y="2538"/>
                  <a:pt x="1433" y="2538"/>
                  <a:pt x="1433" y="2538"/>
                </a:cubicBezTo>
                <a:cubicBezTo>
                  <a:pt x="1562" y="2451"/>
                  <a:pt x="1562" y="2451"/>
                  <a:pt x="1562" y="2451"/>
                </a:cubicBezTo>
                <a:cubicBezTo>
                  <a:pt x="1561" y="2449"/>
                  <a:pt x="1561" y="2449"/>
                  <a:pt x="1561" y="2449"/>
                </a:cubicBezTo>
                <a:cubicBezTo>
                  <a:pt x="2418" y="2086"/>
                  <a:pt x="2418" y="2086"/>
                  <a:pt x="2418" y="2086"/>
                </a:cubicBezTo>
                <a:cubicBezTo>
                  <a:pt x="1801" y="2656"/>
                  <a:pt x="1801" y="2656"/>
                  <a:pt x="1801" y="2656"/>
                </a:cubicBezTo>
                <a:moveTo>
                  <a:pt x="2425" y="2079"/>
                </a:moveTo>
                <a:cubicBezTo>
                  <a:pt x="2425" y="2076"/>
                  <a:pt x="2425" y="2076"/>
                  <a:pt x="2425" y="2076"/>
                </a:cubicBezTo>
                <a:cubicBezTo>
                  <a:pt x="2428" y="2077"/>
                  <a:pt x="2428" y="2077"/>
                  <a:pt x="2428" y="2077"/>
                </a:cubicBezTo>
                <a:cubicBezTo>
                  <a:pt x="2427" y="2079"/>
                  <a:pt x="2427" y="2079"/>
                  <a:pt x="2427" y="2079"/>
                </a:cubicBezTo>
                <a:cubicBezTo>
                  <a:pt x="2425" y="2079"/>
                  <a:pt x="2425" y="2079"/>
                  <a:pt x="2425" y="2079"/>
                </a:cubicBezTo>
                <a:moveTo>
                  <a:pt x="406" y="2347"/>
                </a:moveTo>
                <a:cubicBezTo>
                  <a:pt x="363" y="2341"/>
                  <a:pt x="363" y="2341"/>
                  <a:pt x="363" y="2341"/>
                </a:cubicBezTo>
                <a:cubicBezTo>
                  <a:pt x="594" y="2046"/>
                  <a:pt x="594" y="2046"/>
                  <a:pt x="594" y="2046"/>
                </a:cubicBezTo>
                <a:cubicBezTo>
                  <a:pt x="685" y="2040"/>
                  <a:pt x="685" y="2040"/>
                  <a:pt x="685" y="2040"/>
                </a:cubicBezTo>
                <a:cubicBezTo>
                  <a:pt x="455" y="2327"/>
                  <a:pt x="455" y="2327"/>
                  <a:pt x="455" y="2327"/>
                </a:cubicBezTo>
                <a:cubicBezTo>
                  <a:pt x="450" y="2324"/>
                  <a:pt x="444" y="2323"/>
                  <a:pt x="439" y="2323"/>
                </a:cubicBezTo>
                <a:cubicBezTo>
                  <a:pt x="433" y="2323"/>
                  <a:pt x="428" y="2324"/>
                  <a:pt x="423" y="2327"/>
                </a:cubicBezTo>
                <a:cubicBezTo>
                  <a:pt x="414" y="2331"/>
                  <a:pt x="408" y="2339"/>
                  <a:pt x="406" y="2347"/>
                </a:cubicBezTo>
                <a:moveTo>
                  <a:pt x="470" y="2342"/>
                </a:moveTo>
                <a:cubicBezTo>
                  <a:pt x="469" y="2341"/>
                  <a:pt x="469" y="2341"/>
                  <a:pt x="469" y="2341"/>
                </a:cubicBezTo>
                <a:cubicBezTo>
                  <a:pt x="467" y="2337"/>
                  <a:pt x="463" y="2333"/>
                  <a:pt x="459" y="2330"/>
                </a:cubicBezTo>
                <a:cubicBezTo>
                  <a:pt x="692" y="2039"/>
                  <a:pt x="692" y="2039"/>
                  <a:pt x="692" y="2039"/>
                </a:cubicBezTo>
                <a:cubicBezTo>
                  <a:pt x="792" y="2032"/>
                  <a:pt x="792" y="2032"/>
                  <a:pt x="792" y="2032"/>
                </a:cubicBezTo>
                <a:cubicBezTo>
                  <a:pt x="805" y="2201"/>
                  <a:pt x="805" y="2201"/>
                  <a:pt x="805" y="2201"/>
                </a:cubicBezTo>
                <a:cubicBezTo>
                  <a:pt x="801" y="2201"/>
                  <a:pt x="798" y="2202"/>
                  <a:pt x="795" y="2204"/>
                </a:cubicBezTo>
                <a:cubicBezTo>
                  <a:pt x="781" y="2211"/>
                  <a:pt x="774" y="2226"/>
                  <a:pt x="777" y="2241"/>
                </a:cubicBezTo>
                <a:cubicBezTo>
                  <a:pt x="470" y="2342"/>
                  <a:pt x="470" y="2342"/>
                  <a:pt x="470" y="2342"/>
                </a:cubicBezTo>
                <a:moveTo>
                  <a:pt x="1560" y="2444"/>
                </a:moveTo>
                <a:cubicBezTo>
                  <a:pt x="1334" y="2371"/>
                  <a:pt x="1334" y="2371"/>
                  <a:pt x="1334" y="2371"/>
                </a:cubicBezTo>
                <a:cubicBezTo>
                  <a:pt x="1346" y="2198"/>
                  <a:pt x="1346" y="2198"/>
                  <a:pt x="1346" y="2198"/>
                </a:cubicBezTo>
                <a:cubicBezTo>
                  <a:pt x="1751" y="2017"/>
                  <a:pt x="1751" y="2017"/>
                  <a:pt x="1751" y="2017"/>
                </a:cubicBezTo>
                <a:cubicBezTo>
                  <a:pt x="2417" y="2082"/>
                  <a:pt x="2417" y="2082"/>
                  <a:pt x="2417" y="2082"/>
                </a:cubicBezTo>
                <a:cubicBezTo>
                  <a:pt x="1560" y="2444"/>
                  <a:pt x="1560" y="2444"/>
                  <a:pt x="1560" y="2444"/>
                </a:cubicBezTo>
                <a:moveTo>
                  <a:pt x="1347" y="2192"/>
                </a:moveTo>
                <a:cubicBezTo>
                  <a:pt x="1350" y="2148"/>
                  <a:pt x="1350" y="2148"/>
                  <a:pt x="1350" y="2148"/>
                </a:cubicBezTo>
                <a:cubicBezTo>
                  <a:pt x="1354" y="2148"/>
                  <a:pt x="1358" y="2147"/>
                  <a:pt x="1362" y="2145"/>
                </a:cubicBezTo>
                <a:cubicBezTo>
                  <a:pt x="1373" y="2139"/>
                  <a:pt x="1379" y="2127"/>
                  <a:pt x="1378" y="2115"/>
                </a:cubicBezTo>
                <a:cubicBezTo>
                  <a:pt x="1655" y="2013"/>
                  <a:pt x="1655" y="2013"/>
                  <a:pt x="1655" y="2013"/>
                </a:cubicBezTo>
                <a:cubicBezTo>
                  <a:pt x="1744" y="2014"/>
                  <a:pt x="1744" y="2014"/>
                  <a:pt x="1744" y="2014"/>
                </a:cubicBezTo>
                <a:cubicBezTo>
                  <a:pt x="1347" y="2192"/>
                  <a:pt x="1347" y="2192"/>
                  <a:pt x="1347" y="2192"/>
                </a:cubicBezTo>
                <a:moveTo>
                  <a:pt x="1378" y="2110"/>
                </a:moveTo>
                <a:cubicBezTo>
                  <a:pt x="1377" y="2107"/>
                  <a:pt x="1376" y="2105"/>
                  <a:pt x="1375" y="2102"/>
                </a:cubicBezTo>
                <a:cubicBezTo>
                  <a:pt x="1372" y="2096"/>
                  <a:pt x="1367" y="2092"/>
                  <a:pt x="1361" y="2089"/>
                </a:cubicBezTo>
                <a:cubicBezTo>
                  <a:pt x="1388" y="2009"/>
                  <a:pt x="1388" y="2009"/>
                  <a:pt x="1388" y="2009"/>
                </a:cubicBezTo>
                <a:cubicBezTo>
                  <a:pt x="1641" y="2013"/>
                  <a:pt x="1641" y="2013"/>
                  <a:pt x="1641" y="2013"/>
                </a:cubicBezTo>
                <a:cubicBezTo>
                  <a:pt x="1378" y="2110"/>
                  <a:pt x="1378" y="2110"/>
                  <a:pt x="1378" y="2110"/>
                </a:cubicBezTo>
                <a:moveTo>
                  <a:pt x="1114" y="2033"/>
                </a:moveTo>
                <a:cubicBezTo>
                  <a:pt x="1058" y="2012"/>
                  <a:pt x="1058" y="2012"/>
                  <a:pt x="1058" y="2012"/>
                </a:cubicBezTo>
                <a:cubicBezTo>
                  <a:pt x="1138" y="2006"/>
                  <a:pt x="1138" y="2006"/>
                  <a:pt x="1138" y="2006"/>
                </a:cubicBezTo>
                <a:cubicBezTo>
                  <a:pt x="1139" y="2007"/>
                  <a:pt x="1139" y="2008"/>
                  <a:pt x="1140" y="2010"/>
                </a:cubicBezTo>
                <a:cubicBezTo>
                  <a:pt x="1141" y="2011"/>
                  <a:pt x="1141" y="2012"/>
                  <a:pt x="1142" y="2013"/>
                </a:cubicBezTo>
                <a:cubicBezTo>
                  <a:pt x="1114" y="2033"/>
                  <a:pt x="1114" y="2033"/>
                  <a:pt x="1114" y="2033"/>
                </a:cubicBezTo>
                <a:moveTo>
                  <a:pt x="1159" y="2021"/>
                </a:moveTo>
                <a:cubicBezTo>
                  <a:pt x="1162" y="2021"/>
                  <a:pt x="1166" y="2020"/>
                  <a:pt x="1169" y="2019"/>
                </a:cubicBezTo>
                <a:cubicBezTo>
                  <a:pt x="1174" y="2016"/>
                  <a:pt x="1178" y="2011"/>
                  <a:pt x="1180" y="2006"/>
                </a:cubicBezTo>
                <a:cubicBezTo>
                  <a:pt x="1383" y="2009"/>
                  <a:pt x="1383" y="2009"/>
                  <a:pt x="1383" y="2009"/>
                </a:cubicBezTo>
                <a:cubicBezTo>
                  <a:pt x="1357" y="2087"/>
                  <a:pt x="1357" y="2087"/>
                  <a:pt x="1357" y="2087"/>
                </a:cubicBezTo>
                <a:cubicBezTo>
                  <a:pt x="1354" y="2086"/>
                  <a:pt x="1350" y="2086"/>
                  <a:pt x="1347" y="2086"/>
                </a:cubicBezTo>
                <a:cubicBezTo>
                  <a:pt x="1342" y="2086"/>
                  <a:pt x="1337" y="2087"/>
                  <a:pt x="1333" y="2089"/>
                </a:cubicBezTo>
                <a:cubicBezTo>
                  <a:pt x="1325" y="2093"/>
                  <a:pt x="1320" y="2100"/>
                  <a:pt x="1317" y="2108"/>
                </a:cubicBezTo>
                <a:cubicBezTo>
                  <a:pt x="1313" y="2106"/>
                  <a:pt x="1313" y="2106"/>
                  <a:pt x="1313" y="2106"/>
                </a:cubicBezTo>
                <a:cubicBezTo>
                  <a:pt x="1313" y="2108"/>
                  <a:pt x="1312" y="2109"/>
                  <a:pt x="1312" y="2111"/>
                </a:cubicBezTo>
                <a:cubicBezTo>
                  <a:pt x="1316" y="2113"/>
                  <a:pt x="1316" y="2113"/>
                  <a:pt x="1316" y="2113"/>
                </a:cubicBezTo>
                <a:cubicBezTo>
                  <a:pt x="1315" y="2117"/>
                  <a:pt x="1316" y="2122"/>
                  <a:pt x="1317" y="2127"/>
                </a:cubicBezTo>
                <a:cubicBezTo>
                  <a:pt x="843" y="2221"/>
                  <a:pt x="843" y="2221"/>
                  <a:pt x="843" y="2221"/>
                </a:cubicBezTo>
                <a:cubicBezTo>
                  <a:pt x="1057" y="2077"/>
                  <a:pt x="1057" y="2077"/>
                  <a:pt x="1057" y="2077"/>
                </a:cubicBezTo>
                <a:cubicBezTo>
                  <a:pt x="1055" y="2076"/>
                  <a:pt x="1053" y="2076"/>
                  <a:pt x="1051" y="2075"/>
                </a:cubicBezTo>
                <a:cubicBezTo>
                  <a:pt x="840" y="2217"/>
                  <a:pt x="840" y="2217"/>
                  <a:pt x="840" y="2217"/>
                </a:cubicBezTo>
                <a:cubicBezTo>
                  <a:pt x="834" y="2206"/>
                  <a:pt x="822" y="2200"/>
                  <a:pt x="811" y="2200"/>
                </a:cubicBezTo>
                <a:cubicBezTo>
                  <a:pt x="810" y="2200"/>
                  <a:pt x="810" y="2200"/>
                  <a:pt x="810" y="2200"/>
                </a:cubicBezTo>
                <a:cubicBezTo>
                  <a:pt x="797" y="2031"/>
                  <a:pt x="797" y="2031"/>
                  <a:pt x="797" y="2031"/>
                </a:cubicBezTo>
                <a:cubicBezTo>
                  <a:pt x="1046" y="2013"/>
                  <a:pt x="1046" y="2013"/>
                  <a:pt x="1046" y="2013"/>
                </a:cubicBezTo>
                <a:cubicBezTo>
                  <a:pt x="1109" y="2036"/>
                  <a:pt x="1109" y="2036"/>
                  <a:pt x="1109" y="2036"/>
                </a:cubicBezTo>
                <a:cubicBezTo>
                  <a:pt x="1088" y="2050"/>
                  <a:pt x="1088" y="2050"/>
                  <a:pt x="1088" y="2050"/>
                </a:cubicBezTo>
                <a:cubicBezTo>
                  <a:pt x="1088" y="2052"/>
                  <a:pt x="1087" y="2055"/>
                  <a:pt x="1087" y="2057"/>
                </a:cubicBezTo>
                <a:cubicBezTo>
                  <a:pt x="1114" y="2038"/>
                  <a:pt x="1114" y="2038"/>
                  <a:pt x="1114" y="2038"/>
                </a:cubicBezTo>
                <a:cubicBezTo>
                  <a:pt x="1283" y="2100"/>
                  <a:pt x="1283" y="2100"/>
                  <a:pt x="1283" y="2100"/>
                </a:cubicBezTo>
                <a:cubicBezTo>
                  <a:pt x="1283" y="2099"/>
                  <a:pt x="1284" y="2097"/>
                  <a:pt x="1285" y="2096"/>
                </a:cubicBezTo>
                <a:cubicBezTo>
                  <a:pt x="1119" y="2035"/>
                  <a:pt x="1119" y="2035"/>
                  <a:pt x="1119" y="2035"/>
                </a:cubicBezTo>
                <a:cubicBezTo>
                  <a:pt x="1146" y="2017"/>
                  <a:pt x="1146" y="2017"/>
                  <a:pt x="1146" y="2017"/>
                </a:cubicBezTo>
                <a:cubicBezTo>
                  <a:pt x="1150" y="2020"/>
                  <a:pt x="1154" y="2021"/>
                  <a:pt x="1159" y="2021"/>
                </a:cubicBezTo>
                <a:moveTo>
                  <a:pt x="1748" y="2009"/>
                </a:moveTo>
                <a:cubicBezTo>
                  <a:pt x="1668" y="2008"/>
                  <a:pt x="1668" y="2008"/>
                  <a:pt x="1668" y="2008"/>
                </a:cubicBezTo>
                <a:cubicBezTo>
                  <a:pt x="1768" y="1971"/>
                  <a:pt x="1768" y="1971"/>
                  <a:pt x="1768" y="1971"/>
                </a:cubicBezTo>
                <a:cubicBezTo>
                  <a:pt x="1748" y="2009"/>
                  <a:pt x="1748" y="2009"/>
                  <a:pt x="1748" y="2009"/>
                </a:cubicBezTo>
                <a:moveTo>
                  <a:pt x="696" y="2034"/>
                </a:moveTo>
                <a:cubicBezTo>
                  <a:pt x="756" y="1960"/>
                  <a:pt x="756" y="1960"/>
                  <a:pt x="756" y="1960"/>
                </a:cubicBezTo>
                <a:cubicBezTo>
                  <a:pt x="761" y="1962"/>
                  <a:pt x="768" y="1963"/>
                  <a:pt x="774" y="1963"/>
                </a:cubicBezTo>
                <a:cubicBezTo>
                  <a:pt x="778" y="1963"/>
                  <a:pt x="783" y="1963"/>
                  <a:pt x="787" y="1962"/>
                </a:cubicBezTo>
                <a:cubicBezTo>
                  <a:pt x="792" y="2027"/>
                  <a:pt x="792" y="2027"/>
                  <a:pt x="792" y="2027"/>
                </a:cubicBezTo>
                <a:cubicBezTo>
                  <a:pt x="696" y="2034"/>
                  <a:pt x="696" y="2034"/>
                  <a:pt x="696" y="2034"/>
                </a:cubicBezTo>
                <a:moveTo>
                  <a:pt x="797" y="2026"/>
                </a:moveTo>
                <a:cubicBezTo>
                  <a:pt x="792" y="1960"/>
                  <a:pt x="792" y="1960"/>
                  <a:pt x="792" y="1960"/>
                </a:cubicBezTo>
                <a:cubicBezTo>
                  <a:pt x="793" y="1959"/>
                  <a:pt x="794" y="1959"/>
                  <a:pt x="795" y="1958"/>
                </a:cubicBezTo>
                <a:cubicBezTo>
                  <a:pt x="807" y="1952"/>
                  <a:pt x="815" y="1941"/>
                  <a:pt x="817" y="1928"/>
                </a:cubicBezTo>
                <a:cubicBezTo>
                  <a:pt x="1035" y="2009"/>
                  <a:pt x="1035" y="2009"/>
                  <a:pt x="1035" y="2009"/>
                </a:cubicBezTo>
                <a:cubicBezTo>
                  <a:pt x="797" y="2026"/>
                  <a:pt x="797" y="2026"/>
                  <a:pt x="797" y="2026"/>
                </a:cubicBezTo>
                <a:moveTo>
                  <a:pt x="2420" y="2077"/>
                </a:moveTo>
                <a:cubicBezTo>
                  <a:pt x="1752" y="2012"/>
                  <a:pt x="1752" y="2012"/>
                  <a:pt x="1752" y="2012"/>
                </a:cubicBezTo>
                <a:cubicBezTo>
                  <a:pt x="1775" y="1968"/>
                  <a:pt x="1775" y="1968"/>
                  <a:pt x="1775" y="1968"/>
                </a:cubicBezTo>
                <a:cubicBezTo>
                  <a:pt x="1978" y="1894"/>
                  <a:pt x="1978" y="1894"/>
                  <a:pt x="1978" y="1894"/>
                </a:cubicBezTo>
                <a:cubicBezTo>
                  <a:pt x="1984" y="1904"/>
                  <a:pt x="1994" y="1910"/>
                  <a:pt x="2005" y="1910"/>
                </a:cubicBezTo>
                <a:cubicBezTo>
                  <a:pt x="2010" y="1910"/>
                  <a:pt x="2015" y="1909"/>
                  <a:pt x="2020" y="1906"/>
                </a:cubicBezTo>
                <a:cubicBezTo>
                  <a:pt x="2025" y="1903"/>
                  <a:pt x="2030" y="1899"/>
                  <a:pt x="2032" y="1894"/>
                </a:cubicBezTo>
                <a:cubicBezTo>
                  <a:pt x="2420" y="2073"/>
                  <a:pt x="2420" y="2073"/>
                  <a:pt x="2420" y="2073"/>
                </a:cubicBezTo>
                <a:cubicBezTo>
                  <a:pt x="2420" y="2077"/>
                  <a:pt x="2420" y="2077"/>
                  <a:pt x="2420" y="2077"/>
                </a:cubicBezTo>
                <a:moveTo>
                  <a:pt x="3224" y="1578"/>
                </a:moveTo>
                <a:cubicBezTo>
                  <a:pt x="3369" y="1521"/>
                  <a:pt x="3369" y="1521"/>
                  <a:pt x="3369" y="1521"/>
                </a:cubicBezTo>
                <a:cubicBezTo>
                  <a:pt x="3257" y="1891"/>
                  <a:pt x="3257" y="1891"/>
                  <a:pt x="3257" y="1891"/>
                </a:cubicBezTo>
                <a:cubicBezTo>
                  <a:pt x="2438" y="2076"/>
                  <a:pt x="2438" y="2076"/>
                  <a:pt x="2438" y="2076"/>
                </a:cubicBezTo>
                <a:cubicBezTo>
                  <a:pt x="3223" y="1576"/>
                  <a:pt x="3223" y="1576"/>
                  <a:pt x="3223" y="1576"/>
                </a:cubicBezTo>
                <a:cubicBezTo>
                  <a:pt x="3224" y="1578"/>
                  <a:pt x="3224" y="1578"/>
                  <a:pt x="3224" y="1578"/>
                </a:cubicBezTo>
                <a:moveTo>
                  <a:pt x="1046" y="2008"/>
                </a:moveTo>
                <a:cubicBezTo>
                  <a:pt x="818" y="1924"/>
                  <a:pt x="818" y="1924"/>
                  <a:pt x="818" y="1924"/>
                </a:cubicBezTo>
                <a:cubicBezTo>
                  <a:pt x="819" y="1915"/>
                  <a:pt x="817" y="1906"/>
                  <a:pt x="813" y="1898"/>
                </a:cubicBezTo>
                <a:cubicBezTo>
                  <a:pt x="811" y="1895"/>
                  <a:pt x="809" y="1891"/>
                  <a:pt x="806" y="1888"/>
                </a:cubicBezTo>
                <a:cubicBezTo>
                  <a:pt x="1077" y="1489"/>
                  <a:pt x="1077" y="1489"/>
                  <a:pt x="1077" y="1489"/>
                </a:cubicBezTo>
                <a:cubicBezTo>
                  <a:pt x="1434" y="1530"/>
                  <a:pt x="1434" y="1530"/>
                  <a:pt x="1434" y="1530"/>
                </a:cubicBezTo>
                <a:cubicBezTo>
                  <a:pt x="1363" y="1652"/>
                  <a:pt x="1363" y="1652"/>
                  <a:pt x="1363" y="1652"/>
                </a:cubicBezTo>
                <a:cubicBezTo>
                  <a:pt x="1365" y="1652"/>
                  <a:pt x="1367" y="1651"/>
                  <a:pt x="1370" y="1651"/>
                </a:cubicBezTo>
                <a:cubicBezTo>
                  <a:pt x="1439" y="1531"/>
                  <a:pt x="1439" y="1531"/>
                  <a:pt x="1439" y="1531"/>
                </a:cubicBezTo>
                <a:cubicBezTo>
                  <a:pt x="1541" y="1542"/>
                  <a:pt x="1541" y="1542"/>
                  <a:pt x="1541" y="1542"/>
                </a:cubicBezTo>
                <a:cubicBezTo>
                  <a:pt x="1385" y="2004"/>
                  <a:pt x="1385" y="2004"/>
                  <a:pt x="1385" y="2004"/>
                </a:cubicBezTo>
                <a:cubicBezTo>
                  <a:pt x="1180" y="2001"/>
                  <a:pt x="1180" y="2001"/>
                  <a:pt x="1180" y="2001"/>
                </a:cubicBezTo>
                <a:cubicBezTo>
                  <a:pt x="1180" y="1997"/>
                  <a:pt x="1180" y="1993"/>
                  <a:pt x="1178" y="1990"/>
                </a:cubicBezTo>
                <a:cubicBezTo>
                  <a:pt x="1177" y="1988"/>
                  <a:pt x="1176" y="1987"/>
                  <a:pt x="1175" y="1986"/>
                </a:cubicBezTo>
                <a:cubicBezTo>
                  <a:pt x="1340" y="1701"/>
                  <a:pt x="1340" y="1701"/>
                  <a:pt x="1340" y="1701"/>
                </a:cubicBezTo>
                <a:cubicBezTo>
                  <a:pt x="1339" y="1699"/>
                  <a:pt x="1339" y="1697"/>
                  <a:pt x="1338" y="1695"/>
                </a:cubicBezTo>
                <a:cubicBezTo>
                  <a:pt x="1171" y="1982"/>
                  <a:pt x="1171" y="1982"/>
                  <a:pt x="1171" y="1982"/>
                </a:cubicBezTo>
                <a:cubicBezTo>
                  <a:pt x="1168" y="1980"/>
                  <a:pt x="1163" y="1978"/>
                  <a:pt x="1159" y="1978"/>
                </a:cubicBezTo>
                <a:cubicBezTo>
                  <a:pt x="1155" y="1978"/>
                  <a:pt x="1152" y="1979"/>
                  <a:pt x="1149" y="1981"/>
                </a:cubicBezTo>
                <a:cubicBezTo>
                  <a:pt x="1141" y="1985"/>
                  <a:pt x="1137" y="1993"/>
                  <a:pt x="1138" y="2001"/>
                </a:cubicBezTo>
                <a:cubicBezTo>
                  <a:pt x="1046" y="2008"/>
                  <a:pt x="1046" y="2008"/>
                  <a:pt x="1046" y="2008"/>
                </a:cubicBezTo>
                <a:moveTo>
                  <a:pt x="2429" y="2072"/>
                </a:moveTo>
                <a:cubicBezTo>
                  <a:pt x="2426" y="2071"/>
                  <a:pt x="2426" y="2071"/>
                  <a:pt x="2426" y="2071"/>
                </a:cubicBezTo>
                <a:cubicBezTo>
                  <a:pt x="2498" y="1653"/>
                  <a:pt x="2498" y="1653"/>
                  <a:pt x="2498" y="1653"/>
                </a:cubicBezTo>
                <a:cubicBezTo>
                  <a:pt x="2501" y="1652"/>
                  <a:pt x="2505" y="1651"/>
                  <a:pt x="2509" y="1649"/>
                </a:cubicBezTo>
                <a:cubicBezTo>
                  <a:pt x="2523" y="1642"/>
                  <a:pt x="2529" y="1624"/>
                  <a:pt x="2523" y="1609"/>
                </a:cubicBezTo>
                <a:cubicBezTo>
                  <a:pt x="2705" y="1480"/>
                  <a:pt x="2705" y="1480"/>
                  <a:pt x="2705" y="1480"/>
                </a:cubicBezTo>
                <a:cubicBezTo>
                  <a:pt x="2755" y="1486"/>
                  <a:pt x="2755" y="1486"/>
                  <a:pt x="2755" y="1486"/>
                </a:cubicBezTo>
                <a:cubicBezTo>
                  <a:pt x="2429" y="2072"/>
                  <a:pt x="2429" y="2072"/>
                  <a:pt x="2429" y="2072"/>
                </a:cubicBezTo>
                <a:moveTo>
                  <a:pt x="2755" y="1481"/>
                </a:moveTo>
                <a:cubicBezTo>
                  <a:pt x="2712" y="1476"/>
                  <a:pt x="2712" y="1476"/>
                  <a:pt x="2712" y="1476"/>
                </a:cubicBezTo>
                <a:cubicBezTo>
                  <a:pt x="2799" y="1414"/>
                  <a:pt x="2799" y="1414"/>
                  <a:pt x="2799" y="1414"/>
                </a:cubicBezTo>
                <a:cubicBezTo>
                  <a:pt x="2755" y="1481"/>
                  <a:pt x="2755" y="1481"/>
                  <a:pt x="2755" y="1481"/>
                </a:cubicBezTo>
                <a:moveTo>
                  <a:pt x="2027" y="1747"/>
                </a:moveTo>
                <a:cubicBezTo>
                  <a:pt x="2072" y="1410"/>
                  <a:pt x="2072" y="1410"/>
                  <a:pt x="2072" y="1410"/>
                </a:cubicBezTo>
                <a:cubicBezTo>
                  <a:pt x="2074" y="1407"/>
                  <a:pt x="2074" y="1407"/>
                  <a:pt x="2074" y="1407"/>
                </a:cubicBezTo>
                <a:cubicBezTo>
                  <a:pt x="2077" y="1407"/>
                  <a:pt x="2077" y="1407"/>
                  <a:pt x="2077" y="1407"/>
                </a:cubicBezTo>
                <a:cubicBezTo>
                  <a:pt x="2375" y="1559"/>
                  <a:pt x="2375" y="1559"/>
                  <a:pt x="2375" y="1559"/>
                </a:cubicBezTo>
                <a:cubicBezTo>
                  <a:pt x="2375" y="1557"/>
                  <a:pt x="2375" y="1556"/>
                  <a:pt x="2376" y="1554"/>
                </a:cubicBezTo>
                <a:cubicBezTo>
                  <a:pt x="2091" y="1409"/>
                  <a:pt x="2091" y="1409"/>
                  <a:pt x="2091" y="1409"/>
                </a:cubicBezTo>
                <a:cubicBezTo>
                  <a:pt x="2698" y="1479"/>
                  <a:pt x="2698" y="1479"/>
                  <a:pt x="2698" y="1479"/>
                </a:cubicBezTo>
                <a:cubicBezTo>
                  <a:pt x="2520" y="1604"/>
                  <a:pt x="2520" y="1604"/>
                  <a:pt x="2520" y="1604"/>
                </a:cubicBezTo>
                <a:cubicBezTo>
                  <a:pt x="2514" y="1595"/>
                  <a:pt x="2504" y="1590"/>
                  <a:pt x="2494" y="1590"/>
                </a:cubicBezTo>
                <a:cubicBezTo>
                  <a:pt x="2489" y="1590"/>
                  <a:pt x="2484" y="1591"/>
                  <a:pt x="2480" y="1594"/>
                </a:cubicBezTo>
                <a:cubicBezTo>
                  <a:pt x="2476" y="1596"/>
                  <a:pt x="2472" y="1599"/>
                  <a:pt x="2470" y="1602"/>
                </a:cubicBezTo>
                <a:cubicBezTo>
                  <a:pt x="2419" y="1576"/>
                  <a:pt x="2419" y="1576"/>
                  <a:pt x="2419" y="1576"/>
                </a:cubicBezTo>
                <a:cubicBezTo>
                  <a:pt x="2418" y="1578"/>
                  <a:pt x="2417" y="1579"/>
                  <a:pt x="2416" y="1580"/>
                </a:cubicBezTo>
                <a:cubicBezTo>
                  <a:pt x="2467" y="1606"/>
                  <a:pt x="2467" y="1606"/>
                  <a:pt x="2467" y="1606"/>
                </a:cubicBezTo>
                <a:cubicBezTo>
                  <a:pt x="2462" y="1615"/>
                  <a:pt x="2461" y="1626"/>
                  <a:pt x="2466" y="1636"/>
                </a:cubicBezTo>
                <a:cubicBezTo>
                  <a:pt x="2472" y="1646"/>
                  <a:pt x="2482" y="1652"/>
                  <a:pt x="2492" y="1653"/>
                </a:cubicBezTo>
                <a:cubicBezTo>
                  <a:pt x="2421" y="2068"/>
                  <a:pt x="2421" y="2068"/>
                  <a:pt x="2421" y="2068"/>
                </a:cubicBezTo>
                <a:cubicBezTo>
                  <a:pt x="2034" y="1889"/>
                  <a:pt x="2034" y="1889"/>
                  <a:pt x="2034" y="1889"/>
                </a:cubicBezTo>
                <a:cubicBezTo>
                  <a:pt x="2037" y="1881"/>
                  <a:pt x="2037" y="1872"/>
                  <a:pt x="2033" y="1864"/>
                </a:cubicBezTo>
                <a:cubicBezTo>
                  <a:pt x="2029" y="1856"/>
                  <a:pt x="2022" y="1851"/>
                  <a:pt x="2014" y="1848"/>
                </a:cubicBezTo>
                <a:cubicBezTo>
                  <a:pt x="2022" y="1788"/>
                  <a:pt x="2022" y="1788"/>
                  <a:pt x="2022" y="1788"/>
                </a:cubicBezTo>
                <a:cubicBezTo>
                  <a:pt x="2022" y="1788"/>
                  <a:pt x="2022" y="1788"/>
                  <a:pt x="2022" y="1788"/>
                </a:cubicBezTo>
                <a:cubicBezTo>
                  <a:pt x="2020" y="1789"/>
                  <a:pt x="2019" y="1789"/>
                  <a:pt x="2017" y="1790"/>
                </a:cubicBezTo>
                <a:cubicBezTo>
                  <a:pt x="2009" y="1847"/>
                  <a:pt x="2009" y="1847"/>
                  <a:pt x="2009" y="1847"/>
                </a:cubicBezTo>
                <a:cubicBezTo>
                  <a:pt x="2008" y="1847"/>
                  <a:pt x="2006" y="1847"/>
                  <a:pt x="2005" y="1847"/>
                </a:cubicBezTo>
                <a:cubicBezTo>
                  <a:pt x="2000" y="1847"/>
                  <a:pt x="1995" y="1848"/>
                  <a:pt x="1991" y="1851"/>
                </a:cubicBezTo>
                <a:cubicBezTo>
                  <a:pt x="1976" y="1858"/>
                  <a:pt x="1970" y="1875"/>
                  <a:pt x="1976" y="1889"/>
                </a:cubicBezTo>
                <a:cubicBezTo>
                  <a:pt x="1779" y="1962"/>
                  <a:pt x="1779" y="1962"/>
                  <a:pt x="1779" y="1962"/>
                </a:cubicBezTo>
                <a:cubicBezTo>
                  <a:pt x="2065" y="1422"/>
                  <a:pt x="2065" y="1422"/>
                  <a:pt x="2065" y="1422"/>
                </a:cubicBezTo>
                <a:cubicBezTo>
                  <a:pt x="2023" y="1744"/>
                  <a:pt x="2023" y="1744"/>
                  <a:pt x="2023" y="1744"/>
                </a:cubicBezTo>
                <a:cubicBezTo>
                  <a:pt x="2025" y="1745"/>
                  <a:pt x="2026" y="1746"/>
                  <a:pt x="2027" y="1747"/>
                </a:cubicBezTo>
                <a:moveTo>
                  <a:pt x="1546" y="1543"/>
                </a:moveTo>
                <a:cubicBezTo>
                  <a:pt x="1547" y="1541"/>
                  <a:pt x="1547" y="1541"/>
                  <a:pt x="1547" y="1541"/>
                </a:cubicBezTo>
                <a:cubicBezTo>
                  <a:pt x="2068" y="1403"/>
                  <a:pt x="2068" y="1403"/>
                  <a:pt x="2068" y="1403"/>
                </a:cubicBezTo>
                <a:cubicBezTo>
                  <a:pt x="2067" y="1408"/>
                  <a:pt x="2067" y="1408"/>
                  <a:pt x="2067" y="1408"/>
                </a:cubicBezTo>
                <a:cubicBezTo>
                  <a:pt x="1772" y="1964"/>
                  <a:pt x="1772" y="1964"/>
                  <a:pt x="1772" y="1964"/>
                </a:cubicBezTo>
                <a:cubicBezTo>
                  <a:pt x="1654" y="2008"/>
                  <a:pt x="1654" y="2008"/>
                  <a:pt x="1654" y="2008"/>
                </a:cubicBezTo>
                <a:cubicBezTo>
                  <a:pt x="1390" y="2004"/>
                  <a:pt x="1390" y="2004"/>
                  <a:pt x="1390" y="2004"/>
                </a:cubicBezTo>
                <a:cubicBezTo>
                  <a:pt x="1546" y="1543"/>
                  <a:pt x="1546" y="1543"/>
                  <a:pt x="1546" y="1543"/>
                </a:cubicBezTo>
                <a:cubicBezTo>
                  <a:pt x="1546" y="1543"/>
                  <a:pt x="1546" y="1543"/>
                  <a:pt x="1546" y="1543"/>
                </a:cubicBezTo>
                <a:moveTo>
                  <a:pt x="3224" y="1573"/>
                </a:moveTo>
                <a:cubicBezTo>
                  <a:pt x="3292" y="1347"/>
                  <a:pt x="3292" y="1347"/>
                  <a:pt x="3292" y="1347"/>
                </a:cubicBezTo>
                <a:cubicBezTo>
                  <a:pt x="3404" y="1413"/>
                  <a:pt x="3404" y="1413"/>
                  <a:pt x="3404" y="1413"/>
                </a:cubicBezTo>
                <a:cubicBezTo>
                  <a:pt x="3402" y="1412"/>
                  <a:pt x="3402" y="1412"/>
                  <a:pt x="3402" y="1412"/>
                </a:cubicBezTo>
                <a:cubicBezTo>
                  <a:pt x="3371" y="1515"/>
                  <a:pt x="3371" y="1515"/>
                  <a:pt x="3371" y="1515"/>
                </a:cubicBezTo>
                <a:cubicBezTo>
                  <a:pt x="3224" y="1573"/>
                  <a:pt x="3224" y="1573"/>
                  <a:pt x="3224" y="1573"/>
                </a:cubicBezTo>
                <a:moveTo>
                  <a:pt x="3264" y="1885"/>
                </a:moveTo>
                <a:cubicBezTo>
                  <a:pt x="3375" y="1518"/>
                  <a:pt x="3375" y="1518"/>
                  <a:pt x="3375" y="1518"/>
                </a:cubicBezTo>
                <a:cubicBezTo>
                  <a:pt x="3837" y="1336"/>
                  <a:pt x="3837" y="1336"/>
                  <a:pt x="3837" y="1336"/>
                </a:cubicBezTo>
                <a:cubicBezTo>
                  <a:pt x="3818" y="1426"/>
                  <a:pt x="3818" y="1426"/>
                  <a:pt x="3818" y="1426"/>
                </a:cubicBezTo>
                <a:cubicBezTo>
                  <a:pt x="3818" y="1426"/>
                  <a:pt x="3818" y="1426"/>
                  <a:pt x="3818" y="1426"/>
                </a:cubicBezTo>
                <a:cubicBezTo>
                  <a:pt x="3817" y="1426"/>
                  <a:pt x="3817" y="1426"/>
                  <a:pt x="3817" y="1426"/>
                </a:cubicBezTo>
                <a:cubicBezTo>
                  <a:pt x="3264" y="1885"/>
                  <a:pt x="3264" y="1885"/>
                  <a:pt x="3264" y="1885"/>
                </a:cubicBezTo>
                <a:moveTo>
                  <a:pt x="3843" y="1328"/>
                </a:moveTo>
                <a:cubicBezTo>
                  <a:pt x="3848" y="1305"/>
                  <a:pt x="3848" y="1305"/>
                  <a:pt x="3848" y="1305"/>
                </a:cubicBezTo>
                <a:cubicBezTo>
                  <a:pt x="3876" y="1315"/>
                  <a:pt x="3876" y="1315"/>
                  <a:pt x="3876" y="1315"/>
                </a:cubicBezTo>
                <a:cubicBezTo>
                  <a:pt x="3843" y="1328"/>
                  <a:pt x="3843" y="1328"/>
                  <a:pt x="3843" y="1328"/>
                </a:cubicBezTo>
                <a:moveTo>
                  <a:pt x="2435" y="2072"/>
                </a:moveTo>
                <a:cubicBezTo>
                  <a:pt x="2759" y="1488"/>
                  <a:pt x="2759" y="1488"/>
                  <a:pt x="2759" y="1488"/>
                </a:cubicBezTo>
                <a:cubicBezTo>
                  <a:pt x="3138" y="1257"/>
                  <a:pt x="3138" y="1257"/>
                  <a:pt x="3138" y="1257"/>
                </a:cubicBezTo>
                <a:cubicBezTo>
                  <a:pt x="3288" y="1345"/>
                  <a:pt x="3288" y="1345"/>
                  <a:pt x="3288" y="1345"/>
                </a:cubicBezTo>
                <a:cubicBezTo>
                  <a:pt x="3219" y="1573"/>
                  <a:pt x="3219" y="1573"/>
                  <a:pt x="3219" y="1573"/>
                </a:cubicBezTo>
                <a:cubicBezTo>
                  <a:pt x="2435" y="2072"/>
                  <a:pt x="2435" y="2072"/>
                  <a:pt x="2435" y="2072"/>
                </a:cubicBezTo>
                <a:moveTo>
                  <a:pt x="2761" y="1480"/>
                </a:moveTo>
                <a:cubicBezTo>
                  <a:pt x="2811" y="1406"/>
                  <a:pt x="2811" y="1406"/>
                  <a:pt x="2811" y="1406"/>
                </a:cubicBezTo>
                <a:cubicBezTo>
                  <a:pt x="3058" y="1231"/>
                  <a:pt x="3058" y="1231"/>
                  <a:pt x="3058" y="1231"/>
                </a:cubicBezTo>
                <a:cubicBezTo>
                  <a:pt x="3064" y="1240"/>
                  <a:pt x="3074" y="1245"/>
                  <a:pt x="3084" y="1245"/>
                </a:cubicBezTo>
                <a:cubicBezTo>
                  <a:pt x="3089" y="1245"/>
                  <a:pt x="3094" y="1243"/>
                  <a:pt x="3098" y="1241"/>
                </a:cubicBezTo>
                <a:cubicBezTo>
                  <a:pt x="3100" y="1240"/>
                  <a:pt x="3102" y="1238"/>
                  <a:pt x="3104" y="1237"/>
                </a:cubicBezTo>
                <a:cubicBezTo>
                  <a:pt x="3133" y="1254"/>
                  <a:pt x="3133" y="1254"/>
                  <a:pt x="3133" y="1254"/>
                </a:cubicBezTo>
                <a:cubicBezTo>
                  <a:pt x="2761" y="1480"/>
                  <a:pt x="2761" y="1480"/>
                  <a:pt x="2761" y="1480"/>
                </a:cubicBezTo>
                <a:moveTo>
                  <a:pt x="3377" y="1512"/>
                </a:moveTo>
                <a:cubicBezTo>
                  <a:pt x="3406" y="1414"/>
                  <a:pt x="3406" y="1414"/>
                  <a:pt x="3406" y="1414"/>
                </a:cubicBezTo>
                <a:cubicBezTo>
                  <a:pt x="3406" y="1413"/>
                  <a:pt x="3406" y="1413"/>
                  <a:pt x="3406" y="1413"/>
                </a:cubicBezTo>
                <a:cubicBezTo>
                  <a:pt x="3632" y="1224"/>
                  <a:pt x="3632" y="1224"/>
                  <a:pt x="3632" y="1224"/>
                </a:cubicBezTo>
                <a:cubicBezTo>
                  <a:pt x="3843" y="1303"/>
                  <a:pt x="3843" y="1303"/>
                  <a:pt x="3843" y="1303"/>
                </a:cubicBezTo>
                <a:cubicBezTo>
                  <a:pt x="3838" y="1331"/>
                  <a:pt x="3838" y="1331"/>
                  <a:pt x="3838" y="1331"/>
                </a:cubicBezTo>
                <a:cubicBezTo>
                  <a:pt x="3377" y="1512"/>
                  <a:pt x="3377" y="1512"/>
                  <a:pt x="3377" y="1512"/>
                </a:cubicBezTo>
                <a:moveTo>
                  <a:pt x="2818" y="1394"/>
                </a:moveTo>
                <a:cubicBezTo>
                  <a:pt x="2958" y="1184"/>
                  <a:pt x="2958" y="1184"/>
                  <a:pt x="2958" y="1184"/>
                </a:cubicBezTo>
                <a:cubicBezTo>
                  <a:pt x="3052" y="1211"/>
                  <a:pt x="3052" y="1211"/>
                  <a:pt x="3052" y="1211"/>
                </a:cubicBezTo>
                <a:cubicBezTo>
                  <a:pt x="3052" y="1216"/>
                  <a:pt x="3053" y="1222"/>
                  <a:pt x="3056" y="1227"/>
                </a:cubicBezTo>
                <a:cubicBezTo>
                  <a:pt x="2818" y="1394"/>
                  <a:pt x="2818" y="1394"/>
                  <a:pt x="2818" y="1394"/>
                </a:cubicBezTo>
                <a:moveTo>
                  <a:pt x="3289" y="1340"/>
                </a:moveTo>
                <a:cubicBezTo>
                  <a:pt x="3143" y="1254"/>
                  <a:pt x="3143" y="1254"/>
                  <a:pt x="3143" y="1254"/>
                </a:cubicBezTo>
                <a:cubicBezTo>
                  <a:pt x="3338" y="1135"/>
                  <a:pt x="3338" y="1135"/>
                  <a:pt x="3338" y="1135"/>
                </a:cubicBezTo>
                <a:cubicBezTo>
                  <a:pt x="3340" y="1139"/>
                  <a:pt x="3344" y="1142"/>
                  <a:pt x="3348" y="1143"/>
                </a:cubicBezTo>
                <a:cubicBezTo>
                  <a:pt x="3289" y="1340"/>
                  <a:pt x="3289" y="1340"/>
                  <a:pt x="3289" y="1340"/>
                </a:cubicBezTo>
                <a:moveTo>
                  <a:pt x="3354" y="1144"/>
                </a:moveTo>
                <a:cubicBezTo>
                  <a:pt x="3357" y="1144"/>
                  <a:pt x="3360" y="1144"/>
                  <a:pt x="3363" y="1142"/>
                </a:cubicBezTo>
                <a:cubicBezTo>
                  <a:pt x="3369" y="1139"/>
                  <a:pt x="3373" y="1133"/>
                  <a:pt x="3374" y="1127"/>
                </a:cubicBezTo>
                <a:cubicBezTo>
                  <a:pt x="3627" y="1222"/>
                  <a:pt x="3627" y="1222"/>
                  <a:pt x="3627" y="1222"/>
                </a:cubicBezTo>
                <a:cubicBezTo>
                  <a:pt x="3405" y="1408"/>
                  <a:pt x="3405" y="1408"/>
                  <a:pt x="3405" y="1408"/>
                </a:cubicBezTo>
                <a:cubicBezTo>
                  <a:pt x="3294" y="1342"/>
                  <a:pt x="3294" y="1342"/>
                  <a:pt x="3294" y="1342"/>
                </a:cubicBezTo>
                <a:cubicBezTo>
                  <a:pt x="3353" y="1144"/>
                  <a:pt x="3353" y="1144"/>
                  <a:pt x="3353" y="1144"/>
                </a:cubicBezTo>
                <a:cubicBezTo>
                  <a:pt x="3354" y="1144"/>
                  <a:pt x="3354" y="1144"/>
                  <a:pt x="3354" y="1144"/>
                </a:cubicBezTo>
                <a:moveTo>
                  <a:pt x="2704" y="1475"/>
                </a:moveTo>
                <a:cubicBezTo>
                  <a:pt x="2079" y="1402"/>
                  <a:pt x="2079" y="1402"/>
                  <a:pt x="2079" y="1402"/>
                </a:cubicBezTo>
                <a:cubicBezTo>
                  <a:pt x="2074" y="1400"/>
                  <a:pt x="2074" y="1400"/>
                  <a:pt x="2074" y="1400"/>
                </a:cubicBezTo>
                <a:cubicBezTo>
                  <a:pt x="2483" y="1049"/>
                  <a:pt x="2483" y="1049"/>
                  <a:pt x="2483" y="1049"/>
                </a:cubicBezTo>
                <a:cubicBezTo>
                  <a:pt x="2485" y="1050"/>
                  <a:pt x="2485" y="1050"/>
                  <a:pt x="2485" y="1050"/>
                </a:cubicBezTo>
                <a:cubicBezTo>
                  <a:pt x="2485" y="1049"/>
                  <a:pt x="2485" y="1049"/>
                  <a:pt x="2485" y="1049"/>
                </a:cubicBezTo>
                <a:cubicBezTo>
                  <a:pt x="2953" y="1183"/>
                  <a:pt x="2953" y="1183"/>
                  <a:pt x="2953" y="1183"/>
                </a:cubicBezTo>
                <a:cubicBezTo>
                  <a:pt x="2807" y="1402"/>
                  <a:pt x="2807" y="1402"/>
                  <a:pt x="2807" y="1402"/>
                </a:cubicBezTo>
                <a:cubicBezTo>
                  <a:pt x="2704" y="1475"/>
                  <a:pt x="2704" y="1475"/>
                  <a:pt x="2704" y="1475"/>
                </a:cubicBezTo>
                <a:moveTo>
                  <a:pt x="3884" y="1312"/>
                </a:moveTo>
                <a:cubicBezTo>
                  <a:pt x="4052" y="1038"/>
                  <a:pt x="4052" y="1038"/>
                  <a:pt x="4052" y="1038"/>
                </a:cubicBezTo>
                <a:cubicBezTo>
                  <a:pt x="4119" y="1059"/>
                  <a:pt x="4119" y="1059"/>
                  <a:pt x="4119" y="1059"/>
                </a:cubicBezTo>
                <a:cubicBezTo>
                  <a:pt x="3884" y="1312"/>
                  <a:pt x="3884" y="1312"/>
                  <a:pt x="3884" y="1312"/>
                </a:cubicBezTo>
                <a:moveTo>
                  <a:pt x="3844" y="1298"/>
                </a:moveTo>
                <a:cubicBezTo>
                  <a:pt x="3637" y="1220"/>
                  <a:pt x="3637" y="1220"/>
                  <a:pt x="3637" y="1220"/>
                </a:cubicBezTo>
                <a:cubicBezTo>
                  <a:pt x="3885" y="1013"/>
                  <a:pt x="3885" y="1013"/>
                  <a:pt x="3885" y="1013"/>
                </a:cubicBezTo>
                <a:cubicBezTo>
                  <a:pt x="3889" y="1018"/>
                  <a:pt x="3894" y="1022"/>
                  <a:pt x="3900" y="1024"/>
                </a:cubicBezTo>
                <a:cubicBezTo>
                  <a:pt x="3844" y="1298"/>
                  <a:pt x="3844" y="1298"/>
                  <a:pt x="3844" y="1298"/>
                </a:cubicBezTo>
                <a:moveTo>
                  <a:pt x="3912" y="1026"/>
                </a:moveTo>
                <a:cubicBezTo>
                  <a:pt x="3917" y="1026"/>
                  <a:pt x="3922" y="1024"/>
                  <a:pt x="3928" y="1022"/>
                </a:cubicBezTo>
                <a:cubicBezTo>
                  <a:pt x="3936" y="1017"/>
                  <a:pt x="3942" y="1010"/>
                  <a:pt x="3944" y="1002"/>
                </a:cubicBezTo>
                <a:cubicBezTo>
                  <a:pt x="4047" y="1036"/>
                  <a:pt x="4047" y="1036"/>
                  <a:pt x="4047" y="1036"/>
                </a:cubicBezTo>
                <a:cubicBezTo>
                  <a:pt x="3879" y="1311"/>
                  <a:pt x="3879" y="1311"/>
                  <a:pt x="3879" y="1311"/>
                </a:cubicBezTo>
                <a:cubicBezTo>
                  <a:pt x="3849" y="1300"/>
                  <a:pt x="3849" y="1300"/>
                  <a:pt x="3849" y="1300"/>
                </a:cubicBezTo>
                <a:cubicBezTo>
                  <a:pt x="3905" y="1025"/>
                  <a:pt x="3905" y="1025"/>
                  <a:pt x="3905" y="1025"/>
                </a:cubicBezTo>
                <a:cubicBezTo>
                  <a:pt x="3907" y="1026"/>
                  <a:pt x="3909" y="1026"/>
                  <a:pt x="3912" y="1026"/>
                </a:cubicBezTo>
                <a:moveTo>
                  <a:pt x="2956" y="1178"/>
                </a:moveTo>
                <a:cubicBezTo>
                  <a:pt x="2488" y="1045"/>
                  <a:pt x="2488" y="1045"/>
                  <a:pt x="2488" y="1045"/>
                </a:cubicBezTo>
                <a:cubicBezTo>
                  <a:pt x="2536" y="955"/>
                  <a:pt x="2536" y="955"/>
                  <a:pt x="2536" y="955"/>
                </a:cubicBezTo>
                <a:cubicBezTo>
                  <a:pt x="3065" y="996"/>
                  <a:pt x="3065" y="996"/>
                  <a:pt x="3065" y="996"/>
                </a:cubicBezTo>
                <a:cubicBezTo>
                  <a:pt x="3065" y="996"/>
                  <a:pt x="3066" y="997"/>
                  <a:pt x="3066" y="998"/>
                </a:cubicBezTo>
                <a:cubicBezTo>
                  <a:pt x="3067" y="1001"/>
                  <a:pt x="3069" y="1003"/>
                  <a:pt x="3072" y="1005"/>
                </a:cubicBezTo>
                <a:cubicBezTo>
                  <a:pt x="2956" y="1178"/>
                  <a:pt x="2956" y="1178"/>
                  <a:pt x="2956" y="1178"/>
                </a:cubicBezTo>
                <a:moveTo>
                  <a:pt x="2094" y="1376"/>
                </a:moveTo>
                <a:cubicBezTo>
                  <a:pt x="2470" y="950"/>
                  <a:pt x="2470" y="950"/>
                  <a:pt x="2470" y="950"/>
                </a:cubicBezTo>
                <a:cubicBezTo>
                  <a:pt x="2530" y="954"/>
                  <a:pt x="2530" y="954"/>
                  <a:pt x="2530" y="954"/>
                </a:cubicBezTo>
                <a:cubicBezTo>
                  <a:pt x="2483" y="1044"/>
                  <a:pt x="2483" y="1044"/>
                  <a:pt x="2483" y="1044"/>
                </a:cubicBezTo>
                <a:cubicBezTo>
                  <a:pt x="2482" y="1043"/>
                  <a:pt x="2482" y="1043"/>
                  <a:pt x="2482" y="1043"/>
                </a:cubicBezTo>
                <a:cubicBezTo>
                  <a:pt x="2094" y="1376"/>
                  <a:pt x="2094" y="1376"/>
                  <a:pt x="2094" y="1376"/>
                </a:cubicBezTo>
                <a:moveTo>
                  <a:pt x="3106" y="982"/>
                </a:moveTo>
                <a:cubicBezTo>
                  <a:pt x="3105" y="981"/>
                  <a:pt x="3105" y="979"/>
                  <a:pt x="3104" y="978"/>
                </a:cubicBezTo>
                <a:cubicBezTo>
                  <a:pt x="3103" y="976"/>
                  <a:pt x="3102" y="975"/>
                  <a:pt x="3100" y="973"/>
                </a:cubicBezTo>
                <a:cubicBezTo>
                  <a:pt x="3149" y="914"/>
                  <a:pt x="3149" y="914"/>
                  <a:pt x="3149" y="914"/>
                </a:cubicBezTo>
                <a:cubicBezTo>
                  <a:pt x="3134" y="971"/>
                  <a:pt x="3134" y="971"/>
                  <a:pt x="3134" y="971"/>
                </a:cubicBezTo>
                <a:cubicBezTo>
                  <a:pt x="3106" y="982"/>
                  <a:pt x="3106" y="982"/>
                  <a:pt x="3106" y="982"/>
                </a:cubicBezTo>
                <a:moveTo>
                  <a:pt x="3631" y="1218"/>
                </a:moveTo>
                <a:cubicBezTo>
                  <a:pt x="3373" y="1121"/>
                  <a:pt x="3373" y="1121"/>
                  <a:pt x="3373" y="1121"/>
                </a:cubicBezTo>
                <a:cubicBezTo>
                  <a:pt x="3373" y="1119"/>
                  <a:pt x="3372" y="1117"/>
                  <a:pt x="3371" y="1116"/>
                </a:cubicBezTo>
                <a:cubicBezTo>
                  <a:pt x="3371" y="1115"/>
                  <a:pt x="3370" y="1113"/>
                  <a:pt x="3369" y="1112"/>
                </a:cubicBezTo>
                <a:cubicBezTo>
                  <a:pt x="3589" y="876"/>
                  <a:pt x="3589" y="876"/>
                  <a:pt x="3589" y="876"/>
                </a:cubicBezTo>
                <a:cubicBezTo>
                  <a:pt x="3880" y="977"/>
                  <a:pt x="3880" y="977"/>
                  <a:pt x="3880" y="977"/>
                </a:cubicBezTo>
                <a:cubicBezTo>
                  <a:pt x="3876" y="987"/>
                  <a:pt x="3876" y="998"/>
                  <a:pt x="3881" y="1007"/>
                </a:cubicBezTo>
                <a:cubicBezTo>
                  <a:pt x="3881" y="1008"/>
                  <a:pt x="3881" y="1008"/>
                  <a:pt x="3882" y="1009"/>
                </a:cubicBezTo>
                <a:cubicBezTo>
                  <a:pt x="3631" y="1218"/>
                  <a:pt x="3631" y="1218"/>
                  <a:pt x="3631" y="1218"/>
                </a:cubicBezTo>
                <a:moveTo>
                  <a:pt x="3469" y="873"/>
                </a:moveTo>
                <a:cubicBezTo>
                  <a:pt x="3474" y="873"/>
                  <a:pt x="3480" y="872"/>
                  <a:pt x="3485" y="869"/>
                </a:cubicBezTo>
                <a:cubicBezTo>
                  <a:pt x="3494" y="864"/>
                  <a:pt x="3500" y="856"/>
                  <a:pt x="3503" y="846"/>
                </a:cubicBezTo>
                <a:cubicBezTo>
                  <a:pt x="3584" y="874"/>
                  <a:pt x="3584" y="874"/>
                  <a:pt x="3584" y="874"/>
                </a:cubicBezTo>
                <a:cubicBezTo>
                  <a:pt x="3366" y="1109"/>
                  <a:pt x="3366" y="1109"/>
                  <a:pt x="3366" y="1109"/>
                </a:cubicBezTo>
                <a:cubicBezTo>
                  <a:pt x="3362" y="1107"/>
                  <a:pt x="3358" y="1105"/>
                  <a:pt x="3354" y="1105"/>
                </a:cubicBezTo>
                <a:cubicBezTo>
                  <a:pt x="3351" y="1105"/>
                  <a:pt x="3348" y="1106"/>
                  <a:pt x="3345" y="1107"/>
                </a:cubicBezTo>
                <a:cubicBezTo>
                  <a:pt x="3336" y="1112"/>
                  <a:pt x="3333" y="1122"/>
                  <a:pt x="3336" y="1131"/>
                </a:cubicBezTo>
                <a:cubicBezTo>
                  <a:pt x="3138" y="1251"/>
                  <a:pt x="3138" y="1251"/>
                  <a:pt x="3138" y="1251"/>
                </a:cubicBezTo>
                <a:cubicBezTo>
                  <a:pt x="3108" y="1233"/>
                  <a:pt x="3108" y="1233"/>
                  <a:pt x="3108" y="1233"/>
                </a:cubicBezTo>
                <a:cubicBezTo>
                  <a:pt x="3116" y="1224"/>
                  <a:pt x="3117" y="1210"/>
                  <a:pt x="3111" y="1199"/>
                </a:cubicBezTo>
                <a:cubicBezTo>
                  <a:pt x="3110" y="1195"/>
                  <a:pt x="3108" y="1193"/>
                  <a:pt x="3105" y="1190"/>
                </a:cubicBezTo>
                <a:cubicBezTo>
                  <a:pt x="3443" y="862"/>
                  <a:pt x="3443" y="862"/>
                  <a:pt x="3443" y="862"/>
                </a:cubicBezTo>
                <a:cubicBezTo>
                  <a:pt x="3450" y="869"/>
                  <a:pt x="3459" y="873"/>
                  <a:pt x="3469" y="873"/>
                </a:cubicBezTo>
                <a:moveTo>
                  <a:pt x="3588" y="870"/>
                </a:moveTo>
                <a:cubicBezTo>
                  <a:pt x="3503" y="841"/>
                  <a:pt x="3503" y="841"/>
                  <a:pt x="3503" y="841"/>
                </a:cubicBezTo>
                <a:cubicBezTo>
                  <a:pt x="3504" y="838"/>
                  <a:pt x="3503" y="835"/>
                  <a:pt x="3503" y="832"/>
                </a:cubicBezTo>
                <a:cubicBezTo>
                  <a:pt x="3693" y="757"/>
                  <a:pt x="3693" y="757"/>
                  <a:pt x="3693" y="757"/>
                </a:cubicBezTo>
                <a:cubicBezTo>
                  <a:pt x="3588" y="870"/>
                  <a:pt x="3588" y="870"/>
                  <a:pt x="3588" y="870"/>
                </a:cubicBezTo>
                <a:moveTo>
                  <a:pt x="3151" y="926"/>
                </a:moveTo>
                <a:cubicBezTo>
                  <a:pt x="3156" y="904"/>
                  <a:pt x="3156" y="904"/>
                  <a:pt x="3156" y="904"/>
                </a:cubicBezTo>
                <a:cubicBezTo>
                  <a:pt x="3312" y="710"/>
                  <a:pt x="3312" y="710"/>
                  <a:pt x="3312" y="710"/>
                </a:cubicBezTo>
                <a:cubicBezTo>
                  <a:pt x="3443" y="815"/>
                  <a:pt x="3443" y="815"/>
                  <a:pt x="3443" y="815"/>
                </a:cubicBezTo>
                <a:cubicBezTo>
                  <a:pt x="3434" y="825"/>
                  <a:pt x="3432" y="840"/>
                  <a:pt x="3437" y="852"/>
                </a:cubicBezTo>
                <a:cubicBezTo>
                  <a:pt x="3202" y="945"/>
                  <a:pt x="3202" y="945"/>
                  <a:pt x="3202" y="945"/>
                </a:cubicBezTo>
                <a:cubicBezTo>
                  <a:pt x="3201" y="947"/>
                  <a:pt x="3201" y="949"/>
                  <a:pt x="3200" y="951"/>
                </a:cubicBezTo>
                <a:cubicBezTo>
                  <a:pt x="3439" y="857"/>
                  <a:pt x="3439" y="857"/>
                  <a:pt x="3439" y="857"/>
                </a:cubicBezTo>
                <a:cubicBezTo>
                  <a:pt x="3440" y="858"/>
                  <a:pt x="3440" y="858"/>
                  <a:pt x="3440" y="858"/>
                </a:cubicBezTo>
                <a:cubicBezTo>
                  <a:pt x="3101" y="1187"/>
                  <a:pt x="3101" y="1187"/>
                  <a:pt x="3101" y="1187"/>
                </a:cubicBezTo>
                <a:cubicBezTo>
                  <a:pt x="3096" y="1184"/>
                  <a:pt x="3091" y="1182"/>
                  <a:pt x="3085" y="1182"/>
                </a:cubicBezTo>
                <a:cubicBezTo>
                  <a:pt x="3085" y="1181"/>
                  <a:pt x="3085" y="1181"/>
                  <a:pt x="3085" y="1181"/>
                </a:cubicBezTo>
                <a:cubicBezTo>
                  <a:pt x="3085" y="1181"/>
                  <a:pt x="3084" y="1181"/>
                  <a:pt x="3084" y="1181"/>
                </a:cubicBezTo>
                <a:cubicBezTo>
                  <a:pt x="3083" y="1181"/>
                  <a:pt x="3081" y="1181"/>
                  <a:pt x="3080" y="1181"/>
                </a:cubicBezTo>
                <a:cubicBezTo>
                  <a:pt x="3080" y="1182"/>
                  <a:pt x="3080" y="1182"/>
                  <a:pt x="3080" y="1182"/>
                </a:cubicBezTo>
                <a:cubicBezTo>
                  <a:pt x="3076" y="1183"/>
                  <a:pt x="3073" y="1184"/>
                  <a:pt x="3069" y="1185"/>
                </a:cubicBezTo>
                <a:cubicBezTo>
                  <a:pt x="3061" y="1190"/>
                  <a:pt x="3055" y="1197"/>
                  <a:pt x="3053" y="1206"/>
                </a:cubicBezTo>
                <a:cubicBezTo>
                  <a:pt x="2961" y="1180"/>
                  <a:pt x="2961" y="1180"/>
                  <a:pt x="2961" y="1180"/>
                </a:cubicBezTo>
                <a:cubicBezTo>
                  <a:pt x="3076" y="1007"/>
                  <a:pt x="3076" y="1007"/>
                  <a:pt x="3076" y="1007"/>
                </a:cubicBezTo>
                <a:cubicBezTo>
                  <a:pt x="3079" y="1009"/>
                  <a:pt x="3082" y="1009"/>
                  <a:pt x="3085" y="1009"/>
                </a:cubicBezTo>
                <a:cubicBezTo>
                  <a:pt x="3088" y="1009"/>
                  <a:pt x="3092" y="1009"/>
                  <a:pt x="3095" y="1007"/>
                </a:cubicBezTo>
                <a:cubicBezTo>
                  <a:pt x="3102" y="1003"/>
                  <a:pt x="3106" y="995"/>
                  <a:pt x="3106" y="988"/>
                </a:cubicBezTo>
                <a:cubicBezTo>
                  <a:pt x="3132" y="977"/>
                  <a:pt x="3132" y="977"/>
                  <a:pt x="3132" y="977"/>
                </a:cubicBezTo>
                <a:cubicBezTo>
                  <a:pt x="3088" y="1151"/>
                  <a:pt x="3088" y="1151"/>
                  <a:pt x="3088" y="1151"/>
                </a:cubicBezTo>
                <a:cubicBezTo>
                  <a:pt x="3090" y="1151"/>
                  <a:pt x="3091" y="1152"/>
                  <a:pt x="3093" y="1153"/>
                </a:cubicBezTo>
                <a:cubicBezTo>
                  <a:pt x="3138" y="975"/>
                  <a:pt x="3138" y="975"/>
                  <a:pt x="3138" y="975"/>
                </a:cubicBezTo>
                <a:cubicBezTo>
                  <a:pt x="3166" y="964"/>
                  <a:pt x="3166" y="964"/>
                  <a:pt x="3166" y="964"/>
                </a:cubicBezTo>
                <a:cubicBezTo>
                  <a:pt x="3164" y="963"/>
                  <a:pt x="3162" y="962"/>
                  <a:pt x="3160" y="961"/>
                </a:cubicBezTo>
                <a:cubicBezTo>
                  <a:pt x="3139" y="969"/>
                  <a:pt x="3139" y="969"/>
                  <a:pt x="3139" y="969"/>
                </a:cubicBezTo>
                <a:cubicBezTo>
                  <a:pt x="3148" y="937"/>
                  <a:pt x="3148" y="937"/>
                  <a:pt x="3148" y="937"/>
                </a:cubicBezTo>
                <a:cubicBezTo>
                  <a:pt x="3148" y="933"/>
                  <a:pt x="3149" y="929"/>
                  <a:pt x="3151" y="926"/>
                </a:cubicBezTo>
                <a:moveTo>
                  <a:pt x="3226" y="675"/>
                </a:moveTo>
                <a:cubicBezTo>
                  <a:pt x="3233" y="675"/>
                  <a:pt x="3240" y="674"/>
                  <a:pt x="3246" y="670"/>
                </a:cubicBezTo>
                <a:cubicBezTo>
                  <a:pt x="3250" y="669"/>
                  <a:pt x="3253" y="666"/>
                  <a:pt x="3255" y="664"/>
                </a:cubicBezTo>
                <a:cubicBezTo>
                  <a:pt x="3309" y="707"/>
                  <a:pt x="3309" y="707"/>
                  <a:pt x="3309" y="707"/>
                </a:cubicBezTo>
                <a:cubicBezTo>
                  <a:pt x="3159" y="893"/>
                  <a:pt x="3159" y="893"/>
                  <a:pt x="3159" y="893"/>
                </a:cubicBezTo>
                <a:cubicBezTo>
                  <a:pt x="3215" y="674"/>
                  <a:pt x="3215" y="674"/>
                  <a:pt x="3215" y="674"/>
                </a:cubicBezTo>
                <a:cubicBezTo>
                  <a:pt x="3218" y="675"/>
                  <a:pt x="3222" y="675"/>
                  <a:pt x="3226" y="675"/>
                </a:cubicBezTo>
                <a:moveTo>
                  <a:pt x="3064" y="991"/>
                </a:moveTo>
                <a:cubicBezTo>
                  <a:pt x="2538" y="950"/>
                  <a:pt x="2538" y="950"/>
                  <a:pt x="2538" y="950"/>
                </a:cubicBezTo>
                <a:cubicBezTo>
                  <a:pt x="2707" y="633"/>
                  <a:pt x="2707" y="633"/>
                  <a:pt x="2707" y="633"/>
                </a:cubicBezTo>
                <a:cubicBezTo>
                  <a:pt x="3182" y="636"/>
                  <a:pt x="3182" y="636"/>
                  <a:pt x="3182" y="636"/>
                </a:cubicBezTo>
                <a:cubicBezTo>
                  <a:pt x="3182" y="642"/>
                  <a:pt x="3184" y="647"/>
                  <a:pt x="3186" y="652"/>
                </a:cubicBezTo>
                <a:cubicBezTo>
                  <a:pt x="3192" y="662"/>
                  <a:pt x="3200" y="669"/>
                  <a:pt x="3210" y="673"/>
                </a:cubicBezTo>
                <a:cubicBezTo>
                  <a:pt x="3152" y="902"/>
                  <a:pt x="3152" y="902"/>
                  <a:pt x="3152" y="902"/>
                </a:cubicBezTo>
                <a:cubicBezTo>
                  <a:pt x="3097" y="970"/>
                  <a:pt x="3097" y="970"/>
                  <a:pt x="3097" y="970"/>
                </a:cubicBezTo>
                <a:cubicBezTo>
                  <a:pt x="3093" y="968"/>
                  <a:pt x="3089" y="967"/>
                  <a:pt x="3085" y="967"/>
                </a:cubicBezTo>
                <a:cubicBezTo>
                  <a:pt x="3081" y="967"/>
                  <a:pt x="3078" y="967"/>
                  <a:pt x="3075" y="969"/>
                </a:cubicBezTo>
                <a:cubicBezTo>
                  <a:pt x="3067" y="973"/>
                  <a:pt x="3063" y="982"/>
                  <a:pt x="3064" y="991"/>
                </a:cubicBezTo>
                <a:moveTo>
                  <a:pt x="3312" y="703"/>
                </a:moveTo>
                <a:cubicBezTo>
                  <a:pt x="3259" y="661"/>
                  <a:pt x="3259" y="661"/>
                  <a:pt x="3259" y="661"/>
                </a:cubicBezTo>
                <a:cubicBezTo>
                  <a:pt x="3265" y="654"/>
                  <a:pt x="3269" y="645"/>
                  <a:pt x="3270" y="636"/>
                </a:cubicBezTo>
                <a:cubicBezTo>
                  <a:pt x="3372" y="628"/>
                  <a:pt x="3372" y="628"/>
                  <a:pt x="3372" y="628"/>
                </a:cubicBezTo>
                <a:cubicBezTo>
                  <a:pt x="3312" y="703"/>
                  <a:pt x="3312" y="703"/>
                  <a:pt x="3312" y="703"/>
                </a:cubicBezTo>
                <a:moveTo>
                  <a:pt x="3447" y="812"/>
                </a:moveTo>
                <a:cubicBezTo>
                  <a:pt x="3316" y="706"/>
                  <a:pt x="3316" y="706"/>
                  <a:pt x="3316" y="706"/>
                </a:cubicBezTo>
                <a:cubicBezTo>
                  <a:pt x="3379" y="628"/>
                  <a:pt x="3379" y="628"/>
                  <a:pt x="3379" y="628"/>
                </a:cubicBezTo>
                <a:cubicBezTo>
                  <a:pt x="3750" y="601"/>
                  <a:pt x="3750" y="601"/>
                  <a:pt x="3750" y="601"/>
                </a:cubicBezTo>
                <a:cubicBezTo>
                  <a:pt x="3750" y="606"/>
                  <a:pt x="3751" y="611"/>
                  <a:pt x="3754" y="616"/>
                </a:cubicBezTo>
                <a:cubicBezTo>
                  <a:pt x="3754" y="617"/>
                  <a:pt x="3754" y="617"/>
                  <a:pt x="3754" y="617"/>
                </a:cubicBezTo>
                <a:cubicBezTo>
                  <a:pt x="3494" y="814"/>
                  <a:pt x="3494" y="814"/>
                  <a:pt x="3494" y="814"/>
                </a:cubicBezTo>
                <a:cubicBezTo>
                  <a:pt x="3487" y="808"/>
                  <a:pt x="3478" y="804"/>
                  <a:pt x="3469" y="804"/>
                </a:cubicBezTo>
                <a:cubicBezTo>
                  <a:pt x="3463" y="804"/>
                  <a:pt x="3458" y="805"/>
                  <a:pt x="3453" y="808"/>
                </a:cubicBezTo>
                <a:cubicBezTo>
                  <a:pt x="3451" y="809"/>
                  <a:pt x="3449" y="810"/>
                  <a:pt x="3447" y="812"/>
                </a:cubicBezTo>
                <a:moveTo>
                  <a:pt x="3383" y="623"/>
                </a:moveTo>
                <a:cubicBezTo>
                  <a:pt x="3440" y="552"/>
                  <a:pt x="3440" y="552"/>
                  <a:pt x="3440" y="552"/>
                </a:cubicBezTo>
                <a:cubicBezTo>
                  <a:pt x="3813" y="528"/>
                  <a:pt x="3813" y="528"/>
                  <a:pt x="3813" y="528"/>
                </a:cubicBezTo>
                <a:cubicBezTo>
                  <a:pt x="3795" y="567"/>
                  <a:pt x="3795" y="567"/>
                  <a:pt x="3795" y="567"/>
                </a:cubicBezTo>
                <a:cubicBezTo>
                  <a:pt x="3791" y="566"/>
                  <a:pt x="3788" y="565"/>
                  <a:pt x="3784" y="565"/>
                </a:cubicBezTo>
                <a:cubicBezTo>
                  <a:pt x="3779" y="565"/>
                  <a:pt x="3773" y="567"/>
                  <a:pt x="3768" y="569"/>
                </a:cubicBezTo>
                <a:cubicBezTo>
                  <a:pt x="3758" y="575"/>
                  <a:pt x="3751" y="585"/>
                  <a:pt x="3750" y="596"/>
                </a:cubicBezTo>
                <a:cubicBezTo>
                  <a:pt x="3383" y="623"/>
                  <a:pt x="3383" y="623"/>
                  <a:pt x="3383" y="623"/>
                </a:cubicBezTo>
                <a:moveTo>
                  <a:pt x="3686" y="0"/>
                </a:moveTo>
                <a:cubicBezTo>
                  <a:pt x="3545" y="174"/>
                  <a:pt x="3545" y="174"/>
                  <a:pt x="3545" y="174"/>
                </a:cubicBezTo>
                <a:cubicBezTo>
                  <a:pt x="3249" y="593"/>
                  <a:pt x="3249" y="593"/>
                  <a:pt x="3249" y="593"/>
                </a:cubicBezTo>
                <a:cubicBezTo>
                  <a:pt x="3242" y="589"/>
                  <a:pt x="3234" y="586"/>
                  <a:pt x="3226" y="586"/>
                </a:cubicBezTo>
                <a:cubicBezTo>
                  <a:pt x="3219" y="586"/>
                  <a:pt x="3212" y="588"/>
                  <a:pt x="3205" y="592"/>
                </a:cubicBezTo>
                <a:cubicBezTo>
                  <a:pt x="3190" y="600"/>
                  <a:pt x="3181" y="615"/>
                  <a:pt x="3181" y="631"/>
                </a:cubicBezTo>
                <a:cubicBezTo>
                  <a:pt x="2706" y="628"/>
                  <a:pt x="2706" y="628"/>
                  <a:pt x="2706" y="628"/>
                </a:cubicBezTo>
                <a:cubicBezTo>
                  <a:pt x="2704" y="628"/>
                  <a:pt x="2704" y="628"/>
                  <a:pt x="2704" y="628"/>
                </a:cubicBezTo>
                <a:cubicBezTo>
                  <a:pt x="2533" y="949"/>
                  <a:pt x="2533" y="949"/>
                  <a:pt x="2533" y="949"/>
                </a:cubicBezTo>
                <a:cubicBezTo>
                  <a:pt x="2468" y="944"/>
                  <a:pt x="2468" y="944"/>
                  <a:pt x="2468" y="944"/>
                </a:cubicBezTo>
                <a:cubicBezTo>
                  <a:pt x="2467" y="945"/>
                  <a:pt x="2467" y="945"/>
                  <a:pt x="2467" y="945"/>
                </a:cubicBezTo>
                <a:cubicBezTo>
                  <a:pt x="2069" y="1397"/>
                  <a:pt x="2069" y="1397"/>
                  <a:pt x="2069" y="1397"/>
                </a:cubicBezTo>
                <a:cubicBezTo>
                  <a:pt x="1634" y="1449"/>
                  <a:pt x="1634" y="1449"/>
                  <a:pt x="1634" y="1449"/>
                </a:cubicBezTo>
                <a:cubicBezTo>
                  <a:pt x="1632" y="1451"/>
                  <a:pt x="1630" y="1452"/>
                  <a:pt x="1627" y="1454"/>
                </a:cubicBezTo>
                <a:cubicBezTo>
                  <a:pt x="1626" y="1454"/>
                  <a:pt x="1625" y="1455"/>
                  <a:pt x="1624" y="1455"/>
                </a:cubicBezTo>
                <a:cubicBezTo>
                  <a:pt x="2036" y="1406"/>
                  <a:pt x="2036" y="1406"/>
                  <a:pt x="2036" y="1406"/>
                </a:cubicBezTo>
                <a:cubicBezTo>
                  <a:pt x="1543" y="1536"/>
                  <a:pt x="1543" y="1536"/>
                  <a:pt x="1543" y="1536"/>
                </a:cubicBezTo>
                <a:cubicBezTo>
                  <a:pt x="1543" y="1538"/>
                  <a:pt x="1543" y="1538"/>
                  <a:pt x="1543" y="1538"/>
                </a:cubicBezTo>
                <a:cubicBezTo>
                  <a:pt x="1442" y="1526"/>
                  <a:pt x="1442" y="1526"/>
                  <a:pt x="1442" y="1526"/>
                </a:cubicBezTo>
                <a:cubicBezTo>
                  <a:pt x="1472" y="1473"/>
                  <a:pt x="1472" y="1473"/>
                  <a:pt x="1472" y="1473"/>
                </a:cubicBezTo>
                <a:cubicBezTo>
                  <a:pt x="1602" y="1458"/>
                  <a:pt x="1602" y="1458"/>
                  <a:pt x="1602" y="1458"/>
                </a:cubicBezTo>
                <a:cubicBezTo>
                  <a:pt x="1598" y="1457"/>
                  <a:pt x="1594" y="1456"/>
                  <a:pt x="1590" y="1454"/>
                </a:cubicBezTo>
                <a:cubicBezTo>
                  <a:pt x="1471" y="1469"/>
                  <a:pt x="1471" y="1469"/>
                  <a:pt x="1471" y="1469"/>
                </a:cubicBezTo>
                <a:cubicBezTo>
                  <a:pt x="1469" y="1469"/>
                  <a:pt x="1469" y="1469"/>
                  <a:pt x="1469" y="1469"/>
                </a:cubicBezTo>
                <a:cubicBezTo>
                  <a:pt x="1437" y="1525"/>
                  <a:pt x="1437" y="1525"/>
                  <a:pt x="1437" y="1525"/>
                </a:cubicBezTo>
                <a:cubicBezTo>
                  <a:pt x="1075" y="1484"/>
                  <a:pt x="1075" y="1484"/>
                  <a:pt x="1075" y="1484"/>
                </a:cubicBezTo>
                <a:cubicBezTo>
                  <a:pt x="1074" y="1485"/>
                  <a:pt x="1074" y="1485"/>
                  <a:pt x="1074" y="1485"/>
                </a:cubicBezTo>
                <a:cubicBezTo>
                  <a:pt x="803" y="1885"/>
                  <a:pt x="803" y="1885"/>
                  <a:pt x="803" y="1885"/>
                </a:cubicBezTo>
                <a:cubicBezTo>
                  <a:pt x="795" y="1878"/>
                  <a:pt x="784" y="1874"/>
                  <a:pt x="774" y="1874"/>
                </a:cubicBezTo>
                <a:cubicBezTo>
                  <a:pt x="767" y="1874"/>
                  <a:pt x="760" y="1876"/>
                  <a:pt x="753" y="1880"/>
                </a:cubicBezTo>
                <a:cubicBezTo>
                  <a:pt x="740" y="1886"/>
                  <a:pt x="732" y="1899"/>
                  <a:pt x="730" y="1913"/>
                </a:cubicBezTo>
                <a:cubicBezTo>
                  <a:pt x="224" y="1918"/>
                  <a:pt x="224" y="1918"/>
                  <a:pt x="224" y="1918"/>
                </a:cubicBezTo>
                <a:cubicBezTo>
                  <a:pt x="0" y="1936"/>
                  <a:pt x="0" y="1936"/>
                  <a:pt x="0" y="1936"/>
                </a:cubicBezTo>
                <a:cubicBezTo>
                  <a:pt x="3" y="1942"/>
                  <a:pt x="3" y="1942"/>
                  <a:pt x="3" y="1942"/>
                </a:cubicBezTo>
                <a:cubicBezTo>
                  <a:pt x="224" y="1923"/>
                  <a:pt x="224" y="1923"/>
                  <a:pt x="224" y="1923"/>
                </a:cubicBezTo>
                <a:cubicBezTo>
                  <a:pt x="729" y="1918"/>
                  <a:pt x="729" y="1918"/>
                  <a:pt x="729" y="1918"/>
                </a:cubicBezTo>
                <a:cubicBezTo>
                  <a:pt x="729" y="1925"/>
                  <a:pt x="731" y="1933"/>
                  <a:pt x="734" y="1940"/>
                </a:cubicBezTo>
                <a:cubicBezTo>
                  <a:pt x="738" y="1947"/>
                  <a:pt x="744" y="1953"/>
                  <a:pt x="751" y="1957"/>
                </a:cubicBezTo>
                <a:cubicBezTo>
                  <a:pt x="689" y="2034"/>
                  <a:pt x="689" y="2034"/>
                  <a:pt x="689" y="2034"/>
                </a:cubicBezTo>
                <a:cubicBezTo>
                  <a:pt x="592" y="2042"/>
                  <a:pt x="592" y="2042"/>
                  <a:pt x="592" y="2042"/>
                </a:cubicBezTo>
                <a:cubicBezTo>
                  <a:pt x="357" y="2340"/>
                  <a:pt x="357" y="2340"/>
                  <a:pt x="357" y="2340"/>
                </a:cubicBezTo>
                <a:cubicBezTo>
                  <a:pt x="200" y="2316"/>
                  <a:pt x="200" y="2316"/>
                  <a:pt x="200" y="2316"/>
                </a:cubicBezTo>
                <a:cubicBezTo>
                  <a:pt x="203" y="2322"/>
                  <a:pt x="203" y="2322"/>
                  <a:pt x="203" y="2322"/>
                </a:cubicBezTo>
                <a:cubicBezTo>
                  <a:pt x="354" y="2344"/>
                  <a:pt x="354" y="2344"/>
                  <a:pt x="354" y="2344"/>
                </a:cubicBezTo>
                <a:cubicBezTo>
                  <a:pt x="270" y="2451"/>
                  <a:pt x="270" y="2451"/>
                  <a:pt x="270" y="2451"/>
                </a:cubicBezTo>
                <a:cubicBezTo>
                  <a:pt x="273" y="2456"/>
                  <a:pt x="273" y="2456"/>
                  <a:pt x="273" y="2456"/>
                </a:cubicBezTo>
                <a:cubicBezTo>
                  <a:pt x="360" y="2345"/>
                  <a:pt x="360" y="2345"/>
                  <a:pt x="360" y="2345"/>
                </a:cubicBezTo>
                <a:cubicBezTo>
                  <a:pt x="405" y="2352"/>
                  <a:pt x="405" y="2352"/>
                  <a:pt x="405" y="2352"/>
                </a:cubicBezTo>
                <a:cubicBezTo>
                  <a:pt x="403" y="2359"/>
                  <a:pt x="404" y="2367"/>
                  <a:pt x="408" y="2374"/>
                </a:cubicBezTo>
                <a:cubicBezTo>
                  <a:pt x="412" y="2381"/>
                  <a:pt x="417" y="2386"/>
                  <a:pt x="424" y="2389"/>
                </a:cubicBezTo>
                <a:cubicBezTo>
                  <a:pt x="356" y="2613"/>
                  <a:pt x="356" y="2613"/>
                  <a:pt x="356" y="2613"/>
                </a:cubicBezTo>
                <a:cubicBezTo>
                  <a:pt x="359" y="2619"/>
                  <a:pt x="359" y="2619"/>
                  <a:pt x="359" y="2619"/>
                </a:cubicBezTo>
                <a:cubicBezTo>
                  <a:pt x="429" y="2391"/>
                  <a:pt x="429" y="2391"/>
                  <a:pt x="429" y="2391"/>
                </a:cubicBezTo>
                <a:cubicBezTo>
                  <a:pt x="432" y="2392"/>
                  <a:pt x="435" y="2392"/>
                  <a:pt x="439" y="2392"/>
                </a:cubicBezTo>
                <a:cubicBezTo>
                  <a:pt x="444" y="2392"/>
                  <a:pt x="450" y="2391"/>
                  <a:pt x="455" y="2388"/>
                </a:cubicBezTo>
                <a:cubicBezTo>
                  <a:pt x="470" y="2380"/>
                  <a:pt x="477" y="2363"/>
                  <a:pt x="471" y="2347"/>
                </a:cubicBezTo>
                <a:cubicBezTo>
                  <a:pt x="778" y="2246"/>
                  <a:pt x="778" y="2246"/>
                  <a:pt x="778" y="2246"/>
                </a:cubicBezTo>
                <a:cubicBezTo>
                  <a:pt x="778" y="2247"/>
                  <a:pt x="779" y="2249"/>
                  <a:pt x="780" y="2251"/>
                </a:cubicBezTo>
                <a:cubicBezTo>
                  <a:pt x="781" y="2253"/>
                  <a:pt x="782" y="2254"/>
                  <a:pt x="783" y="2256"/>
                </a:cubicBezTo>
                <a:cubicBezTo>
                  <a:pt x="624" y="2363"/>
                  <a:pt x="624" y="2363"/>
                  <a:pt x="624" y="2363"/>
                </a:cubicBezTo>
                <a:cubicBezTo>
                  <a:pt x="624" y="2365"/>
                  <a:pt x="624" y="2367"/>
                  <a:pt x="624" y="2369"/>
                </a:cubicBezTo>
                <a:cubicBezTo>
                  <a:pt x="786" y="2259"/>
                  <a:pt x="786" y="2259"/>
                  <a:pt x="786" y="2259"/>
                </a:cubicBezTo>
                <a:cubicBezTo>
                  <a:pt x="789" y="2262"/>
                  <a:pt x="792" y="2264"/>
                  <a:pt x="796" y="2266"/>
                </a:cubicBezTo>
                <a:cubicBezTo>
                  <a:pt x="773" y="2349"/>
                  <a:pt x="773" y="2349"/>
                  <a:pt x="773" y="2349"/>
                </a:cubicBezTo>
                <a:cubicBezTo>
                  <a:pt x="624" y="2371"/>
                  <a:pt x="624" y="2371"/>
                  <a:pt x="624" y="2371"/>
                </a:cubicBezTo>
                <a:cubicBezTo>
                  <a:pt x="624" y="2373"/>
                  <a:pt x="623" y="2375"/>
                  <a:pt x="623" y="2376"/>
                </a:cubicBezTo>
                <a:cubicBezTo>
                  <a:pt x="772" y="2354"/>
                  <a:pt x="772" y="2354"/>
                  <a:pt x="772" y="2354"/>
                </a:cubicBezTo>
                <a:cubicBezTo>
                  <a:pt x="690" y="2650"/>
                  <a:pt x="690" y="2650"/>
                  <a:pt x="690" y="2650"/>
                </a:cubicBezTo>
                <a:cubicBezTo>
                  <a:pt x="688" y="2649"/>
                  <a:pt x="686" y="2649"/>
                  <a:pt x="684" y="2649"/>
                </a:cubicBezTo>
                <a:cubicBezTo>
                  <a:pt x="678" y="2649"/>
                  <a:pt x="673" y="2650"/>
                  <a:pt x="668" y="2653"/>
                </a:cubicBezTo>
                <a:cubicBezTo>
                  <a:pt x="654" y="2660"/>
                  <a:pt x="647" y="2675"/>
                  <a:pt x="650" y="2690"/>
                </a:cubicBezTo>
                <a:cubicBezTo>
                  <a:pt x="434" y="2762"/>
                  <a:pt x="434" y="2762"/>
                  <a:pt x="434" y="2762"/>
                </a:cubicBezTo>
                <a:cubicBezTo>
                  <a:pt x="436" y="2766"/>
                  <a:pt x="436" y="2766"/>
                  <a:pt x="436" y="2766"/>
                </a:cubicBezTo>
                <a:cubicBezTo>
                  <a:pt x="651" y="2695"/>
                  <a:pt x="651" y="2695"/>
                  <a:pt x="651" y="2695"/>
                </a:cubicBezTo>
                <a:cubicBezTo>
                  <a:pt x="651" y="2696"/>
                  <a:pt x="652" y="2698"/>
                  <a:pt x="653" y="2700"/>
                </a:cubicBezTo>
                <a:cubicBezTo>
                  <a:pt x="657" y="2708"/>
                  <a:pt x="665" y="2714"/>
                  <a:pt x="674" y="2717"/>
                </a:cubicBezTo>
                <a:cubicBezTo>
                  <a:pt x="643" y="2821"/>
                  <a:pt x="643" y="2821"/>
                  <a:pt x="643" y="2821"/>
                </a:cubicBezTo>
                <a:cubicBezTo>
                  <a:pt x="460" y="2811"/>
                  <a:pt x="460" y="2811"/>
                  <a:pt x="460" y="2811"/>
                </a:cubicBezTo>
                <a:cubicBezTo>
                  <a:pt x="463" y="2817"/>
                  <a:pt x="463" y="2817"/>
                  <a:pt x="463" y="2817"/>
                </a:cubicBezTo>
                <a:cubicBezTo>
                  <a:pt x="641" y="2826"/>
                  <a:pt x="641" y="2826"/>
                  <a:pt x="641" y="2826"/>
                </a:cubicBezTo>
                <a:cubicBezTo>
                  <a:pt x="621" y="2895"/>
                  <a:pt x="621" y="2895"/>
                  <a:pt x="621" y="2895"/>
                </a:cubicBezTo>
                <a:cubicBezTo>
                  <a:pt x="512" y="2911"/>
                  <a:pt x="512" y="2911"/>
                  <a:pt x="512" y="2911"/>
                </a:cubicBezTo>
                <a:cubicBezTo>
                  <a:pt x="514" y="2915"/>
                  <a:pt x="514" y="2915"/>
                  <a:pt x="514" y="2915"/>
                </a:cubicBezTo>
                <a:cubicBezTo>
                  <a:pt x="620" y="2899"/>
                  <a:pt x="620" y="2899"/>
                  <a:pt x="620" y="2899"/>
                </a:cubicBezTo>
                <a:cubicBezTo>
                  <a:pt x="579" y="3038"/>
                  <a:pt x="579" y="3038"/>
                  <a:pt x="579" y="3038"/>
                </a:cubicBezTo>
                <a:cubicBezTo>
                  <a:pt x="583" y="3045"/>
                  <a:pt x="583" y="3045"/>
                  <a:pt x="583" y="3045"/>
                </a:cubicBezTo>
                <a:cubicBezTo>
                  <a:pt x="626" y="2898"/>
                  <a:pt x="626" y="2898"/>
                  <a:pt x="626" y="2898"/>
                </a:cubicBezTo>
                <a:cubicBezTo>
                  <a:pt x="974" y="2846"/>
                  <a:pt x="974" y="2846"/>
                  <a:pt x="974" y="2846"/>
                </a:cubicBezTo>
                <a:cubicBezTo>
                  <a:pt x="1010" y="2821"/>
                  <a:pt x="1010" y="2821"/>
                  <a:pt x="1010" y="2821"/>
                </a:cubicBezTo>
                <a:cubicBezTo>
                  <a:pt x="1097" y="2858"/>
                  <a:pt x="1097" y="2858"/>
                  <a:pt x="1097" y="2858"/>
                </a:cubicBezTo>
                <a:cubicBezTo>
                  <a:pt x="793" y="3446"/>
                  <a:pt x="793" y="3446"/>
                  <a:pt x="793" y="3446"/>
                </a:cubicBezTo>
                <a:cubicBezTo>
                  <a:pt x="796" y="3452"/>
                  <a:pt x="796" y="3452"/>
                  <a:pt x="796" y="3452"/>
                </a:cubicBezTo>
                <a:cubicBezTo>
                  <a:pt x="1103" y="2857"/>
                  <a:pt x="1103" y="2857"/>
                  <a:pt x="1103" y="2857"/>
                </a:cubicBezTo>
                <a:cubicBezTo>
                  <a:pt x="1801" y="2661"/>
                  <a:pt x="1801" y="2661"/>
                  <a:pt x="1801" y="2661"/>
                </a:cubicBezTo>
                <a:cubicBezTo>
                  <a:pt x="1802" y="2661"/>
                  <a:pt x="1802" y="2661"/>
                  <a:pt x="1802" y="2661"/>
                </a:cubicBezTo>
                <a:cubicBezTo>
                  <a:pt x="1803" y="2660"/>
                  <a:pt x="1803" y="2660"/>
                  <a:pt x="1803" y="2660"/>
                </a:cubicBezTo>
                <a:cubicBezTo>
                  <a:pt x="2429" y="2083"/>
                  <a:pt x="2429" y="2083"/>
                  <a:pt x="2429" y="2083"/>
                </a:cubicBezTo>
                <a:cubicBezTo>
                  <a:pt x="3259" y="1896"/>
                  <a:pt x="3259" y="1896"/>
                  <a:pt x="3259" y="1896"/>
                </a:cubicBezTo>
                <a:cubicBezTo>
                  <a:pt x="3261" y="1895"/>
                  <a:pt x="3261" y="1895"/>
                  <a:pt x="3261" y="1895"/>
                </a:cubicBezTo>
                <a:cubicBezTo>
                  <a:pt x="3261" y="1894"/>
                  <a:pt x="3261" y="1894"/>
                  <a:pt x="3261" y="1894"/>
                </a:cubicBezTo>
                <a:cubicBezTo>
                  <a:pt x="3818" y="1431"/>
                  <a:pt x="3818" y="1431"/>
                  <a:pt x="3818" y="1431"/>
                </a:cubicBezTo>
                <a:cubicBezTo>
                  <a:pt x="4483" y="1516"/>
                  <a:pt x="4483" y="1516"/>
                  <a:pt x="4483" y="1516"/>
                </a:cubicBezTo>
                <a:cubicBezTo>
                  <a:pt x="4480" y="1510"/>
                  <a:pt x="4480" y="1510"/>
                  <a:pt x="4480" y="1510"/>
                </a:cubicBezTo>
                <a:cubicBezTo>
                  <a:pt x="3823" y="1426"/>
                  <a:pt x="3823" y="1426"/>
                  <a:pt x="3823" y="1426"/>
                </a:cubicBezTo>
                <a:cubicBezTo>
                  <a:pt x="3842" y="1334"/>
                  <a:pt x="3842" y="1334"/>
                  <a:pt x="3842" y="1334"/>
                </a:cubicBezTo>
                <a:cubicBezTo>
                  <a:pt x="3883" y="1318"/>
                  <a:pt x="3883" y="1318"/>
                  <a:pt x="3883" y="1318"/>
                </a:cubicBezTo>
                <a:cubicBezTo>
                  <a:pt x="4123" y="1061"/>
                  <a:pt x="4123" y="1061"/>
                  <a:pt x="4123" y="1061"/>
                </a:cubicBezTo>
                <a:cubicBezTo>
                  <a:pt x="4269" y="1109"/>
                  <a:pt x="4269" y="1109"/>
                  <a:pt x="4269" y="1109"/>
                </a:cubicBezTo>
                <a:cubicBezTo>
                  <a:pt x="4265" y="1101"/>
                  <a:pt x="4265" y="1101"/>
                  <a:pt x="4265" y="1101"/>
                </a:cubicBezTo>
                <a:cubicBezTo>
                  <a:pt x="4128" y="1056"/>
                  <a:pt x="4128" y="1056"/>
                  <a:pt x="4128" y="1056"/>
                </a:cubicBezTo>
                <a:cubicBezTo>
                  <a:pt x="4201" y="979"/>
                  <a:pt x="4201" y="979"/>
                  <a:pt x="4201" y="979"/>
                </a:cubicBezTo>
                <a:cubicBezTo>
                  <a:pt x="4198" y="974"/>
                  <a:pt x="4198" y="974"/>
                  <a:pt x="4198" y="974"/>
                </a:cubicBezTo>
                <a:cubicBezTo>
                  <a:pt x="4123" y="1055"/>
                  <a:pt x="4123" y="1055"/>
                  <a:pt x="4123" y="1055"/>
                </a:cubicBezTo>
                <a:cubicBezTo>
                  <a:pt x="4055" y="1033"/>
                  <a:pt x="4055" y="1033"/>
                  <a:pt x="4055" y="1033"/>
                </a:cubicBezTo>
                <a:cubicBezTo>
                  <a:pt x="4149" y="880"/>
                  <a:pt x="4149" y="880"/>
                  <a:pt x="4149" y="880"/>
                </a:cubicBezTo>
                <a:cubicBezTo>
                  <a:pt x="4146" y="875"/>
                  <a:pt x="4146" y="875"/>
                  <a:pt x="4146" y="875"/>
                </a:cubicBezTo>
                <a:cubicBezTo>
                  <a:pt x="4050" y="1031"/>
                  <a:pt x="4050" y="1031"/>
                  <a:pt x="4050" y="1031"/>
                </a:cubicBezTo>
                <a:cubicBezTo>
                  <a:pt x="3946" y="997"/>
                  <a:pt x="3946" y="997"/>
                  <a:pt x="3946" y="997"/>
                </a:cubicBezTo>
                <a:cubicBezTo>
                  <a:pt x="3947" y="990"/>
                  <a:pt x="3946" y="982"/>
                  <a:pt x="3942" y="975"/>
                </a:cubicBezTo>
                <a:cubicBezTo>
                  <a:pt x="3941" y="973"/>
                  <a:pt x="3939" y="971"/>
                  <a:pt x="3938" y="969"/>
                </a:cubicBezTo>
                <a:cubicBezTo>
                  <a:pt x="4122" y="830"/>
                  <a:pt x="4122" y="830"/>
                  <a:pt x="4122" y="830"/>
                </a:cubicBezTo>
                <a:cubicBezTo>
                  <a:pt x="4120" y="825"/>
                  <a:pt x="4120" y="825"/>
                  <a:pt x="4120" y="825"/>
                </a:cubicBezTo>
                <a:cubicBezTo>
                  <a:pt x="3934" y="965"/>
                  <a:pt x="3934" y="965"/>
                  <a:pt x="3934" y="965"/>
                </a:cubicBezTo>
                <a:cubicBezTo>
                  <a:pt x="3928" y="960"/>
                  <a:pt x="3920" y="957"/>
                  <a:pt x="3911" y="957"/>
                </a:cubicBezTo>
                <a:cubicBezTo>
                  <a:pt x="3906" y="957"/>
                  <a:pt x="3901" y="958"/>
                  <a:pt x="3895" y="961"/>
                </a:cubicBezTo>
                <a:cubicBezTo>
                  <a:pt x="3890" y="964"/>
                  <a:pt x="3885" y="968"/>
                  <a:pt x="3882" y="973"/>
                </a:cubicBezTo>
                <a:cubicBezTo>
                  <a:pt x="3593" y="872"/>
                  <a:pt x="3593" y="872"/>
                  <a:pt x="3593" y="872"/>
                </a:cubicBezTo>
                <a:cubicBezTo>
                  <a:pt x="3703" y="754"/>
                  <a:pt x="3703" y="754"/>
                  <a:pt x="3703" y="754"/>
                </a:cubicBezTo>
                <a:cubicBezTo>
                  <a:pt x="4053" y="699"/>
                  <a:pt x="4053" y="699"/>
                  <a:pt x="4053" y="699"/>
                </a:cubicBezTo>
                <a:cubicBezTo>
                  <a:pt x="4051" y="694"/>
                  <a:pt x="4051" y="694"/>
                  <a:pt x="4051" y="694"/>
                </a:cubicBezTo>
                <a:cubicBezTo>
                  <a:pt x="3701" y="749"/>
                  <a:pt x="3701" y="749"/>
                  <a:pt x="3701" y="749"/>
                </a:cubicBezTo>
                <a:cubicBezTo>
                  <a:pt x="3701" y="749"/>
                  <a:pt x="3701" y="749"/>
                  <a:pt x="3701" y="749"/>
                </a:cubicBezTo>
                <a:cubicBezTo>
                  <a:pt x="3501" y="827"/>
                  <a:pt x="3501" y="827"/>
                  <a:pt x="3501" y="827"/>
                </a:cubicBezTo>
                <a:cubicBezTo>
                  <a:pt x="3501" y="825"/>
                  <a:pt x="3500" y="824"/>
                  <a:pt x="3499" y="822"/>
                </a:cubicBezTo>
                <a:cubicBezTo>
                  <a:pt x="3499" y="821"/>
                  <a:pt x="3498" y="819"/>
                  <a:pt x="3497" y="818"/>
                </a:cubicBezTo>
                <a:cubicBezTo>
                  <a:pt x="3757" y="621"/>
                  <a:pt x="3757" y="621"/>
                  <a:pt x="3757" y="621"/>
                </a:cubicBezTo>
                <a:cubicBezTo>
                  <a:pt x="3764" y="630"/>
                  <a:pt x="3774" y="635"/>
                  <a:pt x="3784" y="635"/>
                </a:cubicBezTo>
                <a:cubicBezTo>
                  <a:pt x="3790" y="635"/>
                  <a:pt x="3795" y="633"/>
                  <a:pt x="3801" y="631"/>
                </a:cubicBezTo>
                <a:cubicBezTo>
                  <a:pt x="3809" y="626"/>
                  <a:pt x="3815" y="619"/>
                  <a:pt x="3817" y="610"/>
                </a:cubicBezTo>
                <a:cubicBezTo>
                  <a:pt x="4045" y="683"/>
                  <a:pt x="4045" y="683"/>
                  <a:pt x="4045" y="683"/>
                </a:cubicBezTo>
                <a:cubicBezTo>
                  <a:pt x="4042" y="677"/>
                  <a:pt x="4042" y="677"/>
                  <a:pt x="4042" y="677"/>
                </a:cubicBezTo>
                <a:cubicBezTo>
                  <a:pt x="3819" y="606"/>
                  <a:pt x="3819" y="606"/>
                  <a:pt x="3819" y="606"/>
                </a:cubicBezTo>
                <a:cubicBezTo>
                  <a:pt x="3820" y="598"/>
                  <a:pt x="3819" y="591"/>
                  <a:pt x="3815" y="584"/>
                </a:cubicBezTo>
                <a:cubicBezTo>
                  <a:pt x="3811" y="577"/>
                  <a:pt x="3806" y="572"/>
                  <a:pt x="3799" y="569"/>
                </a:cubicBezTo>
                <a:cubicBezTo>
                  <a:pt x="3819" y="528"/>
                  <a:pt x="3819" y="528"/>
                  <a:pt x="3819" y="528"/>
                </a:cubicBezTo>
                <a:cubicBezTo>
                  <a:pt x="3959" y="519"/>
                  <a:pt x="3959" y="519"/>
                  <a:pt x="3959" y="519"/>
                </a:cubicBezTo>
                <a:cubicBezTo>
                  <a:pt x="3957" y="514"/>
                  <a:pt x="3957" y="514"/>
                  <a:pt x="3957" y="514"/>
                </a:cubicBezTo>
                <a:cubicBezTo>
                  <a:pt x="3822" y="523"/>
                  <a:pt x="3822" y="523"/>
                  <a:pt x="3822" y="523"/>
                </a:cubicBezTo>
                <a:cubicBezTo>
                  <a:pt x="3889" y="385"/>
                  <a:pt x="3889" y="385"/>
                  <a:pt x="3889" y="385"/>
                </a:cubicBezTo>
                <a:cubicBezTo>
                  <a:pt x="3886" y="379"/>
                  <a:pt x="3886" y="379"/>
                  <a:pt x="3886" y="379"/>
                </a:cubicBezTo>
                <a:cubicBezTo>
                  <a:pt x="3816" y="523"/>
                  <a:pt x="3816" y="523"/>
                  <a:pt x="3816" y="523"/>
                </a:cubicBezTo>
                <a:cubicBezTo>
                  <a:pt x="3437" y="547"/>
                  <a:pt x="3437" y="547"/>
                  <a:pt x="3437" y="547"/>
                </a:cubicBezTo>
                <a:cubicBezTo>
                  <a:pt x="3376" y="623"/>
                  <a:pt x="3376" y="623"/>
                  <a:pt x="3376" y="623"/>
                </a:cubicBezTo>
                <a:cubicBezTo>
                  <a:pt x="3270" y="631"/>
                  <a:pt x="3270" y="631"/>
                  <a:pt x="3270" y="631"/>
                </a:cubicBezTo>
                <a:cubicBezTo>
                  <a:pt x="3270" y="624"/>
                  <a:pt x="3269" y="617"/>
                  <a:pt x="3265" y="610"/>
                </a:cubicBezTo>
                <a:cubicBezTo>
                  <a:pt x="3262" y="604"/>
                  <a:pt x="3258" y="599"/>
                  <a:pt x="3253" y="596"/>
                </a:cubicBezTo>
                <a:cubicBezTo>
                  <a:pt x="3487" y="264"/>
                  <a:pt x="3487" y="264"/>
                  <a:pt x="3487" y="264"/>
                </a:cubicBezTo>
                <a:cubicBezTo>
                  <a:pt x="3489" y="255"/>
                  <a:pt x="3495" y="247"/>
                  <a:pt x="3503" y="241"/>
                </a:cubicBezTo>
                <a:cubicBezTo>
                  <a:pt x="3549" y="177"/>
                  <a:pt x="3549" y="177"/>
                  <a:pt x="3549" y="177"/>
                </a:cubicBezTo>
                <a:cubicBezTo>
                  <a:pt x="3689" y="5"/>
                  <a:pt x="3689" y="5"/>
                  <a:pt x="3689" y="5"/>
                </a:cubicBezTo>
                <a:cubicBezTo>
                  <a:pt x="3686" y="0"/>
                  <a:pt x="3686" y="0"/>
                  <a:pt x="3686" y="0"/>
                </a:cubicBezTo>
              </a:path>
            </a:pathLst>
          </a:custGeom>
          <a:solidFill>
            <a:schemeClr val="tx2">
              <a:alpha val="16000"/>
            </a:schemeClr>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16" name="群組 15"/>
          <p:cNvGrpSpPr/>
          <p:nvPr/>
        </p:nvGrpSpPr>
        <p:grpSpPr>
          <a:xfrm>
            <a:off x="10201908" y="493622"/>
            <a:ext cx="2122126" cy="5795284"/>
            <a:chOff x="10201908" y="493622"/>
            <a:chExt cx="2122126" cy="5795284"/>
          </a:xfrm>
        </p:grpSpPr>
        <p:cxnSp>
          <p:nvCxnSpPr>
            <p:cNvPr id="17" name="直接连接符 4"/>
            <p:cNvCxnSpPr>
              <a:stCxn id="44" idx="2"/>
              <a:endCxn id="43" idx="5"/>
            </p:cNvCxnSpPr>
            <p:nvPr/>
          </p:nvCxnSpPr>
          <p:spPr>
            <a:xfrm rot="20700000" flipH="1">
              <a:off x="10864488" y="2330829"/>
              <a:ext cx="704693" cy="68266"/>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5"/>
            <p:cNvCxnSpPr>
              <a:stCxn id="37" idx="1"/>
              <a:endCxn id="36" idx="5"/>
            </p:cNvCxnSpPr>
            <p:nvPr/>
          </p:nvCxnSpPr>
          <p:spPr>
            <a:xfrm flipH="1">
              <a:off x="11207501" y="1462929"/>
              <a:ext cx="583483" cy="234361"/>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6"/>
            <p:cNvCxnSpPr>
              <a:stCxn id="36" idx="1"/>
              <a:endCxn id="44" idx="5"/>
            </p:cNvCxnSpPr>
            <p:nvPr/>
          </p:nvCxnSpPr>
          <p:spPr>
            <a:xfrm rot="20700000">
              <a:off x="11252491" y="1705198"/>
              <a:ext cx="255332" cy="552563"/>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7"/>
            <p:cNvCxnSpPr>
              <a:stCxn id="44" idx="7"/>
              <a:endCxn id="38" idx="4"/>
            </p:cNvCxnSpPr>
            <p:nvPr/>
          </p:nvCxnSpPr>
          <p:spPr>
            <a:xfrm>
              <a:off x="11585205" y="2241616"/>
              <a:ext cx="306915" cy="475807"/>
            </a:xfrm>
            <a:prstGeom prst="line">
              <a:avLst/>
            </a:prstGeom>
            <a:ln>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8"/>
            <p:cNvCxnSpPr>
              <a:stCxn id="38" idx="2"/>
            </p:cNvCxnSpPr>
            <p:nvPr/>
          </p:nvCxnSpPr>
          <p:spPr>
            <a:xfrm rot="20700000" flipH="1" flipV="1">
              <a:off x="11310404" y="2790080"/>
              <a:ext cx="562648" cy="51103"/>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9"/>
            <p:cNvCxnSpPr>
              <a:stCxn id="40" idx="4"/>
            </p:cNvCxnSpPr>
            <p:nvPr/>
          </p:nvCxnSpPr>
          <p:spPr>
            <a:xfrm rot="20700000" flipH="1" flipV="1">
              <a:off x="11345747" y="2861455"/>
              <a:ext cx="315983" cy="520449"/>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10"/>
            <p:cNvCxnSpPr>
              <a:stCxn id="38" idx="0"/>
              <a:endCxn id="46" idx="4"/>
            </p:cNvCxnSpPr>
            <p:nvPr/>
          </p:nvCxnSpPr>
          <p:spPr>
            <a:xfrm>
              <a:off x="11920151" y="2789550"/>
              <a:ext cx="210652" cy="938777"/>
            </a:xfrm>
            <a:prstGeom prst="line">
              <a:avLst/>
            </a:prstGeom>
            <a:ln>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11"/>
            <p:cNvCxnSpPr>
              <a:stCxn id="40" idx="7"/>
            </p:cNvCxnSpPr>
            <p:nvPr/>
          </p:nvCxnSpPr>
          <p:spPr>
            <a:xfrm rot="20700000">
              <a:off x="11828487" y="3338860"/>
              <a:ext cx="282095" cy="468365"/>
            </a:xfrm>
            <a:prstGeom prst="line">
              <a:avLst/>
            </a:prstGeom>
            <a:ln>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12"/>
            <p:cNvCxnSpPr>
              <a:stCxn id="40" idx="1"/>
              <a:endCxn id="39" idx="5"/>
            </p:cNvCxnSpPr>
            <p:nvPr/>
          </p:nvCxnSpPr>
          <p:spPr>
            <a:xfrm rot="20700000" flipH="1">
              <a:off x="11682846" y="3408165"/>
              <a:ext cx="175721" cy="1031089"/>
            </a:xfrm>
            <a:prstGeom prst="line">
              <a:avLst/>
            </a:prstGeom>
            <a:ln>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13"/>
            <p:cNvCxnSpPr>
              <a:stCxn id="41" idx="4"/>
            </p:cNvCxnSpPr>
            <p:nvPr/>
          </p:nvCxnSpPr>
          <p:spPr>
            <a:xfrm rot="20700000" flipV="1">
              <a:off x="10862315" y="2955688"/>
              <a:ext cx="512256" cy="792980"/>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14"/>
            <p:cNvCxnSpPr>
              <a:stCxn id="39" idx="7"/>
              <a:endCxn id="46" idx="1"/>
            </p:cNvCxnSpPr>
            <p:nvPr/>
          </p:nvCxnSpPr>
          <p:spPr>
            <a:xfrm rot="20700000" flipV="1">
              <a:off x="11747330" y="3827170"/>
              <a:ext cx="468447" cy="603182"/>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15"/>
            <p:cNvCxnSpPr>
              <a:stCxn id="35" idx="3"/>
              <a:endCxn id="39" idx="0"/>
            </p:cNvCxnSpPr>
            <p:nvPr/>
          </p:nvCxnSpPr>
          <p:spPr>
            <a:xfrm rot="20700000" flipH="1" flipV="1">
              <a:off x="11902866" y="4452680"/>
              <a:ext cx="238713" cy="686005"/>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16"/>
            <p:cNvCxnSpPr>
              <a:stCxn id="40" idx="2"/>
              <a:endCxn id="41" idx="6"/>
            </p:cNvCxnSpPr>
            <p:nvPr/>
          </p:nvCxnSpPr>
          <p:spPr>
            <a:xfrm rot="20700000" flipH="1">
              <a:off x="10978121" y="3477060"/>
              <a:ext cx="769336" cy="251159"/>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17"/>
            <p:cNvCxnSpPr>
              <a:stCxn id="45" idx="3"/>
              <a:endCxn id="43" idx="0"/>
            </p:cNvCxnSpPr>
            <p:nvPr/>
          </p:nvCxnSpPr>
          <p:spPr>
            <a:xfrm rot="20700000" flipH="1" flipV="1">
              <a:off x="10928727" y="2516483"/>
              <a:ext cx="290140" cy="385699"/>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18"/>
            <p:cNvCxnSpPr>
              <a:stCxn id="41" idx="0"/>
              <a:endCxn id="39" idx="2"/>
            </p:cNvCxnSpPr>
            <p:nvPr/>
          </p:nvCxnSpPr>
          <p:spPr>
            <a:xfrm rot="20700000">
              <a:off x="11093419" y="3782850"/>
              <a:ext cx="597404" cy="787450"/>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19"/>
            <p:cNvCxnSpPr>
              <a:stCxn id="39" idx="2"/>
              <a:endCxn id="47" idx="6"/>
            </p:cNvCxnSpPr>
            <p:nvPr/>
          </p:nvCxnSpPr>
          <p:spPr>
            <a:xfrm rot="20700000" flipH="1">
              <a:off x="11099695" y="4569473"/>
              <a:ext cx="700495" cy="44108"/>
            </a:xfrm>
            <a:prstGeom prst="line">
              <a:avLst/>
            </a:prstGeom>
            <a:ln>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20"/>
            <p:cNvCxnSpPr>
              <a:stCxn id="47" idx="1"/>
              <a:endCxn id="48" idx="4"/>
            </p:cNvCxnSpPr>
            <p:nvPr/>
          </p:nvCxnSpPr>
          <p:spPr>
            <a:xfrm rot="20700000" flipH="1">
              <a:off x="10538323" y="4811069"/>
              <a:ext cx="608415" cy="440609"/>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21"/>
            <p:cNvCxnSpPr>
              <a:stCxn id="47" idx="0"/>
              <a:endCxn id="35" idx="2"/>
            </p:cNvCxnSpPr>
            <p:nvPr/>
          </p:nvCxnSpPr>
          <p:spPr>
            <a:xfrm rot="20700000">
              <a:off x="11171376" y="4601549"/>
              <a:ext cx="983803" cy="672382"/>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sp>
          <p:nvSpPr>
            <p:cNvPr id="35" name="椭圆 22"/>
            <p:cNvSpPr/>
            <p:nvPr/>
          </p:nvSpPr>
          <p:spPr>
            <a:xfrm rot="9525715" flipH="1">
              <a:off x="12221963" y="5065631"/>
              <a:ext cx="102071" cy="102093"/>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36" name="椭圆 23"/>
            <p:cNvSpPr/>
            <p:nvPr/>
          </p:nvSpPr>
          <p:spPr>
            <a:xfrm rot="9525715" flipH="1">
              <a:off x="11168907" y="1694951"/>
              <a:ext cx="55023" cy="55034"/>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37" name="椭圆 24"/>
            <p:cNvSpPr/>
            <p:nvPr/>
          </p:nvSpPr>
          <p:spPr>
            <a:xfrm rot="9525715" flipH="1">
              <a:off x="11768085" y="1389474"/>
              <a:ext cx="76688" cy="76704"/>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38" name="椭圆 25"/>
            <p:cNvSpPr/>
            <p:nvPr/>
          </p:nvSpPr>
          <p:spPr>
            <a:xfrm rot="9525715" flipH="1">
              <a:off x="11867454" y="2714792"/>
              <a:ext cx="77364" cy="77382"/>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39" name="椭圆 26"/>
            <p:cNvSpPr/>
            <p:nvPr/>
          </p:nvSpPr>
          <p:spPr>
            <a:xfrm rot="9525715" flipH="1">
              <a:off x="11780678" y="4442091"/>
              <a:ext cx="55023" cy="55034"/>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0" name="椭圆 27"/>
            <p:cNvSpPr/>
            <p:nvPr/>
          </p:nvSpPr>
          <p:spPr>
            <a:xfrm rot="9525715" flipH="1">
              <a:off x="11699243" y="3329537"/>
              <a:ext cx="76688" cy="76704"/>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1" name="椭圆 28"/>
            <p:cNvSpPr/>
            <p:nvPr/>
          </p:nvSpPr>
          <p:spPr>
            <a:xfrm rot="9525715" flipH="1">
              <a:off x="10948995" y="3798822"/>
              <a:ext cx="77364" cy="77382"/>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2" name="椭圆 29"/>
            <p:cNvSpPr/>
            <p:nvPr/>
          </p:nvSpPr>
          <p:spPr>
            <a:xfrm rot="9525715" flipH="1">
              <a:off x="10297355" y="3309161"/>
              <a:ext cx="55023" cy="55034"/>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3" name="椭圆 30"/>
            <p:cNvSpPr/>
            <p:nvPr/>
          </p:nvSpPr>
          <p:spPr>
            <a:xfrm rot="9525715" flipH="1">
              <a:off x="10831062" y="2485844"/>
              <a:ext cx="77364" cy="77382"/>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4" name="椭圆 31"/>
            <p:cNvSpPr/>
            <p:nvPr/>
          </p:nvSpPr>
          <p:spPr>
            <a:xfrm rot="9525715" flipH="1">
              <a:off x="11546987" y="2213609"/>
              <a:ext cx="39911" cy="39920"/>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5" name="椭圆 32"/>
            <p:cNvSpPr/>
            <p:nvPr/>
          </p:nvSpPr>
          <p:spPr>
            <a:xfrm rot="9525715" flipH="1">
              <a:off x="11262355" y="2847607"/>
              <a:ext cx="35012" cy="35020"/>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6" name="椭圆 33"/>
            <p:cNvSpPr/>
            <p:nvPr/>
          </p:nvSpPr>
          <p:spPr>
            <a:xfrm rot="9525715" flipH="1">
              <a:off x="12114064" y="3726540"/>
              <a:ext cx="52501" cy="52512"/>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7" name="椭圆 34"/>
            <p:cNvSpPr/>
            <p:nvPr/>
          </p:nvSpPr>
          <p:spPr>
            <a:xfrm rot="9525715" flipH="1">
              <a:off x="11062361" y="4685333"/>
              <a:ext cx="56911" cy="56923"/>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8" name="椭圆 35"/>
            <p:cNvSpPr/>
            <p:nvPr/>
          </p:nvSpPr>
          <p:spPr>
            <a:xfrm rot="9525715" flipH="1">
              <a:off x="10581039" y="5320275"/>
              <a:ext cx="77364" cy="77382"/>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49" name="椭圆 36"/>
            <p:cNvSpPr/>
            <p:nvPr/>
          </p:nvSpPr>
          <p:spPr>
            <a:xfrm rot="9525715" flipH="1">
              <a:off x="10249497" y="5989469"/>
              <a:ext cx="107216" cy="107239"/>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50" name="椭圆 37"/>
            <p:cNvSpPr/>
            <p:nvPr/>
          </p:nvSpPr>
          <p:spPr>
            <a:xfrm rot="9525715" flipH="1">
              <a:off x="11403404" y="5803334"/>
              <a:ext cx="76688" cy="76704"/>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51" name="椭圆 38"/>
            <p:cNvSpPr/>
            <p:nvPr/>
          </p:nvSpPr>
          <p:spPr>
            <a:xfrm rot="9525715" flipH="1">
              <a:off x="10201908" y="4955641"/>
              <a:ext cx="46809" cy="46820"/>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cxnSp>
          <p:nvCxnSpPr>
            <p:cNvPr id="52" name="直接连接符 39"/>
            <p:cNvCxnSpPr>
              <a:endCxn id="37" idx="5"/>
            </p:cNvCxnSpPr>
            <p:nvPr/>
          </p:nvCxnSpPr>
          <p:spPr>
            <a:xfrm flipH="1">
              <a:off x="11821876" y="493622"/>
              <a:ext cx="309357" cy="899107"/>
            </a:xfrm>
            <a:prstGeom prst="line">
              <a:avLst/>
            </a:prstGeom>
            <a:ln w="3175">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40"/>
            <p:cNvCxnSpPr/>
            <p:nvPr/>
          </p:nvCxnSpPr>
          <p:spPr>
            <a:xfrm rot="20700000">
              <a:off x="10699196" y="5292738"/>
              <a:ext cx="646109" cy="608142"/>
            </a:xfrm>
            <a:prstGeom prst="line">
              <a:avLst/>
            </a:prstGeom>
            <a:ln>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sp>
          <p:nvSpPr>
            <p:cNvPr id="54" name="椭圆 41"/>
            <p:cNvSpPr/>
            <p:nvPr/>
          </p:nvSpPr>
          <p:spPr>
            <a:xfrm rot="9525715" flipH="1">
              <a:off x="11999954" y="6214523"/>
              <a:ext cx="74367" cy="74383"/>
            </a:xfrm>
            <a:prstGeom prst="ellipse">
              <a:avLst/>
            </a:prstGeom>
            <a:solidFill>
              <a:schemeClr val="tx1"/>
            </a:solidFill>
            <a:ln>
              <a:solidFill>
                <a:schemeClr val="tx2">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cxnSp>
          <p:nvCxnSpPr>
            <p:cNvPr id="55" name="直接连接符 42"/>
            <p:cNvCxnSpPr>
              <a:stCxn id="50" idx="7"/>
            </p:cNvCxnSpPr>
            <p:nvPr/>
          </p:nvCxnSpPr>
          <p:spPr>
            <a:xfrm>
              <a:off x="11476844" y="5857142"/>
              <a:ext cx="512160" cy="377610"/>
            </a:xfrm>
            <a:prstGeom prst="line">
              <a:avLst/>
            </a:prstGeom>
            <a:ln>
              <a:solidFill>
                <a:schemeClr val="tx2">
                  <a:alpha val="74000"/>
                </a:schemeClr>
              </a:solidFill>
            </a:ln>
          </p:spPr>
          <p:style>
            <a:lnRef idx="1">
              <a:schemeClr val="accent1"/>
            </a:lnRef>
            <a:fillRef idx="0">
              <a:schemeClr val="accent1"/>
            </a:fillRef>
            <a:effectRef idx="0">
              <a:schemeClr val="accent1"/>
            </a:effectRef>
            <a:fontRef idx="minor">
              <a:schemeClr val="tx1"/>
            </a:fontRef>
          </p:style>
        </p:cxnSp>
      </p:grpSp>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12</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
        <p:nvSpPr>
          <p:cNvPr id="56" name="文字方塊 55"/>
          <p:cNvSpPr txBox="1"/>
          <p:nvPr/>
        </p:nvSpPr>
        <p:spPr>
          <a:xfrm>
            <a:off x="807932" y="61036"/>
            <a:ext cx="2515565" cy="523220"/>
          </a:xfrm>
          <a:prstGeom prst="rect">
            <a:avLst/>
          </a:prstGeom>
          <a:noFill/>
        </p:spPr>
        <p:txBody>
          <a:bodyPr wrap="square" rtlCol="0">
            <a:spAutoFit/>
          </a:bodyPr>
          <a:lstStyle/>
          <a:p>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隔音法制化</a:t>
            </a:r>
          </a:p>
        </p:txBody>
      </p:sp>
      <p:sp>
        <p:nvSpPr>
          <p:cNvPr id="57" name="橢圓 56"/>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58" name="文字方塊 57"/>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01</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97822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63"/>
          <p:cNvPicPr>
            <a:picLocks noChangeAspect="1"/>
          </p:cNvPicPr>
          <p:nvPr/>
        </p:nvPicPr>
        <p:blipFill>
          <a:blip r:embed="rId2">
            <a:extLst>
              <a:ext uri="{28A0092B-C50C-407E-A947-70E740481C1C}">
                <a14:useLocalDpi xmlns:a14="http://schemas.microsoft.com/office/drawing/2010/main" val="0"/>
              </a:ext>
            </a:extLst>
          </a:blip>
          <a:srcRect l="18095" t="15469" r="13358" b="27985"/>
          <a:stretch>
            <a:fillRect/>
          </a:stretch>
        </p:blipFill>
        <p:spPr bwMode="auto">
          <a:xfrm>
            <a:off x="0" y="-109728"/>
            <a:ext cx="12281721" cy="918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3">
            <a:biLevel thresh="25000"/>
          </a:blip>
          <a:stretch>
            <a:fillRect/>
          </a:stretch>
        </p:blipFill>
        <p:spPr>
          <a:xfrm>
            <a:off x="181546" y="795528"/>
            <a:ext cx="3691081" cy="6921390"/>
          </a:xfrm>
          <a:prstGeom prst="rect">
            <a:avLst/>
          </a:prstGeom>
          <a:effectLst>
            <a:glow>
              <a:schemeClr val="bg1">
                <a:alpha val="40000"/>
              </a:schemeClr>
            </a:glow>
            <a:softEdge rad="0"/>
          </a:effectLst>
        </p:spPr>
      </p:pic>
      <p:sp>
        <p:nvSpPr>
          <p:cNvPr id="4" name="矩形 3"/>
          <p:cNvSpPr>
            <a:spLocks noChangeArrowheads="1"/>
          </p:cNvSpPr>
          <p:nvPr/>
        </p:nvSpPr>
        <p:spPr bwMode="auto">
          <a:xfrm>
            <a:off x="331932" y="2897416"/>
            <a:ext cx="117029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kumimoji="0" lang="zh-TW" altLang="en-US" sz="4800" b="1" dirty="0" smtClean="0">
                <a:latin typeface="微軟正黑體" panose="020B0604030504040204" pitchFamily="34" charset="-120"/>
                <a:ea typeface="微軟正黑體" panose="020B0604030504040204" pitchFamily="34" charset="-120"/>
              </a:rPr>
              <a:t>北向日照</a:t>
            </a:r>
            <a:r>
              <a:rPr kumimoji="0" lang="en-US" altLang="zh-TW" sz="4800" b="1" dirty="0" smtClean="0">
                <a:latin typeface="微軟正黑體" panose="020B0604030504040204" pitchFamily="34" charset="-120"/>
                <a:ea typeface="微軟正黑體" panose="020B0604030504040204" pitchFamily="34" charset="-120"/>
              </a:rPr>
              <a:t>(</a:t>
            </a:r>
            <a:r>
              <a:rPr kumimoji="0" lang="en-US" altLang="zh-TW" sz="4800" b="1" dirty="0" smtClean="0">
                <a:latin typeface="Times New Roman" panose="02020603050405020304" pitchFamily="18" charset="0"/>
                <a:ea typeface="微軟正黑體" panose="020B0604030504040204" pitchFamily="34" charset="-120"/>
                <a:cs typeface="Times New Roman" panose="02020603050405020304" pitchFamily="18" charset="0"/>
              </a:rPr>
              <a:t>109.7.1</a:t>
            </a:r>
            <a:r>
              <a:rPr kumimoji="0" lang="zh-TW" altLang="en-US" sz="4800" b="1" dirty="0" smtClean="0">
                <a:latin typeface="微軟正黑體" panose="020B0604030504040204" pitchFamily="34" charset="-120"/>
                <a:ea typeface="微軟正黑體" panose="020B0604030504040204" pitchFamily="34" charset="-120"/>
              </a:rPr>
              <a:t>施行</a:t>
            </a:r>
            <a:r>
              <a:rPr kumimoji="0" lang="en-US" altLang="zh-TW" sz="4800" b="1" dirty="0" smtClean="0">
                <a:latin typeface="微軟正黑體" panose="020B0604030504040204" pitchFamily="34" charset="-120"/>
                <a:ea typeface="微軟正黑體" panose="020B0604030504040204" pitchFamily="34" charset="-120"/>
              </a:rPr>
              <a:t>)</a:t>
            </a:r>
            <a:endParaRPr kumimoji="0" lang="zh-TW" altLang="en-US" sz="4800"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13</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216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07932" y="61036"/>
            <a:ext cx="2515565" cy="523220"/>
          </a:xfrm>
          <a:prstGeom prst="rect">
            <a:avLst/>
          </a:prstGeom>
          <a:noFill/>
        </p:spPr>
        <p:txBody>
          <a:bodyPr wrap="square" rtlCol="0">
            <a:spAutoFit/>
          </a:bodyPr>
          <a:lstStyle/>
          <a:p>
            <a:r>
              <a:rPr lang="zh-TW" altLang="en-US" sz="2800" dirty="0" smtClean="0">
                <a:solidFill>
                  <a:schemeClr val="bg1">
                    <a:lumMod val="50000"/>
                  </a:schemeClr>
                </a:solidFill>
                <a:latin typeface="微軟正黑體" panose="020B0604030504040204" pitchFamily="34" charset="-120"/>
                <a:ea typeface="微軟正黑體" panose="020B0604030504040204" pitchFamily="34" charset="-120"/>
              </a:rPr>
              <a:t>北</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向日照</a:t>
            </a:r>
          </a:p>
        </p:txBody>
      </p:sp>
      <p:sp>
        <p:nvSpPr>
          <p:cNvPr id="5" name="橢圓 4"/>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02</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807932" y="536051"/>
            <a:ext cx="2964447"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修法緣由</a:t>
            </a:r>
          </a:p>
        </p:txBody>
      </p:sp>
      <p:grpSp>
        <p:nvGrpSpPr>
          <p:cNvPr id="8" name="组合 76"/>
          <p:cNvGrpSpPr/>
          <p:nvPr/>
        </p:nvGrpSpPr>
        <p:grpSpPr>
          <a:xfrm>
            <a:off x="843208" y="1714315"/>
            <a:ext cx="845041" cy="1178520"/>
            <a:chOff x="7727791" y="2488096"/>
            <a:chExt cx="531583" cy="657807"/>
          </a:xfrm>
          <a:solidFill>
            <a:srgbClr val="95886F"/>
          </a:solidFill>
        </p:grpSpPr>
        <p:sp>
          <p:nvSpPr>
            <p:cNvPr id="9" name="Freeform 220"/>
            <p:cNvSpPr>
              <a:spLocks/>
            </p:cNvSpPr>
            <p:nvPr/>
          </p:nvSpPr>
          <p:spPr bwMode="auto">
            <a:xfrm>
              <a:off x="7727791" y="2488096"/>
              <a:ext cx="531583" cy="328903"/>
            </a:xfrm>
            <a:custGeom>
              <a:avLst/>
              <a:gdLst>
                <a:gd name="T0" fmla="*/ 664 w 737"/>
                <a:gd name="T1" fmla="*/ 177 h 456"/>
                <a:gd name="T2" fmla="*/ 737 w 737"/>
                <a:gd name="T3" fmla="*/ 26 h 456"/>
                <a:gd name="T4" fmla="*/ 602 w 737"/>
                <a:gd name="T5" fmla="*/ 0 h 456"/>
                <a:gd name="T6" fmla="*/ 619 w 737"/>
                <a:gd name="T7" fmla="*/ 47 h 456"/>
                <a:gd name="T8" fmla="*/ 0 w 737"/>
                <a:gd name="T9" fmla="*/ 361 h 456"/>
                <a:gd name="T10" fmla="*/ 0 w 737"/>
                <a:gd name="T11" fmla="*/ 456 h 456"/>
                <a:gd name="T12" fmla="*/ 664 w 737"/>
                <a:gd name="T13" fmla="*/ 118 h 456"/>
                <a:gd name="T14" fmla="*/ 664 w 737"/>
                <a:gd name="T15" fmla="*/ 177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7" h="456">
                  <a:moveTo>
                    <a:pt x="664" y="177"/>
                  </a:moveTo>
                  <a:lnTo>
                    <a:pt x="737" y="26"/>
                  </a:lnTo>
                  <a:lnTo>
                    <a:pt x="602" y="0"/>
                  </a:lnTo>
                  <a:lnTo>
                    <a:pt x="619" y="47"/>
                  </a:lnTo>
                  <a:lnTo>
                    <a:pt x="0" y="361"/>
                  </a:lnTo>
                  <a:lnTo>
                    <a:pt x="0" y="456"/>
                  </a:lnTo>
                  <a:lnTo>
                    <a:pt x="664" y="118"/>
                  </a:lnTo>
                  <a:lnTo>
                    <a:pt x="664" y="17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0" name="Rectangle 221"/>
            <p:cNvSpPr>
              <a:spLocks noChangeArrowheads="1"/>
            </p:cNvSpPr>
            <p:nvPr/>
          </p:nvSpPr>
          <p:spPr bwMode="auto">
            <a:xfrm>
              <a:off x="8134592" y="2666973"/>
              <a:ext cx="100979" cy="477487"/>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1" name="Rectangle 222"/>
            <p:cNvSpPr>
              <a:spLocks noChangeArrowheads="1"/>
            </p:cNvSpPr>
            <p:nvPr/>
          </p:nvSpPr>
          <p:spPr bwMode="auto">
            <a:xfrm>
              <a:off x="7934076" y="2765789"/>
              <a:ext cx="100258" cy="378672"/>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2" name="Rectangle 223"/>
            <p:cNvSpPr>
              <a:spLocks noChangeArrowheads="1"/>
            </p:cNvSpPr>
            <p:nvPr/>
          </p:nvSpPr>
          <p:spPr bwMode="auto">
            <a:xfrm>
              <a:off x="7746544" y="2839359"/>
              <a:ext cx="100258" cy="306544"/>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
        <p:nvSpPr>
          <p:cNvPr id="18" name="MH_Text_3"/>
          <p:cNvSpPr txBox="1">
            <a:spLocks noChangeArrowheads="1"/>
          </p:cNvSpPr>
          <p:nvPr>
            <p:custDataLst>
              <p:tags r:id="rId1"/>
            </p:custDataLst>
          </p:nvPr>
        </p:nvSpPr>
        <p:spPr bwMode="auto">
          <a:xfrm>
            <a:off x="1892441" y="2107067"/>
            <a:ext cx="9349303" cy="9050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TW" altLang="en-US" sz="2400" dirty="0" smtClean="0">
                <a:latin typeface="微軟正黑體" panose="020B0604030504040204" pitchFamily="34" charset="-120"/>
                <a:ea typeface="微軟正黑體" panose="020B0604030504040204" pitchFamily="34" charset="-120"/>
              </a:rPr>
              <a:t>都市土地使用強度高，高層建築密集，各類容積獎勵造成新建建築量</a:t>
            </a:r>
            <a:r>
              <a:rPr lang="zh-TW" altLang="en-US" sz="2400" dirty="0">
                <a:latin typeface="微軟正黑體" panose="020B0604030504040204" pitchFamily="34" charset="-120"/>
                <a:ea typeface="微軟正黑體" panose="020B0604030504040204" pitchFamily="34" charset="-120"/>
              </a:rPr>
              <a:t>體加大</a:t>
            </a:r>
            <a:r>
              <a:rPr lang="zh-TW" altLang="en-US" sz="2400" dirty="0" smtClean="0">
                <a:latin typeface="微軟正黑體" panose="020B0604030504040204" pitchFamily="34" charset="-120"/>
                <a:ea typeface="微軟正黑體" panose="020B0604030504040204" pitchFamily="34" charset="-120"/>
              </a:rPr>
              <a:t>，近年陸續有民眾陳情及媒體報導</a:t>
            </a:r>
            <a:r>
              <a:rPr lang="zh-TW" altLang="en-US" sz="2400" dirty="0" smtClean="0">
                <a:solidFill>
                  <a:srgbClr val="FF0000"/>
                </a:solidFill>
                <a:latin typeface="微軟正黑體" panose="020B0604030504040204" pitchFamily="34" charset="-120"/>
                <a:ea typeface="微軟正黑體" panose="020B0604030504040204" pitchFamily="34" charset="-120"/>
              </a:rPr>
              <a:t>日照權爭議</a:t>
            </a:r>
            <a:r>
              <a:rPr lang="zh-TW" altLang="en-US" sz="2400" dirty="0" smtClean="0">
                <a:latin typeface="微軟正黑體" panose="020B0604030504040204" pitchFamily="34" charset="-120"/>
                <a:ea typeface="微軟正黑體" panose="020B0604030504040204" pitchFamily="34" charset="-120"/>
              </a:rPr>
              <a:t>。</a:t>
            </a:r>
            <a:endParaRPr lang="en-US" altLang="zh-CN" sz="2400" dirty="0">
              <a:solidFill>
                <a:srgbClr val="58595B"/>
              </a:solidFill>
              <a:latin typeface="微軟正黑體" panose="020B0604030504040204" pitchFamily="34" charset="-120"/>
              <a:ea typeface="微軟正黑體" panose="020B0604030504040204" pitchFamily="34" charset="-120"/>
            </a:endParaRPr>
          </a:p>
        </p:txBody>
      </p:sp>
      <p:sp>
        <p:nvSpPr>
          <p:cNvPr id="19" name="MH_SubTitle_3"/>
          <p:cNvSpPr txBox="1">
            <a:spLocks noChangeArrowheads="1"/>
          </p:cNvSpPr>
          <p:nvPr>
            <p:custDataLst>
              <p:tags r:id="rId2"/>
            </p:custDataLst>
          </p:nvPr>
        </p:nvSpPr>
        <p:spPr bwMode="auto">
          <a:xfrm>
            <a:off x="1892441" y="1559785"/>
            <a:ext cx="2377345" cy="475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TW" altLang="en-US" sz="2800" b="1" dirty="0">
                <a:solidFill>
                  <a:srgbClr val="58595B"/>
                </a:solidFill>
                <a:latin typeface="微軟正黑體" panose="020B0604030504040204" pitchFamily="34" charset="-120"/>
                <a:ea typeface="微軟正黑體" panose="020B0604030504040204" pitchFamily="34" charset="-120"/>
              </a:rPr>
              <a:t>都市密度高</a:t>
            </a:r>
            <a:endParaRPr lang="en-US" altLang="zh-CN" sz="2800" b="1" dirty="0">
              <a:solidFill>
                <a:srgbClr val="58595B"/>
              </a:solidFill>
              <a:latin typeface="微軟正黑體" panose="020B0604030504040204" pitchFamily="34" charset="-120"/>
              <a:ea typeface="微軟正黑體" panose="020B0604030504040204" pitchFamily="34" charset="-120"/>
            </a:endParaRPr>
          </a:p>
        </p:txBody>
      </p:sp>
      <p:sp>
        <p:nvSpPr>
          <p:cNvPr id="20" name="MH_Text_3"/>
          <p:cNvSpPr txBox="1">
            <a:spLocks noChangeArrowheads="1"/>
          </p:cNvSpPr>
          <p:nvPr>
            <p:custDataLst>
              <p:tags r:id="rId3"/>
            </p:custDataLst>
          </p:nvPr>
        </p:nvSpPr>
        <p:spPr bwMode="auto">
          <a:xfrm>
            <a:off x="1917843" y="4445730"/>
            <a:ext cx="9323901" cy="15157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TW" altLang="zh-TW" sz="2400" dirty="0" smtClean="0">
                <a:latin typeface="微軟正黑體" panose="020B0604030504040204" pitchFamily="34" charset="-120"/>
                <a:ea typeface="微軟正黑體" panose="020B0604030504040204" pitchFamily="34" charset="-120"/>
              </a:rPr>
              <a:t>建築</a:t>
            </a:r>
            <a:r>
              <a:rPr lang="zh-TW" altLang="zh-TW" sz="2400" dirty="0">
                <a:latin typeface="微軟正黑體" panose="020B0604030504040204" pitchFamily="34" charset="-120"/>
                <a:ea typeface="微軟正黑體" panose="020B0604030504040204" pitchFamily="34" charset="-120"/>
              </a:rPr>
              <a:t>基地非屬住宅區興建住宅時，</a:t>
            </a:r>
            <a:r>
              <a:rPr lang="zh-TW" altLang="zh-TW" sz="2400" dirty="0">
                <a:solidFill>
                  <a:srgbClr val="FF0000"/>
                </a:solidFill>
                <a:latin typeface="微軟正黑體" panose="020B0604030504040204" pitchFamily="34" charset="-120"/>
                <a:ea typeface="微軟正黑體" panose="020B0604030504040204" pitchFamily="34" charset="-120"/>
              </a:rPr>
              <a:t>不須檢討對鄰近住宅區之日照影響，有違保障住宅居住品質之立法精神，顯有違失</a:t>
            </a:r>
            <a:r>
              <a:rPr lang="zh-TW" altLang="zh-TW" sz="2400" dirty="0">
                <a:latin typeface="微軟正黑體" panose="020B0604030504040204" pitchFamily="34" charset="-120"/>
                <a:ea typeface="微軟正黑體" panose="020B0604030504040204" pitchFamily="34" charset="-120"/>
              </a:rPr>
              <a:t>。</a:t>
            </a:r>
            <a:endParaRPr lang="en-US" altLang="zh-CN" sz="2400" dirty="0">
              <a:latin typeface="微軟正黑體" panose="020B0604030504040204" pitchFamily="34" charset="-120"/>
              <a:ea typeface="微軟正黑體" panose="020B0604030504040204" pitchFamily="34" charset="-120"/>
            </a:endParaRPr>
          </a:p>
        </p:txBody>
      </p:sp>
      <p:sp>
        <p:nvSpPr>
          <p:cNvPr id="21" name="MH_SubTitle_3"/>
          <p:cNvSpPr txBox="1">
            <a:spLocks noChangeArrowheads="1"/>
          </p:cNvSpPr>
          <p:nvPr>
            <p:custDataLst>
              <p:tags r:id="rId4"/>
            </p:custDataLst>
          </p:nvPr>
        </p:nvSpPr>
        <p:spPr bwMode="auto">
          <a:xfrm>
            <a:off x="1917843" y="3898448"/>
            <a:ext cx="3021712" cy="475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TW" altLang="en-US" sz="2800" b="1" dirty="0">
                <a:solidFill>
                  <a:srgbClr val="58595B"/>
                </a:solidFill>
                <a:latin typeface="微軟正黑體" panose="020B0604030504040204" pitchFamily="34" charset="-120"/>
                <a:ea typeface="微軟正黑體" panose="020B0604030504040204" pitchFamily="34" charset="-120"/>
              </a:rPr>
              <a:t>監察院調查意見</a:t>
            </a:r>
            <a:endParaRPr lang="en-US" altLang="zh-CN" sz="2800" b="1" dirty="0">
              <a:solidFill>
                <a:srgbClr val="58595B"/>
              </a:solidFill>
              <a:latin typeface="微軟正黑體" panose="020B0604030504040204" pitchFamily="34" charset="-120"/>
              <a:ea typeface="微軟正黑體" panose="020B0604030504040204" pitchFamily="34" charset="-120"/>
            </a:endParaRPr>
          </a:p>
        </p:txBody>
      </p:sp>
      <p:grpSp>
        <p:nvGrpSpPr>
          <p:cNvPr id="28" name="群組 27"/>
          <p:cNvGrpSpPr/>
          <p:nvPr/>
        </p:nvGrpSpPr>
        <p:grpSpPr>
          <a:xfrm>
            <a:off x="720273" y="3965284"/>
            <a:ext cx="1065261" cy="1117704"/>
            <a:chOff x="5404447" y="2552908"/>
            <a:chExt cx="914400" cy="841676"/>
          </a:xfrm>
        </p:grpSpPr>
        <p:sp>
          <p:nvSpPr>
            <p:cNvPr id="26" name="Oval 25"/>
            <p:cNvSpPr/>
            <p:nvPr/>
          </p:nvSpPr>
          <p:spPr>
            <a:xfrm>
              <a:off x="5542394" y="2552908"/>
              <a:ext cx="768005" cy="76800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endParaRPr>
            </a:p>
          </p:txBody>
        </p:sp>
        <p:pic>
          <p:nvPicPr>
            <p:cNvPr id="27" name="Picture 4" descr="ãå¤©å¹³ãçåçæå°çµæ"/>
            <p:cNvPicPr>
              <a:picLocks noChangeAspect="1" noChangeArrowheads="1"/>
            </p:cNvPicPr>
            <p:nvPr/>
          </p:nvPicPr>
          <p:blipFill>
            <a:blip r:embed="rId6" cstate="print">
              <a:clrChange>
                <a:clrFrom>
                  <a:srgbClr val="FFFFFF"/>
                </a:clrFrom>
                <a:clrTo>
                  <a:srgbClr val="FFFFFF">
                    <a:alpha val="0"/>
                  </a:srgbClr>
                </a:clrTo>
              </a:clrChange>
              <a:duotone>
                <a:prstClr val="black"/>
                <a:srgbClr val="000000">
                  <a:tint val="45000"/>
                  <a:satMod val="400000"/>
                </a:srgbClr>
              </a:duotone>
            </a:blip>
            <a:srcRect/>
            <a:stretch>
              <a:fillRect/>
            </a:stretch>
          </p:blipFill>
          <p:spPr bwMode="auto">
            <a:xfrm>
              <a:off x="5404447" y="2608263"/>
              <a:ext cx="914400" cy="786321"/>
            </a:xfrm>
            <a:prstGeom prst="rect">
              <a:avLst/>
            </a:prstGeom>
            <a:noFill/>
          </p:spPr>
        </p:pic>
      </p:grpSp>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14</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696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02</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853303" y="580697"/>
            <a:ext cx="4098657"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修法重點</a:t>
            </a:r>
          </a:p>
        </p:txBody>
      </p:sp>
      <p:grpSp>
        <p:nvGrpSpPr>
          <p:cNvPr id="11" name="群組 10"/>
          <p:cNvGrpSpPr/>
          <p:nvPr/>
        </p:nvGrpSpPr>
        <p:grpSpPr>
          <a:xfrm>
            <a:off x="772072" y="1265917"/>
            <a:ext cx="3719662" cy="596497"/>
            <a:chOff x="-27163" y="893005"/>
            <a:chExt cx="3719662" cy="1047049"/>
          </a:xfrm>
        </p:grpSpPr>
        <p:grpSp>
          <p:nvGrpSpPr>
            <p:cNvPr id="12" name="群組 11"/>
            <p:cNvGrpSpPr/>
            <p:nvPr/>
          </p:nvGrpSpPr>
          <p:grpSpPr>
            <a:xfrm>
              <a:off x="113946" y="893005"/>
              <a:ext cx="3578553" cy="1035244"/>
              <a:chOff x="128118" y="761681"/>
              <a:chExt cx="3062733" cy="1035244"/>
            </a:xfrm>
          </p:grpSpPr>
          <p:sp>
            <p:nvSpPr>
              <p:cNvPr id="14" name="五邊形 40"/>
              <p:cNvSpPr/>
              <p:nvPr/>
            </p:nvSpPr>
            <p:spPr>
              <a:xfrm rot="16200000" flipH="1">
                <a:off x="1117318" y="-218454"/>
                <a:ext cx="1026179" cy="3004579"/>
              </a:xfrm>
              <a:prstGeom prst="rect">
                <a:avLst/>
              </a:prstGeom>
              <a:solidFill>
                <a:srgbClr val="D3604D"/>
              </a:solidFill>
              <a:ln>
                <a:noFill/>
              </a:ln>
            </p:spPr>
            <p:style>
              <a:lnRef idx="2">
                <a:schemeClr val="accent1"/>
              </a:lnRef>
              <a:fillRef idx="1">
                <a:schemeClr val="lt1"/>
              </a:fillRef>
              <a:effectRef idx="0">
                <a:schemeClr val="accent1"/>
              </a:effectRef>
              <a:fontRef idx="minor">
                <a:schemeClr val="dk1"/>
              </a:fontRef>
            </p:style>
            <p:txBody>
              <a:bodyPr lIns="65307" tIns="32653" rIns="65307" bIns="32653" rtlCol="0" anchor="ctr"/>
              <a:lstStyle/>
              <a:p>
                <a:pPr algn="ctr"/>
                <a:endParaRPr lang="zh-TW" altLang="en-US">
                  <a:solidFill>
                    <a:schemeClr val="bg1"/>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95534" y="761681"/>
                <a:ext cx="2695317" cy="1017470"/>
              </a:xfrm>
              <a:prstGeom prst="rect">
                <a:avLst/>
              </a:prstGeom>
              <a:noFill/>
            </p:spPr>
            <p:txBody>
              <a:bodyPr wrap="square" rtlCol="0">
                <a:spAutoFit/>
              </a:bodyPr>
              <a:lstStyle/>
              <a:p>
                <a:pPr algn="ctr">
                  <a:lnSpc>
                    <a:spcPts val="3800"/>
                  </a:lnSpc>
                </a:pPr>
                <a:r>
                  <a:rPr lang="zh-TW" altLang="en-US" sz="3200" b="1" dirty="0" smtClean="0">
                    <a:solidFill>
                      <a:schemeClr val="bg1"/>
                    </a:solidFill>
                    <a:latin typeface="微軟正黑體" pitchFamily="34" charset="-120"/>
                    <a:ea typeface="微軟正黑體" pitchFamily="34" charset="-120"/>
                  </a:rPr>
                  <a:t>適用範圍</a:t>
                </a:r>
                <a:r>
                  <a:rPr lang="zh-TW" altLang="en-US" sz="3200" b="1" dirty="0">
                    <a:solidFill>
                      <a:schemeClr val="bg1"/>
                    </a:solidFill>
                    <a:latin typeface="微軟正黑體" pitchFamily="34" charset="-120"/>
                    <a:ea typeface="微軟正黑體" pitchFamily="34" charset="-120"/>
                  </a:rPr>
                  <a:t>增加</a:t>
                </a:r>
                <a:endParaRPr lang="en-US" altLang="zh-TW" sz="3200" b="1" dirty="0" smtClean="0">
                  <a:solidFill>
                    <a:schemeClr val="bg1"/>
                  </a:solidFill>
                  <a:latin typeface="微軟正黑體" pitchFamily="34" charset="-120"/>
                  <a:ea typeface="微軟正黑體" pitchFamily="34" charset="-120"/>
                </a:endParaRPr>
              </a:p>
            </p:txBody>
          </p:sp>
        </p:grpSp>
        <p:sp>
          <p:nvSpPr>
            <p:cNvPr id="13" name="文字方塊 12"/>
            <p:cNvSpPr txBox="1"/>
            <p:nvPr/>
          </p:nvSpPr>
          <p:spPr>
            <a:xfrm>
              <a:off x="-27163" y="922584"/>
              <a:ext cx="1007971" cy="1017470"/>
            </a:xfrm>
            <a:prstGeom prst="rect">
              <a:avLst/>
            </a:prstGeom>
            <a:noFill/>
          </p:spPr>
          <p:txBody>
            <a:bodyPr wrap="square" rtlCol="0">
              <a:spAutoFit/>
            </a:bodyPr>
            <a:lstStyle/>
            <a:p>
              <a:pPr algn="ctr">
                <a:lnSpc>
                  <a:spcPts val="3800"/>
                </a:lnSpc>
              </a:pPr>
              <a:r>
                <a:rPr lang="en-US" altLang="zh-TW" sz="3200" b="1" dirty="0">
                  <a:solidFill>
                    <a:schemeClr val="bg1"/>
                  </a:solidFill>
                  <a:latin typeface="微軟正黑體" panose="020B0604030504040204" pitchFamily="34" charset="-120"/>
                  <a:ea typeface="微軟正黑體" panose="020B0604030504040204" pitchFamily="34" charset="-120"/>
                </a:rPr>
                <a:t>1.</a:t>
              </a:r>
            </a:p>
          </p:txBody>
        </p:sp>
      </p:grpSp>
      <p:sp>
        <p:nvSpPr>
          <p:cNvPr id="16" name="圓角矩形 15"/>
          <p:cNvSpPr/>
          <p:nvPr/>
        </p:nvSpPr>
        <p:spPr>
          <a:xfrm>
            <a:off x="1058235" y="2468185"/>
            <a:ext cx="4750679" cy="2238286"/>
          </a:xfrm>
          <a:prstGeom prst="roundRect">
            <a:avLst/>
          </a:prstGeom>
          <a:solidFill>
            <a:srgbClr val="F4F7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p:cNvSpPr/>
          <p:nvPr/>
        </p:nvSpPr>
        <p:spPr>
          <a:xfrm>
            <a:off x="1250872" y="2705489"/>
            <a:ext cx="4455035" cy="1826141"/>
          </a:xfrm>
          <a:prstGeom prst="rect">
            <a:avLst/>
          </a:prstGeom>
        </p:spPr>
        <p:txBody>
          <a:bodyPr wrap="square">
            <a:spAutoFit/>
          </a:bodyPr>
          <a:lstStyle/>
          <a:p>
            <a:pPr marL="342900" indent="-342900">
              <a:spcBef>
                <a:spcPts val="799"/>
              </a:spcBef>
              <a:buFont typeface="Wingdings" panose="05000000000000000000" pitchFamily="2" charset="2"/>
              <a:buChar char="Ø"/>
            </a:pPr>
            <a:r>
              <a:rPr lang="zh-TW" altLang="en-US" sz="2200" b="1" kern="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住宅區建築物在</a:t>
            </a:r>
            <a:r>
              <a:rPr lang="zh-TW" altLang="en-US" sz="2200" b="1" kern="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冬至日所造成之日照</a:t>
            </a:r>
            <a:r>
              <a:rPr lang="zh-TW" altLang="en-US" sz="2200" b="1" kern="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陰影</a:t>
            </a:r>
            <a:r>
              <a:rPr lang="zh-TW" altLang="en-US" sz="2200" b="1" kern="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，應使鄰近基地</a:t>
            </a:r>
            <a:r>
              <a:rPr lang="zh-TW" altLang="en-US" sz="2200" b="1" kern="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有</a:t>
            </a:r>
            <a:r>
              <a:rPr lang="en-US" altLang="zh-TW" sz="2200" b="1" kern="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200" b="1" kern="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小時</a:t>
            </a:r>
            <a:r>
              <a:rPr lang="zh-TW" altLang="en-US" sz="2200" b="1" kern="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以上之有效日照</a:t>
            </a:r>
          </a:p>
          <a:p>
            <a:pPr marL="800089" lvl="1" indent="-342889">
              <a:spcBef>
                <a:spcPts val="799"/>
              </a:spcBef>
              <a:buFont typeface="Arial" panose="020B0604020202020204" pitchFamily="34" charset="0"/>
              <a:buChar char="•"/>
            </a:pPr>
            <a:r>
              <a:rPr lang="zh-TW" altLang="en-US" sz="2000" b="1" kern="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適用範圍及鄰近基地檢討</a:t>
            </a:r>
            <a:r>
              <a:rPr lang="zh-TW" altLang="en-US" sz="2000" b="1" kern="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僅</a:t>
            </a:r>
            <a:r>
              <a:rPr lang="zh-TW" altLang="en-US" sz="2000" b="1" kern="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限住宅區</a:t>
            </a:r>
            <a:endParaRPr lang="en-US" altLang="zh-TW" sz="2000" b="1" kern="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圓角矩形 17"/>
          <p:cNvSpPr/>
          <p:nvPr/>
        </p:nvSpPr>
        <p:spPr>
          <a:xfrm>
            <a:off x="942953" y="2051053"/>
            <a:ext cx="3486847" cy="645473"/>
          </a:xfrm>
          <a:prstGeom prst="round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修法</a:t>
            </a:r>
            <a:r>
              <a:rPr lang="zh-TW" altLang="en-US" sz="2800" b="1" dirty="0">
                <a:solidFill>
                  <a:schemeClr val="bg1"/>
                </a:solidFill>
                <a:latin typeface="微軟正黑體" panose="020B0604030504040204" pitchFamily="34" charset="-120"/>
                <a:ea typeface="微軟正黑體" panose="020B0604030504040204" pitchFamily="34" charset="-120"/>
              </a:rPr>
              <a:t>前</a:t>
            </a:r>
          </a:p>
        </p:txBody>
      </p:sp>
      <p:sp>
        <p:nvSpPr>
          <p:cNvPr id="19" name="圓角矩形 18"/>
          <p:cNvSpPr/>
          <p:nvPr/>
        </p:nvSpPr>
        <p:spPr>
          <a:xfrm>
            <a:off x="6593127" y="2373788"/>
            <a:ext cx="4750679" cy="3098897"/>
          </a:xfrm>
          <a:prstGeom prst="roundRect">
            <a:avLst/>
          </a:prstGeom>
          <a:solidFill>
            <a:srgbClr val="F4F7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0" name="矩形 19"/>
          <p:cNvSpPr/>
          <p:nvPr/>
        </p:nvSpPr>
        <p:spPr>
          <a:xfrm>
            <a:off x="6782101" y="2741344"/>
            <a:ext cx="4455035" cy="2605842"/>
          </a:xfrm>
          <a:prstGeom prst="rect">
            <a:avLst/>
          </a:prstGeom>
        </p:spPr>
        <p:txBody>
          <a:bodyPr wrap="square">
            <a:spAutoFit/>
          </a:bodyPr>
          <a:lstStyle/>
          <a:p>
            <a:pPr marL="342900" indent="-342900">
              <a:spcBef>
                <a:spcPts val="799"/>
              </a:spcBef>
              <a:buFont typeface="Wingdings" panose="05000000000000000000" pitchFamily="2" charset="2"/>
              <a:buChar char="Ø"/>
            </a:pPr>
            <a:r>
              <a:rPr lang="zh-TW" altLang="en-US" sz="2200" b="1" kern="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新建</a:t>
            </a:r>
            <a:r>
              <a:rPr lang="zh-TW" altLang="en-US" sz="2200" b="1" kern="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或</a:t>
            </a:r>
            <a:r>
              <a:rPr lang="zh-TW" altLang="en-US" sz="2200" b="1" kern="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增建</a:t>
            </a:r>
            <a:r>
              <a:rPr lang="zh-TW" altLang="en-US" sz="2200" b="1" kern="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建築物高度</a:t>
            </a:r>
            <a:r>
              <a:rPr lang="zh-TW" altLang="en-US" sz="2200" b="1" kern="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超過</a:t>
            </a:r>
            <a:r>
              <a:rPr lang="en-US" altLang="zh-TW" sz="2200" b="1" kern="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2200" b="1" kern="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公尺</a:t>
            </a:r>
            <a:r>
              <a:rPr lang="zh-TW" altLang="en-US" sz="2200" b="1" kern="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部分，在冬至日所</a:t>
            </a:r>
            <a:r>
              <a:rPr lang="zh-TW" altLang="en-US" sz="2200" b="1" kern="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造成</a:t>
            </a:r>
            <a:r>
              <a:rPr lang="zh-TW" altLang="en-US" sz="2200" b="1" kern="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之日照陰影，應使</a:t>
            </a:r>
            <a:r>
              <a:rPr lang="zh-TW" altLang="en-US" sz="2200" b="1" kern="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鄰近之</a:t>
            </a:r>
            <a:r>
              <a:rPr lang="zh-TW" altLang="en-US" sz="2200" b="1" kern="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住宅區或商業區基地</a:t>
            </a:r>
            <a:r>
              <a:rPr lang="zh-TW" altLang="en-US" sz="2200" b="1" kern="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有</a:t>
            </a:r>
            <a:r>
              <a:rPr lang="en-US" altLang="zh-TW" sz="2200" b="1" kern="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200" b="1" kern="0"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小時</a:t>
            </a:r>
            <a:r>
              <a:rPr lang="zh-TW" altLang="en-US" sz="2200" b="1" kern="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以上之有效日照。</a:t>
            </a:r>
          </a:p>
          <a:p>
            <a:pPr marL="800089" lvl="1" indent="-342889">
              <a:spcBef>
                <a:spcPts val="799"/>
              </a:spcBef>
              <a:buFont typeface="Arial" panose="020B0604020202020204" pitchFamily="34" charset="0"/>
              <a:buChar char="•"/>
            </a:pPr>
            <a:r>
              <a:rPr lang="zh-TW" altLang="en-US" sz="2000" b="1" kern="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不論基地分區均應檢討</a:t>
            </a:r>
            <a:endParaRPr lang="en-US" altLang="zh-TW" sz="2000" b="1" kern="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800089" lvl="1" indent="-342889">
              <a:spcBef>
                <a:spcPts val="799"/>
              </a:spcBef>
              <a:buFont typeface="Arial" panose="020B0604020202020204" pitchFamily="34" charset="0"/>
              <a:buChar char="•"/>
            </a:pPr>
            <a:r>
              <a:rPr lang="zh-TW" altLang="en-US" sz="2000" b="1" kern="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鄰近基地檢討範圍增加商業區</a:t>
            </a:r>
            <a:endParaRPr lang="zh-TW" altLang="en-US" sz="2000" b="1" kern="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1" name="圓角矩形 20"/>
          <p:cNvSpPr/>
          <p:nvPr/>
        </p:nvSpPr>
        <p:spPr>
          <a:xfrm>
            <a:off x="6486457" y="2051052"/>
            <a:ext cx="3486847" cy="645473"/>
          </a:xfrm>
          <a:prstGeom prst="round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修法</a:t>
            </a:r>
            <a:r>
              <a:rPr lang="zh-TW" altLang="en-US" sz="2800" b="1" dirty="0">
                <a:solidFill>
                  <a:schemeClr val="bg1"/>
                </a:solidFill>
                <a:latin typeface="微軟正黑體" panose="020B0604030504040204" pitchFamily="34" charset="-120"/>
                <a:ea typeface="微軟正黑體" panose="020B0604030504040204" pitchFamily="34" charset="-120"/>
              </a:rPr>
              <a:t>後</a:t>
            </a:r>
          </a:p>
        </p:txBody>
      </p:sp>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15</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cxnSp>
        <p:nvCxnSpPr>
          <p:cNvPr id="22" name="直線接點 21"/>
          <p:cNvCxnSpPr/>
          <p:nvPr/>
        </p:nvCxnSpPr>
        <p:spPr>
          <a:xfrm>
            <a:off x="3288562" y="4969693"/>
            <a:ext cx="2963596" cy="159587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3" name="圖形 4">
            <a:extLst>
              <a:ext uri="{FF2B5EF4-FFF2-40B4-BE49-F238E27FC236}">
                <a16:creationId xmlns="" xmlns:a16="http://schemas.microsoft.com/office/drawing/2014/main" id="{48DA3457-5CE5-4BEE-BF93-9FA8D517C5DC}"/>
              </a:ext>
            </a:extLst>
          </p:cNvPr>
          <p:cNvPicPr>
            <a:picLocks noChangeAspect="1"/>
          </p:cNvPicPr>
          <p:nvPr/>
        </p:nvPicPr>
        <p:blipFill>
          <a:blip r:embed="rId2">
            <a:extLst>
              <a:ext uri="{96DAC541-7B7A-43D3-8B79-37D633B846F1}">
                <asvg:svgBlip xmlns:asvg="http://schemas.microsoft.com/office/drawing/2016/SVG/main" xmlns="" r:embed="rId4"/>
              </a:ext>
            </a:extLst>
          </a:blip>
          <a:stretch>
            <a:fillRect/>
          </a:stretch>
        </p:blipFill>
        <p:spPr>
          <a:xfrm>
            <a:off x="4695774" y="4836956"/>
            <a:ext cx="2031110" cy="1146152"/>
          </a:xfrm>
          <a:prstGeom prst="rect">
            <a:avLst/>
          </a:prstGeom>
        </p:spPr>
      </p:pic>
      <p:pic>
        <p:nvPicPr>
          <p:cNvPr id="24" name="圖形 7">
            <a:extLst>
              <a:ext uri="{FF2B5EF4-FFF2-40B4-BE49-F238E27FC236}">
                <a16:creationId xmlns="" xmlns:a16="http://schemas.microsoft.com/office/drawing/2014/main" id="{CA73ED30-C951-4B33-A27D-31BBA26037B2}"/>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t="1437" r="57904"/>
          <a:stretch/>
        </p:blipFill>
        <p:spPr>
          <a:xfrm>
            <a:off x="3267005" y="5592135"/>
            <a:ext cx="2225766" cy="1203113"/>
          </a:xfrm>
          <a:prstGeom prst="rect">
            <a:avLst/>
          </a:prstGeom>
        </p:spPr>
      </p:pic>
      <p:cxnSp>
        <p:nvCxnSpPr>
          <p:cNvPr id="25" name="直線接點 24"/>
          <p:cNvCxnSpPr/>
          <p:nvPr/>
        </p:nvCxnSpPr>
        <p:spPr>
          <a:xfrm flipH="1">
            <a:off x="4503853" y="4505491"/>
            <a:ext cx="1744180" cy="9181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手繪多邊形 25"/>
          <p:cNvSpPr/>
          <p:nvPr/>
        </p:nvSpPr>
        <p:spPr>
          <a:xfrm>
            <a:off x="3387472" y="4365467"/>
            <a:ext cx="2711086" cy="950617"/>
          </a:xfrm>
          <a:custGeom>
            <a:avLst/>
            <a:gdLst>
              <a:gd name="connsiteX0" fmla="*/ 0 w 3367019"/>
              <a:gd name="connsiteY0" fmla="*/ 674470 h 1356938"/>
              <a:gd name="connsiteX1" fmla="*/ 991711 w 3367019"/>
              <a:gd name="connsiteY1" fmla="*/ 1290290 h 1356938"/>
              <a:gd name="connsiteX2" fmla="*/ 1066356 w 3367019"/>
              <a:gd name="connsiteY2" fmla="*/ 1335610 h 1356938"/>
              <a:gd name="connsiteX3" fmla="*/ 1095681 w 3367019"/>
              <a:gd name="connsiteY3" fmla="*/ 1351606 h 1356938"/>
              <a:gd name="connsiteX4" fmla="*/ 1138335 w 3367019"/>
              <a:gd name="connsiteY4" fmla="*/ 1356938 h 1356938"/>
              <a:gd name="connsiteX5" fmla="*/ 3367019 w 3367019"/>
              <a:gd name="connsiteY5" fmla="*/ 0 h 135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67019" h="1356938">
                <a:moveTo>
                  <a:pt x="0" y="674470"/>
                </a:moveTo>
                <a:lnTo>
                  <a:pt x="991711" y="1290290"/>
                </a:lnTo>
                <a:lnTo>
                  <a:pt x="1066356" y="1335610"/>
                </a:lnTo>
                <a:lnTo>
                  <a:pt x="1095681" y="1351606"/>
                </a:lnTo>
                <a:lnTo>
                  <a:pt x="1138335" y="1356938"/>
                </a:lnTo>
                <a:lnTo>
                  <a:pt x="3367019" y="0"/>
                </a:lnTo>
              </a:path>
            </a:pathLst>
          </a:cu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7" name="手繪多邊形 26"/>
          <p:cNvSpPr/>
          <p:nvPr/>
        </p:nvSpPr>
        <p:spPr>
          <a:xfrm>
            <a:off x="4503853" y="5420884"/>
            <a:ext cx="1875565" cy="990551"/>
          </a:xfrm>
          <a:custGeom>
            <a:avLst/>
            <a:gdLst>
              <a:gd name="connsiteX0" fmla="*/ 0 w 2379903"/>
              <a:gd name="connsiteY0" fmla="*/ 0 h 1437794"/>
              <a:gd name="connsiteX1" fmla="*/ 2379903 w 2379903"/>
              <a:gd name="connsiteY1" fmla="*/ 1437794 h 1437794"/>
            </a:gdLst>
            <a:ahLst/>
            <a:cxnLst>
              <a:cxn ang="0">
                <a:pos x="connsiteX0" y="connsiteY0"/>
              </a:cxn>
              <a:cxn ang="0">
                <a:pos x="connsiteX1" y="connsiteY1"/>
              </a:cxn>
            </a:cxnLst>
            <a:rect l="l" t="t" r="r" b="b"/>
            <a:pathLst>
              <a:path w="2379903" h="1437794">
                <a:moveTo>
                  <a:pt x="0" y="0"/>
                </a:moveTo>
                <a:lnTo>
                  <a:pt x="2379903" y="1437794"/>
                </a:lnTo>
              </a:path>
            </a:pathLst>
          </a:cu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pic>
        <p:nvPicPr>
          <p:cNvPr id="37" name="Picture 4" descr="40-3">
            <a:extLst>
              <a:ext uri="{FF2B5EF4-FFF2-40B4-BE49-F238E27FC236}">
                <a16:creationId xmlns="" xmlns:a16="http://schemas.microsoft.com/office/drawing/2014/main" id="{B9198CA0-3D47-45FE-9224-B8958A3D3E4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 t="68274" r="88610" b="13563"/>
          <a:stretch/>
        </p:blipFill>
        <p:spPr bwMode="auto">
          <a:xfrm rot="3042248">
            <a:off x="3205894" y="5232678"/>
            <a:ext cx="557784" cy="6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直線單箭頭接點 43"/>
          <p:cNvCxnSpPr>
            <a:stCxn id="48" idx="1"/>
          </p:cNvCxnSpPr>
          <p:nvPr/>
        </p:nvCxnSpPr>
        <p:spPr>
          <a:xfrm flipH="1">
            <a:off x="6156187" y="5884523"/>
            <a:ext cx="776423" cy="16168"/>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flipH="1" flipV="1">
            <a:off x="5076575" y="6532955"/>
            <a:ext cx="1562086" cy="32615"/>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文字方塊 47"/>
          <p:cNvSpPr txBox="1"/>
          <p:nvPr/>
        </p:nvSpPr>
        <p:spPr>
          <a:xfrm>
            <a:off x="6932610" y="5592135"/>
            <a:ext cx="2067958" cy="584775"/>
          </a:xfrm>
          <a:prstGeom prst="rect">
            <a:avLst/>
          </a:prstGeom>
          <a:noFill/>
        </p:spPr>
        <p:txBody>
          <a:bodyPr wrap="square" rtlCol="0">
            <a:spAutoFit/>
          </a:bodyPr>
          <a:lstStyle/>
          <a:p>
            <a:r>
              <a:rPr lang="zh-TW" altLang="en-US" sz="1600" dirty="0" smtClean="0">
                <a:solidFill>
                  <a:srgbClr val="FF0000"/>
                </a:solidFill>
                <a:latin typeface="微軟正黑體" panose="020B0604030504040204" pitchFamily="34" charset="-120"/>
                <a:ea typeface="微軟正黑體" panose="020B0604030504040204" pitchFamily="34" charset="-120"/>
              </a:rPr>
              <a:t>北向為商業區或住宅區時需檢討日照陰影</a:t>
            </a:r>
            <a:endParaRPr lang="zh-TW" altLang="en-US" sz="1600" dirty="0">
              <a:solidFill>
                <a:srgbClr val="FF0000"/>
              </a:solidFill>
              <a:latin typeface="微軟正黑體" panose="020B0604030504040204" pitchFamily="34" charset="-120"/>
              <a:ea typeface="微軟正黑體" panose="020B0604030504040204" pitchFamily="34" charset="-120"/>
            </a:endParaRPr>
          </a:p>
        </p:txBody>
      </p:sp>
      <p:sp>
        <p:nvSpPr>
          <p:cNvPr id="50" name="文字方塊 49"/>
          <p:cNvSpPr txBox="1"/>
          <p:nvPr/>
        </p:nvSpPr>
        <p:spPr>
          <a:xfrm>
            <a:off x="6575031" y="6379985"/>
            <a:ext cx="1879699" cy="338554"/>
          </a:xfrm>
          <a:prstGeom prst="rect">
            <a:avLst/>
          </a:prstGeom>
          <a:noFill/>
        </p:spPr>
        <p:txBody>
          <a:bodyPr wrap="square" rtlCol="0">
            <a:spAutoFit/>
          </a:bodyPr>
          <a:lstStyle/>
          <a:p>
            <a:r>
              <a:rPr lang="zh-TW" altLang="en-US" sz="1600" dirty="0" smtClean="0">
                <a:solidFill>
                  <a:srgbClr val="FF0000"/>
                </a:solidFill>
                <a:latin typeface="微軟正黑體" panose="020B0604030504040204" pitchFamily="34" charset="-120"/>
                <a:ea typeface="微軟正黑體" panose="020B0604030504040204" pitchFamily="34" charset="-120"/>
              </a:rPr>
              <a:t>建築基地不論分區</a:t>
            </a:r>
            <a:endParaRPr lang="zh-TW" altLang="en-US" sz="1600" dirty="0">
              <a:solidFill>
                <a:srgbClr val="FF0000"/>
              </a:solidFill>
              <a:latin typeface="微軟正黑體" panose="020B0604030504040204" pitchFamily="34" charset="-120"/>
              <a:ea typeface="微軟正黑體" panose="020B0604030504040204" pitchFamily="34" charset="-120"/>
            </a:endParaRPr>
          </a:p>
        </p:txBody>
      </p:sp>
      <p:sp>
        <p:nvSpPr>
          <p:cNvPr id="55" name="文字方塊 54"/>
          <p:cNvSpPr txBox="1"/>
          <p:nvPr/>
        </p:nvSpPr>
        <p:spPr>
          <a:xfrm>
            <a:off x="807932" y="61036"/>
            <a:ext cx="2515565" cy="523220"/>
          </a:xfrm>
          <a:prstGeom prst="rect">
            <a:avLst/>
          </a:prstGeom>
          <a:noFill/>
        </p:spPr>
        <p:txBody>
          <a:bodyPr wrap="square" rtlCol="0">
            <a:spAutoFit/>
          </a:bodyPr>
          <a:lstStyle/>
          <a:p>
            <a:r>
              <a:rPr lang="zh-TW" altLang="en-US" sz="2800" dirty="0" smtClean="0">
                <a:solidFill>
                  <a:schemeClr val="bg1">
                    <a:lumMod val="50000"/>
                  </a:schemeClr>
                </a:solidFill>
                <a:latin typeface="微軟正黑體" panose="020B0604030504040204" pitchFamily="34" charset="-120"/>
                <a:ea typeface="微軟正黑體" panose="020B0604030504040204" pitchFamily="34" charset="-120"/>
              </a:rPr>
              <a:t>北</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向日照</a:t>
            </a:r>
          </a:p>
        </p:txBody>
      </p:sp>
    </p:spTree>
    <p:extLst>
      <p:ext uri="{BB962C8B-B14F-4D97-AF65-F5344CB8AC3E}">
        <p14:creationId xmlns:p14="http://schemas.microsoft.com/office/powerpoint/2010/main" val="3555075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 descr="40-3">
            <a:extLst>
              <a:ext uri="{FF2B5EF4-FFF2-40B4-BE49-F238E27FC236}">
                <a16:creationId xmlns="" xmlns:a16="http://schemas.microsoft.com/office/drawing/2014/main" id="{B9198CA0-3D47-45FE-9224-B8958A3D3E4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7102"/>
          <a:stretch/>
        </p:blipFill>
        <p:spPr bwMode="auto">
          <a:xfrm>
            <a:off x="9371462" y="2510852"/>
            <a:ext cx="2595736" cy="367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橢圓 4"/>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02</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853303" y="580697"/>
            <a:ext cx="4098657"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修法重點</a:t>
            </a:r>
          </a:p>
        </p:txBody>
      </p:sp>
      <p:sp>
        <p:nvSpPr>
          <p:cNvPr id="10" name="文字方塊 9"/>
          <p:cNvSpPr txBox="1"/>
          <p:nvPr/>
        </p:nvSpPr>
        <p:spPr>
          <a:xfrm>
            <a:off x="1378338" y="1265929"/>
            <a:ext cx="3149257" cy="579646"/>
          </a:xfrm>
          <a:prstGeom prst="rect">
            <a:avLst/>
          </a:prstGeom>
          <a:noFill/>
        </p:spPr>
        <p:txBody>
          <a:bodyPr wrap="square" rtlCol="0">
            <a:spAutoFit/>
          </a:bodyPr>
          <a:lstStyle/>
          <a:p>
            <a:pPr algn="ctr">
              <a:lnSpc>
                <a:spcPts val="3800"/>
              </a:lnSpc>
            </a:pPr>
            <a:r>
              <a:rPr lang="zh-TW" altLang="en-US" sz="3200" b="1" dirty="0" smtClean="0">
                <a:solidFill>
                  <a:schemeClr val="bg1"/>
                </a:solidFill>
                <a:latin typeface="微軟正黑體" pitchFamily="34" charset="-120"/>
                <a:ea typeface="微軟正黑體" pitchFamily="34" charset="-120"/>
              </a:rPr>
              <a:t>適用範圍</a:t>
            </a:r>
            <a:r>
              <a:rPr lang="zh-TW" altLang="en-US" sz="3200" b="1" dirty="0">
                <a:solidFill>
                  <a:schemeClr val="bg1"/>
                </a:solidFill>
                <a:latin typeface="微軟正黑體" pitchFamily="34" charset="-120"/>
                <a:ea typeface="微軟正黑體" pitchFamily="34" charset="-120"/>
              </a:rPr>
              <a:t>增加</a:t>
            </a:r>
            <a:endParaRPr lang="en-US" altLang="zh-TW" sz="3200" b="1" dirty="0" smtClean="0">
              <a:solidFill>
                <a:schemeClr val="bg1"/>
              </a:solidFill>
              <a:latin typeface="微軟正黑體" pitchFamily="34" charset="-120"/>
              <a:ea typeface="微軟正黑體" pitchFamily="34" charset="-120"/>
            </a:endParaRPr>
          </a:p>
        </p:txBody>
      </p:sp>
      <p:sp>
        <p:nvSpPr>
          <p:cNvPr id="11" name="文字方塊 10"/>
          <p:cNvSpPr txBox="1"/>
          <p:nvPr/>
        </p:nvSpPr>
        <p:spPr>
          <a:xfrm>
            <a:off x="807932" y="1282780"/>
            <a:ext cx="1007971" cy="579646"/>
          </a:xfrm>
          <a:prstGeom prst="rect">
            <a:avLst/>
          </a:prstGeom>
          <a:noFill/>
        </p:spPr>
        <p:txBody>
          <a:bodyPr wrap="square" rtlCol="0">
            <a:spAutoFit/>
          </a:bodyPr>
          <a:lstStyle/>
          <a:p>
            <a:pPr algn="ctr">
              <a:lnSpc>
                <a:spcPts val="3800"/>
              </a:lnSpc>
            </a:pPr>
            <a:r>
              <a:rPr lang="en-US" altLang="zh-TW" sz="3200" b="1" dirty="0">
                <a:solidFill>
                  <a:schemeClr val="bg1"/>
                </a:solidFill>
                <a:latin typeface="微軟正黑體" panose="020B0604030504040204" pitchFamily="34" charset="-120"/>
                <a:ea typeface="微軟正黑體" panose="020B0604030504040204" pitchFamily="34" charset="-120"/>
              </a:rPr>
              <a:t>1.</a:t>
            </a:r>
          </a:p>
        </p:txBody>
      </p:sp>
      <p:grpSp>
        <p:nvGrpSpPr>
          <p:cNvPr id="12" name="群組 11"/>
          <p:cNvGrpSpPr/>
          <p:nvPr/>
        </p:nvGrpSpPr>
        <p:grpSpPr>
          <a:xfrm>
            <a:off x="807932" y="1265929"/>
            <a:ext cx="3719663" cy="596497"/>
            <a:chOff x="-27163" y="893005"/>
            <a:chExt cx="3719663" cy="1047049"/>
          </a:xfrm>
        </p:grpSpPr>
        <p:grpSp>
          <p:nvGrpSpPr>
            <p:cNvPr id="13" name="群組 12"/>
            <p:cNvGrpSpPr/>
            <p:nvPr/>
          </p:nvGrpSpPr>
          <p:grpSpPr>
            <a:xfrm>
              <a:off x="113946" y="893005"/>
              <a:ext cx="3578554" cy="1035244"/>
              <a:chOff x="128118" y="761681"/>
              <a:chExt cx="3062734" cy="1035244"/>
            </a:xfrm>
          </p:grpSpPr>
          <p:sp>
            <p:nvSpPr>
              <p:cNvPr id="15" name="五邊形 40"/>
              <p:cNvSpPr/>
              <p:nvPr/>
            </p:nvSpPr>
            <p:spPr>
              <a:xfrm rot="16200000" flipH="1">
                <a:off x="1117318" y="-218454"/>
                <a:ext cx="1026179" cy="3004579"/>
              </a:xfrm>
              <a:prstGeom prst="rect">
                <a:avLst/>
              </a:prstGeom>
              <a:solidFill>
                <a:srgbClr val="D3604D"/>
              </a:solidFill>
              <a:ln>
                <a:noFill/>
              </a:ln>
            </p:spPr>
            <p:style>
              <a:lnRef idx="2">
                <a:schemeClr val="accent1"/>
              </a:lnRef>
              <a:fillRef idx="1">
                <a:schemeClr val="lt1"/>
              </a:fillRef>
              <a:effectRef idx="0">
                <a:schemeClr val="accent1"/>
              </a:effectRef>
              <a:fontRef idx="minor">
                <a:schemeClr val="dk1"/>
              </a:fontRef>
            </p:style>
            <p:txBody>
              <a:bodyPr lIns="65307" tIns="32653" rIns="65307" bIns="32653" rtlCol="0" anchor="ctr"/>
              <a:lstStyle/>
              <a:p>
                <a:pPr algn="ctr"/>
                <a:endParaRPr lang="zh-TW" altLang="en-US">
                  <a:solidFill>
                    <a:schemeClr val="bg1"/>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495535" y="761681"/>
                <a:ext cx="2695317" cy="1017470"/>
              </a:xfrm>
              <a:prstGeom prst="rect">
                <a:avLst/>
              </a:prstGeom>
              <a:noFill/>
            </p:spPr>
            <p:txBody>
              <a:bodyPr wrap="square" rtlCol="0">
                <a:spAutoFit/>
              </a:bodyPr>
              <a:lstStyle/>
              <a:p>
                <a:pPr algn="ctr">
                  <a:lnSpc>
                    <a:spcPts val="3800"/>
                  </a:lnSpc>
                </a:pPr>
                <a:r>
                  <a:rPr lang="zh-TW" altLang="en-US" sz="3200" b="1" dirty="0" smtClean="0">
                    <a:solidFill>
                      <a:schemeClr val="bg1"/>
                    </a:solidFill>
                    <a:latin typeface="微軟正黑體" pitchFamily="34" charset="-120"/>
                    <a:ea typeface="微軟正黑體" pitchFamily="34" charset="-120"/>
                  </a:rPr>
                  <a:t>檢討方式更明確</a:t>
                </a:r>
                <a:endParaRPr lang="en-US" altLang="zh-TW" sz="3200" b="1" dirty="0" smtClean="0">
                  <a:solidFill>
                    <a:schemeClr val="bg1"/>
                  </a:solidFill>
                  <a:latin typeface="微軟正黑體" pitchFamily="34" charset="-120"/>
                  <a:ea typeface="微軟正黑體" pitchFamily="34" charset="-120"/>
                </a:endParaRPr>
              </a:p>
            </p:txBody>
          </p:sp>
        </p:grpSp>
        <p:sp>
          <p:nvSpPr>
            <p:cNvPr id="14" name="文字方塊 13"/>
            <p:cNvSpPr txBox="1"/>
            <p:nvPr/>
          </p:nvSpPr>
          <p:spPr>
            <a:xfrm>
              <a:off x="-27163" y="922584"/>
              <a:ext cx="1007971" cy="1017470"/>
            </a:xfrm>
            <a:prstGeom prst="rect">
              <a:avLst/>
            </a:prstGeom>
            <a:noFill/>
          </p:spPr>
          <p:txBody>
            <a:bodyPr wrap="square" rtlCol="0">
              <a:spAutoFit/>
            </a:bodyPr>
            <a:lstStyle/>
            <a:p>
              <a:pPr algn="ctr">
                <a:lnSpc>
                  <a:spcPts val="3800"/>
                </a:lnSpc>
              </a:pPr>
              <a:r>
                <a:rPr lang="en-US" altLang="zh-TW" sz="3200" b="1" dirty="0" smtClean="0">
                  <a:solidFill>
                    <a:schemeClr val="bg1"/>
                  </a:solidFill>
                  <a:latin typeface="微軟正黑體" panose="020B0604030504040204" pitchFamily="34" charset="-120"/>
                  <a:ea typeface="微軟正黑體" panose="020B0604030504040204" pitchFamily="34" charset="-120"/>
                </a:rPr>
                <a:t>2.</a:t>
              </a:r>
              <a:endParaRPr lang="en-US" altLang="zh-TW" sz="3200" b="1" dirty="0">
                <a:solidFill>
                  <a:schemeClr val="bg1"/>
                </a:solidFill>
                <a:latin typeface="微軟正黑體" pitchFamily="34" charset="-120"/>
                <a:ea typeface="微軟正黑體" pitchFamily="34" charset="-120"/>
              </a:endParaRPr>
            </a:p>
          </p:txBody>
        </p:sp>
      </p:grpSp>
      <p:sp>
        <p:nvSpPr>
          <p:cNvPr id="17" name="五邊形 16"/>
          <p:cNvSpPr/>
          <p:nvPr/>
        </p:nvSpPr>
        <p:spPr bwMode="auto">
          <a:xfrm>
            <a:off x="972016" y="2061125"/>
            <a:ext cx="9077420" cy="621232"/>
          </a:xfrm>
          <a:prstGeom prst="homePlate">
            <a:avLst>
              <a:gd name="adj" fmla="val 51261"/>
            </a:avLst>
          </a:prstGeom>
          <a:solidFill>
            <a:srgbClr val="43AFC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901" tIns="91451" rIns="182901" bIns="91451" anchor="ctr"/>
          <a:lstStyle/>
          <a:p>
            <a:pPr eaLnBrk="1" fontAlgn="auto" hangingPunct="1">
              <a:spcBef>
                <a:spcPts val="0"/>
              </a:spcBef>
              <a:spcAft>
                <a:spcPts val="0"/>
              </a:spcAft>
              <a:defRPr/>
            </a:pPr>
            <a:endParaRPr kumimoji="0" lang="zh-TW" altLang="en-US" sz="2400">
              <a:latin typeface="微軟正黑體" panose="020B0604030504040204" pitchFamily="34" charset="-120"/>
              <a:ea typeface="微軟正黑體" panose="020B0604030504040204" pitchFamily="34" charset="-120"/>
            </a:endParaRPr>
          </a:p>
        </p:txBody>
      </p:sp>
      <p:sp>
        <p:nvSpPr>
          <p:cNvPr id="19" name="文字方塊 22"/>
          <p:cNvSpPr txBox="1">
            <a:spLocks noChangeArrowheads="1"/>
          </p:cNvSpPr>
          <p:nvPr/>
        </p:nvSpPr>
        <p:spPr bwMode="auto">
          <a:xfrm>
            <a:off x="1065006" y="2140323"/>
            <a:ext cx="8412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明定</a:t>
            </a:r>
            <a:r>
              <a:rPr lang="zh-TW" altLang="en-US" sz="2400" b="1" dirty="0" smtClean="0">
                <a:solidFill>
                  <a:srgbClr val="FFFF00"/>
                </a:solidFill>
                <a:latin typeface="微軟正黑體" panose="020B0604030504040204" pitchFamily="34" charset="-120"/>
                <a:ea typeface="微軟正黑體" panose="020B0604030504040204" pitchFamily="34" charset="-120"/>
              </a:rPr>
              <a:t>免檢討</a:t>
            </a:r>
            <a:r>
              <a:rPr lang="zh-TW" altLang="en-US" sz="2400" b="1" dirty="0" smtClean="0">
                <a:solidFill>
                  <a:schemeClr val="bg1"/>
                </a:solidFill>
                <a:latin typeface="微軟正黑體" panose="020B0604030504040204" pitchFamily="34" charset="-120"/>
                <a:ea typeface="微軟正黑體" panose="020B0604030504040204" pitchFamily="34" charset="-120"/>
              </a:rPr>
              <a:t>之條件 </a:t>
            </a:r>
            <a:r>
              <a:rPr lang="en-US" altLang="zh-TW" sz="2400" b="1" dirty="0" smtClean="0">
                <a:solidFill>
                  <a:schemeClr val="bg1"/>
                </a:solidFill>
                <a:latin typeface="微軟正黑體" panose="020B0604030504040204" pitchFamily="34" charset="-120"/>
                <a:ea typeface="微軟正黑體" panose="020B0604030504040204" pitchFamily="34" charset="-120"/>
              </a:rPr>
              <a:t>:</a:t>
            </a:r>
            <a:r>
              <a:rPr lang="zh-TW" altLang="en-US" sz="2400" b="1" dirty="0" smtClean="0">
                <a:solidFill>
                  <a:schemeClr val="bg1"/>
                </a:solidFill>
                <a:latin typeface="微軟正黑體" panose="020B0604030504040204" pitchFamily="34" charset="-120"/>
                <a:ea typeface="微軟正黑體" panose="020B0604030504040204" pitchFamily="34" charset="-120"/>
              </a:rPr>
              <a:t> 投影面寬窄</a:t>
            </a:r>
            <a:r>
              <a:rPr lang="en-US" altLang="zh-TW" sz="2400" b="1" dirty="0" smtClean="0">
                <a:solidFill>
                  <a:schemeClr val="bg1"/>
                </a:solidFill>
                <a:latin typeface="微軟正黑體" panose="020B0604030504040204" pitchFamily="34" charset="-120"/>
                <a:ea typeface="微軟正黑體" panose="020B0604030504040204" pitchFamily="34" charset="-120"/>
              </a:rPr>
              <a:t>/</a:t>
            </a:r>
            <a:r>
              <a:rPr lang="zh-TW" altLang="en-US" sz="2400" b="1" dirty="0" smtClean="0">
                <a:solidFill>
                  <a:schemeClr val="bg1"/>
                </a:solidFill>
                <a:latin typeface="微軟正黑體" panose="020B0604030504040204" pitchFamily="34" charset="-120"/>
                <a:ea typeface="微軟正黑體" panose="020B0604030504040204" pitchFamily="34" charset="-120"/>
              </a:rPr>
              <a:t> 退縮</a:t>
            </a:r>
            <a:r>
              <a:rPr lang="en-US" altLang="zh-TW" sz="2400" b="1" dirty="0" smtClean="0">
                <a:solidFill>
                  <a:schemeClr val="bg1"/>
                </a:solidFill>
                <a:latin typeface="微軟正黑體" panose="020B0604030504040204" pitchFamily="34" charset="-120"/>
                <a:ea typeface="微軟正黑體" panose="020B0604030504040204" pitchFamily="34" charset="-120"/>
              </a:rPr>
              <a:t>6M</a:t>
            </a:r>
            <a:r>
              <a:rPr lang="zh-TW" altLang="en-US" sz="2400" b="1" dirty="0" smtClean="0">
                <a:solidFill>
                  <a:schemeClr val="bg1"/>
                </a:solidFill>
                <a:latin typeface="微軟正黑體" panose="020B0604030504040204" pitchFamily="34" charset="-120"/>
                <a:ea typeface="微軟正黑體" panose="020B0604030504040204" pitchFamily="34" charset="-120"/>
              </a:rPr>
              <a:t> </a:t>
            </a:r>
            <a:r>
              <a:rPr lang="en-US" altLang="zh-TW" sz="2400" b="1" dirty="0" smtClean="0">
                <a:solidFill>
                  <a:schemeClr val="bg1"/>
                </a:solidFill>
                <a:latin typeface="微軟正黑體" panose="020B0604030504040204" pitchFamily="34" charset="-120"/>
                <a:ea typeface="微軟正黑體" panose="020B0604030504040204" pitchFamily="34" charset="-120"/>
              </a:rPr>
              <a:t>/</a:t>
            </a:r>
            <a:r>
              <a:rPr lang="zh-TW" altLang="en-US" sz="2400" b="1" dirty="0" smtClean="0">
                <a:solidFill>
                  <a:schemeClr val="bg1"/>
                </a:solidFill>
                <a:latin typeface="微軟正黑體" panose="020B0604030504040204" pitchFamily="34" charset="-120"/>
                <a:ea typeface="微軟正黑體" panose="020B0604030504040204" pitchFamily="34" charset="-120"/>
              </a:rPr>
              <a:t> 都計已有院落規定</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20" name="五邊形 19"/>
          <p:cNvSpPr/>
          <p:nvPr/>
        </p:nvSpPr>
        <p:spPr bwMode="auto">
          <a:xfrm>
            <a:off x="980978" y="2876913"/>
            <a:ext cx="8297493" cy="567821"/>
          </a:xfrm>
          <a:prstGeom prst="homePlate">
            <a:avLst>
              <a:gd name="adj" fmla="val 51261"/>
            </a:avLst>
          </a:prstGeom>
          <a:solidFill>
            <a:srgbClr val="43AFC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901" tIns="91451" rIns="182901" bIns="91451" anchor="ctr"/>
          <a:lstStyle/>
          <a:p>
            <a:pPr eaLnBrk="1" fontAlgn="auto" hangingPunct="1">
              <a:spcBef>
                <a:spcPts val="0"/>
              </a:spcBef>
              <a:spcAft>
                <a:spcPts val="0"/>
              </a:spcAft>
              <a:defRPr/>
            </a:pPr>
            <a:endParaRPr kumimoji="0" lang="zh-TW" altLang="en-US" sz="2400">
              <a:latin typeface="微軟正黑體" panose="020B0604030504040204" pitchFamily="34" charset="-120"/>
              <a:ea typeface="微軟正黑體" panose="020B0604030504040204" pitchFamily="34" charset="-120"/>
            </a:endParaRPr>
          </a:p>
        </p:txBody>
      </p:sp>
      <p:sp>
        <p:nvSpPr>
          <p:cNvPr id="21" name="文字方塊 22"/>
          <p:cNvSpPr txBox="1">
            <a:spLocks noChangeArrowheads="1"/>
          </p:cNvSpPr>
          <p:nvPr/>
        </p:nvSpPr>
        <p:spPr bwMode="auto">
          <a:xfrm>
            <a:off x="1073969" y="2956111"/>
            <a:ext cx="66479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明定基地內各建築物</a:t>
            </a:r>
            <a:r>
              <a:rPr lang="zh-TW" altLang="en-US" sz="2400" b="1" dirty="0" smtClean="0">
                <a:solidFill>
                  <a:srgbClr val="FFFF00"/>
                </a:solidFill>
                <a:latin typeface="微軟正黑體" panose="020B0604030504040204" pitchFamily="34" charset="-120"/>
                <a:ea typeface="微軟正黑體" panose="020B0604030504040204" pitchFamily="34" charset="-120"/>
              </a:rPr>
              <a:t>合併檢討</a:t>
            </a:r>
            <a:r>
              <a:rPr lang="zh-TW" altLang="en-US" sz="2400" b="1" dirty="0" smtClean="0">
                <a:solidFill>
                  <a:schemeClr val="bg1"/>
                </a:solidFill>
                <a:latin typeface="微軟正黑體" panose="020B0604030504040204" pitchFamily="34" charset="-120"/>
                <a:ea typeface="微軟正黑體" panose="020B0604030504040204" pitchFamily="34" charset="-120"/>
              </a:rPr>
              <a:t>或</a:t>
            </a:r>
            <a:r>
              <a:rPr lang="zh-TW" altLang="en-US" sz="2400" b="1" dirty="0" smtClean="0">
                <a:solidFill>
                  <a:srgbClr val="FFFF00"/>
                </a:solidFill>
                <a:latin typeface="微軟正黑體" panose="020B0604030504040204" pitchFamily="34" charset="-120"/>
                <a:ea typeface="微軟正黑體" panose="020B0604030504040204" pitchFamily="34" charset="-120"/>
              </a:rPr>
              <a:t>個別檢討</a:t>
            </a:r>
            <a:r>
              <a:rPr lang="zh-TW" altLang="en-US" sz="2400" b="1" dirty="0" smtClean="0">
                <a:solidFill>
                  <a:schemeClr val="bg1"/>
                </a:solidFill>
                <a:latin typeface="微軟正黑體" panose="020B0604030504040204" pitchFamily="34" charset="-120"/>
                <a:ea typeface="微軟正黑體" panose="020B0604030504040204" pitchFamily="34" charset="-120"/>
              </a:rPr>
              <a:t>之條件</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22" name="五邊形 21"/>
          <p:cNvSpPr/>
          <p:nvPr/>
        </p:nvSpPr>
        <p:spPr bwMode="auto">
          <a:xfrm>
            <a:off x="989944" y="3674767"/>
            <a:ext cx="7481703" cy="619320"/>
          </a:xfrm>
          <a:prstGeom prst="homePlate">
            <a:avLst>
              <a:gd name="adj" fmla="val 51261"/>
            </a:avLst>
          </a:prstGeom>
          <a:solidFill>
            <a:srgbClr val="43AFC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901" tIns="91451" rIns="182901" bIns="91451" anchor="ctr"/>
          <a:lstStyle/>
          <a:p>
            <a:pPr eaLnBrk="1" fontAlgn="auto" hangingPunct="1">
              <a:spcBef>
                <a:spcPts val="0"/>
              </a:spcBef>
              <a:spcAft>
                <a:spcPts val="0"/>
              </a:spcAft>
              <a:defRPr/>
            </a:pPr>
            <a:endParaRPr kumimoji="0" lang="zh-TW" altLang="en-US" sz="2400">
              <a:latin typeface="微軟正黑體" panose="020B0604030504040204" pitchFamily="34" charset="-120"/>
              <a:ea typeface="微軟正黑體" panose="020B0604030504040204" pitchFamily="34" charset="-120"/>
            </a:endParaRPr>
          </a:p>
        </p:txBody>
      </p:sp>
      <p:sp>
        <p:nvSpPr>
          <p:cNvPr id="23" name="文字方塊 22"/>
          <p:cNvSpPr txBox="1">
            <a:spLocks noChangeArrowheads="1"/>
          </p:cNvSpPr>
          <p:nvPr/>
        </p:nvSpPr>
        <p:spPr bwMode="auto">
          <a:xfrm>
            <a:off x="1082934" y="3780860"/>
            <a:ext cx="655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相關</a:t>
            </a:r>
            <a:r>
              <a:rPr lang="zh-TW" altLang="en-US" sz="2400" b="1" dirty="0" smtClean="0">
                <a:solidFill>
                  <a:srgbClr val="FFFF00"/>
                </a:solidFill>
                <a:latin typeface="微軟正黑體" panose="020B0604030504040204" pitchFamily="34" charset="-120"/>
                <a:ea typeface="微軟正黑體" panose="020B0604030504040204" pitchFamily="34" charset="-120"/>
              </a:rPr>
              <a:t>定義明確</a:t>
            </a:r>
            <a:r>
              <a:rPr lang="zh-TW" altLang="en-US" sz="2400" b="1" dirty="0" smtClean="0">
                <a:solidFill>
                  <a:schemeClr val="bg1"/>
                </a:solidFill>
                <a:latin typeface="微軟正黑體" panose="020B0604030504040204" pitchFamily="34" charset="-120"/>
                <a:ea typeface="微軟正黑體" panose="020B0604030504040204" pitchFamily="34" charset="-120"/>
              </a:rPr>
              <a:t>化</a:t>
            </a:r>
            <a:r>
              <a:rPr lang="zh-TW" altLang="en-US" sz="2400" b="1" dirty="0" smtClean="0">
                <a:solidFill>
                  <a:srgbClr val="FFFF00"/>
                </a:solidFill>
                <a:latin typeface="微軟正黑體" panose="020B0604030504040204" pitchFamily="34" charset="-120"/>
                <a:ea typeface="微軟正黑體" panose="020B0604030504040204" pitchFamily="34" charset="-120"/>
              </a:rPr>
              <a:t> </a:t>
            </a:r>
            <a:r>
              <a:rPr lang="en-US" altLang="zh-TW" sz="2400" b="1" dirty="0" smtClean="0">
                <a:solidFill>
                  <a:schemeClr val="bg1"/>
                </a:solidFill>
                <a:latin typeface="微軟正黑體" panose="020B0604030504040204" pitchFamily="34" charset="-120"/>
                <a:ea typeface="微軟正黑體" panose="020B0604030504040204" pitchFamily="34" charset="-120"/>
              </a:rPr>
              <a:t>:</a:t>
            </a:r>
            <a:r>
              <a:rPr lang="zh-TW" altLang="en-US" sz="2400" b="1" dirty="0" smtClean="0">
                <a:solidFill>
                  <a:schemeClr val="bg1"/>
                </a:solidFill>
                <a:latin typeface="微軟正黑體" panose="020B0604030504040204" pitchFamily="34" charset="-120"/>
                <a:ea typeface="微軟正黑體" panose="020B0604030504040204" pitchFamily="34" charset="-120"/>
              </a:rPr>
              <a:t> 北向境界線 </a:t>
            </a:r>
            <a:r>
              <a:rPr lang="en-US" altLang="zh-TW" sz="2400" b="1" dirty="0" smtClean="0">
                <a:solidFill>
                  <a:schemeClr val="bg1"/>
                </a:solidFill>
                <a:latin typeface="微軟正黑體" panose="020B0604030504040204" pitchFamily="34" charset="-120"/>
                <a:ea typeface="微軟正黑體" panose="020B0604030504040204" pitchFamily="34" charset="-120"/>
              </a:rPr>
              <a:t>/</a:t>
            </a:r>
            <a:r>
              <a:rPr lang="zh-TW" altLang="en-US" sz="2400" b="1" dirty="0" smtClean="0">
                <a:solidFill>
                  <a:schemeClr val="bg1"/>
                </a:solidFill>
                <a:latin typeface="微軟正黑體" panose="020B0604030504040204" pitchFamily="34" charset="-120"/>
                <a:ea typeface="微軟正黑體" panose="020B0604030504040204" pitchFamily="34" charset="-120"/>
              </a:rPr>
              <a:t> 建築物檢討範圍</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24" name="五邊形 23"/>
          <p:cNvSpPr/>
          <p:nvPr/>
        </p:nvSpPr>
        <p:spPr bwMode="auto">
          <a:xfrm>
            <a:off x="998910" y="4517452"/>
            <a:ext cx="6486619" cy="637253"/>
          </a:xfrm>
          <a:prstGeom prst="homePlate">
            <a:avLst>
              <a:gd name="adj" fmla="val 51261"/>
            </a:avLst>
          </a:prstGeom>
          <a:solidFill>
            <a:srgbClr val="43AFC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901" tIns="91451" rIns="182901" bIns="91451" anchor="ctr"/>
          <a:lstStyle/>
          <a:p>
            <a:pPr eaLnBrk="1" fontAlgn="auto" hangingPunct="1">
              <a:spcBef>
                <a:spcPts val="0"/>
              </a:spcBef>
              <a:spcAft>
                <a:spcPts val="0"/>
              </a:spcAft>
              <a:defRPr/>
            </a:pPr>
            <a:endParaRPr kumimoji="0" lang="zh-TW" altLang="en-US" sz="2400">
              <a:latin typeface="微軟正黑體" panose="020B0604030504040204" pitchFamily="34" charset="-120"/>
              <a:ea typeface="微軟正黑體" panose="020B0604030504040204" pitchFamily="34" charset="-120"/>
            </a:endParaRPr>
          </a:p>
        </p:txBody>
      </p:sp>
      <p:sp>
        <p:nvSpPr>
          <p:cNvPr id="25" name="文字方塊 24"/>
          <p:cNvSpPr txBox="1">
            <a:spLocks noChangeArrowheads="1"/>
          </p:cNvSpPr>
          <p:nvPr/>
        </p:nvSpPr>
        <p:spPr bwMode="auto">
          <a:xfrm>
            <a:off x="1091901" y="461458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增訂</a:t>
            </a:r>
            <a:r>
              <a:rPr lang="zh-TW" altLang="en-US" sz="2400" b="1" dirty="0" smtClean="0">
                <a:solidFill>
                  <a:srgbClr val="FFFF00"/>
                </a:solidFill>
                <a:latin typeface="微軟正黑體" panose="020B0604030504040204" pitchFamily="34" charset="-120"/>
                <a:ea typeface="微軟正黑體" panose="020B0604030504040204" pitchFamily="34" charset="-120"/>
              </a:rPr>
              <a:t>圖例</a:t>
            </a:r>
            <a:r>
              <a:rPr lang="zh-TW" altLang="en-US" sz="2400" b="1" dirty="0" smtClean="0">
                <a:solidFill>
                  <a:schemeClr val="bg1"/>
                </a:solidFill>
                <a:latin typeface="微軟正黑體" panose="020B0604030504040204" pitchFamily="34" charset="-120"/>
                <a:ea typeface="微軟正黑體" panose="020B0604030504040204" pitchFamily="34" charset="-120"/>
              </a:rPr>
              <a:t>及說明，避免執行爭議</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16</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
        <p:nvSpPr>
          <p:cNvPr id="3" name="文字方塊 2"/>
          <p:cNvSpPr txBox="1"/>
          <p:nvPr/>
        </p:nvSpPr>
        <p:spPr>
          <a:xfrm>
            <a:off x="7270078" y="6042520"/>
            <a:ext cx="4764446" cy="338554"/>
          </a:xfrm>
          <a:prstGeom prst="rect">
            <a:avLst/>
          </a:prstGeom>
          <a:noFill/>
        </p:spPr>
        <p:txBody>
          <a:bodyPr wrap="none" rtlCol="0">
            <a:spAutoFit/>
          </a:bodyPr>
          <a:lstStyle/>
          <a:p>
            <a:r>
              <a:rPr lang="zh-TW" altLang="en-US" sz="1600" dirty="0" smtClean="0">
                <a:latin typeface="微軟正黑體" panose="020B0604030504040204" pitchFamily="34" charset="-120"/>
                <a:ea typeface="微軟正黑體" panose="020B0604030504040204" pitchFamily="34" charset="-120"/>
              </a:rPr>
              <a:t>單幢建築物投影於北向寬度不超過</a:t>
            </a:r>
            <a:r>
              <a:rPr lang="en-US" altLang="zh-TW" sz="1600" dirty="0" smtClean="0">
                <a:latin typeface="微軟正黑體" panose="020B0604030504040204" pitchFamily="34" charset="-120"/>
                <a:ea typeface="微軟正黑體" panose="020B0604030504040204" pitchFamily="34" charset="-120"/>
              </a:rPr>
              <a:t>10m,</a:t>
            </a:r>
            <a:r>
              <a:rPr lang="zh-TW" altLang="en-US" sz="1600" dirty="0" smtClean="0">
                <a:latin typeface="微軟正黑體" panose="020B0604030504040204" pitchFamily="34" charset="-120"/>
                <a:ea typeface="微軟正黑體" panose="020B0604030504040204" pitchFamily="34" charset="-120"/>
              </a:rPr>
              <a:t>免檢討日照</a:t>
            </a:r>
            <a:endParaRPr lang="zh-TW" altLang="en-US" sz="1600" dirty="0">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807932" y="61036"/>
            <a:ext cx="2515565" cy="523220"/>
          </a:xfrm>
          <a:prstGeom prst="rect">
            <a:avLst/>
          </a:prstGeom>
          <a:noFill/>
        </p:spPr>
        <p:txBody>
          <a:bodyPr wrap="square" rtlCol="0">
            <a:spAutoFit/>
          </a:bodyPr>
          <a:lstStyle/>
          <a:p>
            <a:r>
              <a:rPr lang="zh-TW" altLang="en-US" sz="2800" dirty="0" smtClean="0">
                <a:solidFill>
                  <a:schemeClr val="bg1">
                    <a:lumMod val="50000"/>
                  </a:schemeClr>
                </a:solidFill>
                <a:latin typeface="微軟正黑體" panose="020B0604030504040204" pitchFamily="34" charset="-120"/>
                <a:ea typeface="微軟正黑體" panose="020B0604030504040204" pitchFamily="34" charset="-120"/>
              </a:rPr>
              <a:t>北</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向日照</a:t>
            </a:r>
          </a:p>
        </p:txBody>
      </p:sp>
    </p:spTree>
    <p:extLst>
      <p:ext uri="{BB962C8B-B14F-4D97-AF65-F5344CB8AC3E}">
        <p14:creationId xmlns:p14="http://schemas.microsoft.com/office/powerpoint/2010/main" val="1599811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17</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
        <p:nvSpPr>
          <p:cNvPr id="5" name="橢圓 4"/>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02</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853303" y="580697"/>
            <a:ext cx="4098657"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業界疑慮</a:t>
            </a:r>
          </a:p>
        </p:txBody>
      </p:sp>
      <p:sp>
        <p:nvSpPr>
          <p:cNvPr id="8" name="五邊形 7"/>
          <p:cNvSpPr/>
          <p:nvPr/>
        </p:nvSpPr>
        <p:spPr bwMode="auto">
          <a:xfrm>
            <a:off x="927196" y="1301367"/>
            <a:ext cx="7687887" cy="574166"/>
          </a:xfrm>
          <a:prstGeom prst="homePlate">
            <a:avLst>
              <a:gd name="adj" fmla="val 51261"/>
            </a:avLst>
          </a:prstGeom>
          <a:solidFill>
            <a:srgbClr val="43AFC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901" tIns="91451" rIns="182901" bIns="91451" anchor="ctr"/>
          <a:lstStyle/>
          <a:p>
            <a:pPr eaLnBrk="1" fontAlgn="auto" hangingPunct="1">
              <a:spcBef>
                <a:spcPts val="0"/>
              </a:spcBef>
              <a:spcAft>
                <a:spcPts val="0"/>
              </a:spcAft>
              <a:defRPr/>
            </a:pPr>
            <a:endParaRPr kumimoji="0" lang="zh-TW" altLang="en-US" sz="2400">
              <a:latin typeface="微軟正黑體" panose="020B0604030504040204" pitchFamily="34" charset="-120"/>
              <a:ea typeface="微軟正黑體" panose="020B0604030504040204" pitchFamily="34" charset="-120"/>
            </a:endParaRPr>
          </a:p>
        </p:txBody>
      </p:sp>
      <p:sp>
        <p:nvSpPr>
          <p:cNvPr id="10" name="五邊形 9"/>
          <p:cNvSpPr/>
          <p:nvPr/>
        </p:nvSpPr>
        <p:spPr bwMode="auto">
          <a:xfrm>
            <a:off x="927197" y="2043131"/>
            <a:ext cx="9131204" cy="567821"/>
          </a:xfrm>
          <a:prstGeom prst="homePlate">
            <a:avLst>
              <a:gd name="adj" fmla="val 51261"/>
            </a:avLst>
          </a:prstGeom>
          <a:solidFill>
            <a:srgbClr val="43AFC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901" tIns="91451" rIns="182901" bIns="91451" anchor="ctr"/>
          <a:lstStyle/>
          <a:p>
            <a:pPr eaLnBrk="1" fontAlgn="auto" hangingPunct="1">
              <a:spcBef>
                <a:spcPts val="0"/>
              </a:spcBef>
              <a:spcAft>
                <a:spcPts val="0"/>
              </a:spcAft>
              <a:defRPr/>
            </a:pPr>
            <a:endParaRPr kumimoji="0" lang="zh-TW" altLang="en-US" sz="2400">
              <a:latin typeface="微軟正黑體" panose="020B0604030504040204" pitchFamily="34" charset="-120"/>
              <a:ea typeface="微軟正黑體" panose="020B0604030504040204" pitchFamily="34" charset="-120"/>
            </a:endParaRPr>
          </a:p>
        </p:txBody>
      </p:sp>
      <p:sp>
        <p:nvSpPr>
          <p:cNvPr id="11" name="文字方塊 22"/>
          <p:cNvSpPr txBox="1">
            <a:spLocks noChangeArrowheads="1"/>
          </p:cNvSpPr>
          <p:nvPr/>
        </p:nvSpPr>
        <p:spPr bwMode="auto">
          <a:xfrm>
            <a:off x="1029005" y="1336599"/>
            <a:ext cx="6797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zh-TW" sz="2400" b="1" dirty="0" smtClean="0">
                <a:solidFill>
                  <a:schemeClr val="bg1"/>
                </a:solidFill>
                <a:latin typeface="微軟正黑體" panose="020B0604030504040204" pitchFamily="34" charset="-120"/>
                <a:ea typeface="微軟正黑體" panose="020B0604030504040204" pitchFamily="34" charset="-120"/>
              </a:rPr>
              <a:t>商業區</a:t>
            </a:r>
            <a:r>
              <a:rPr lang="zh-TW" altLang="zh-TW" sz="2400" b="1" dirty="0">
                <a:solidFill>
                  <a:srgbClr val="FFFF00"/>
                </a:solidFill>
                <a:latin typeface="微軟正黑體" panose="020B0604030504040204" pitchFamily="34" charset="-120"/>
                <a:ea typeface="微軟正黑體" panose="020B0604030504040204" pitchFamily="34" charset="-120"/>
              </a:rPr>
              <a:t>東西寬</a:t>
            </a:r>
            <a:r>
              <a:rPr lang="zh-TW" altLang="zh-TW" sz="2400" b="1" dirty="0">
                <a:solidFill>
                  <a:schemeClr val="bg1"/>
                </a:solidFill>
                <a:latin typeface="微軟正黑體" panose="020B0604030504040204" pitchFamily="34" charset="-120"/>
                <a:ea typeface="微軟正黑體" panose="020B0604030504040204" pitchFamily="34" charset="-120"/>
              </a:rPr>
              <a:t>、</a:t>
            </a:r>
            <a:r>
              <a:rPr lang="zh-TW" altLang="zh-TW" sz="2400" b="1" dirty="0">
                <a:solidFill>
                  <a:srgbClr val="FFFF00"/>
                </a:solidFill>
                <a:latin typeface="微軟正黑體" panose="020B0604030504040204" pitchFamily="34" charset="-120"/>
                <a:ea typeface="微軟正黑體" panose="020B0604030504040204" pitchFamily="34" charset="-120"/>
              </a:rPr>
              <a:t>南北窄</a:t>
            </a:r>
            <a:r>
              <a:rPr lang="zh-TW" altLang="zh-TW" sz="2400" b="1" dirty="0">
                <a:solidFill>
                  <a:schemeClr val="bg1"/>
                </a:solidFill>
                <a:latin typeface="微軟正黑體" panose="020B0604030504040204" pitchFamily="34" charset="-120"/>
                <a:ea typeface="微軟正黑體" panose="020B0604030504040204" pitchFamily="34" charset="-120"/>
              </a:rPr>
              <a:t>基地量體配置</a:t>
            </a:r>
            <a:r>
              <a:rPr lang="zh-TW" altLang="zh-TW" sz="2400" b="1" dirty="0" smtClean="0">
                <a:solidFill>
                  <a:schemeClr val="bg1"/>
                </a:solidFill>
                <a:latin typeface="微軟正黑體" panose="020B0604030504040204" pitchFamily="34" charset="-120"/>
                <a:ea typeface="微軟正黑體" panose="020B0604030504040204" pitchFamily="34" charset="-120"/>
              </a:rPr>
              <a:t>困難</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12" name="五邊形 11"/>
          <p:cNvSpPr/>
          <p:nvPr/>
        </p:nvSpPr>
        <p:spPr bwMode="auto">
          <a:xfrm>
            <a:off x="936159" y="2796223"/>
            <a:ext cx="10583488" cy="619320"/>
          </a:xfrm>
          <a:prstGeom prst="homePlate">
            <a:avLst>
              <a:gd name="adj" fmla="val 51261"/>
            </a:avLst>
          </a:prstGeom>
          <a:solidFill>
            <a:srgbClr val="43AFC0"/>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901" tIns="91451" rIns="182901" bIns="91451" anchor="ctr"/>
          <a:lstStyle/>
          <a:p>
            <a:pPr eaLnBrk="1" fontAlgn="auto" hangingPunct="1">
              <a:spcBef>
                <a:spcPts val="0"/>
              </a:spcBef>
              <a:spcAft>
                <a:spcPts val="0"/>
              </a:spcAft>
              <a:defRPr/>
            </a:pPr>
            <a:endParaRPr kumimoji="0" lang="zh-TW" altLang="en-US" sz="2400">
              <a:latin typeface="微軟正黑體" panose="020B0604030504040204" pitchFamily="34" charset="-120"/>
              <a:ea typeface="微軟正黑體" panose="020B0604030504040204" pitchFamily="34" charset="-120"/>
            </a:endParaRPr>
          </a:p>
        </p:txBody>
      </p:sp>
      <p:sp>
        <p:nvSpPr>
          <p:cNvPr id="13" name="文字方塊 12"/>
          <p:cNvSpPr txBox="1">
            <a:spLocks noChangeArrowheads="1"/>
          </p:cNvSpPr>
          <p:nvPr/>
        </p:nvSpPr>
        <p:spPr bwMode="auto">
          <a:xfrm>
            <a:off x="1011219" y="2899131"/>
            <a:ext cx="9773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zh-TW" sz="2400" b="1" dirty="0" smtClean="0">
                <a:solidFill>
                  <a:schemeClr val="bg1"/>
                </a:solidFill>
                <a:latin typeface="微軟正黑體" panose="020B0604030504040204" pitchFamily="34" charset="-120"/>
                <a:ea typeface="微軟正黑體" panose="020B0604030504040204" pitchFamily="34" charset="-120"/>
              </a:rPr>
              <a:t>改變</a:t>
            </a:r>
            <a:r>
              <a:rPr lang="zh-TW" altLang="zh-TW" sz="2400" b="1" dirty="0">
                <a:solidFill>
                  <a:schemeClr val="bg1"/>
                </a:solidFill>
                <a:latin typeface="微軟正黑體" panose="020B0604030504040204" pitchFamily="34" charset="-120"/>
                <a:ea typeface="微軟正黑體" panose="020B0604030504040204" pitchFamily="34" charset="-120"/>
              </a:rPr>
              <a:t>街道兩側商業區建築</a:t>
            </a:r>
            <a:r>
              <a:rPr lang="zh-TW" altLang="zh-TW" sz="2400" b="1" dirty="0" smtClean="0">
                <a:solidFill>
                  <a:schemeClr val="bg1"/>
                </a:solidFill>
                <a:latin typeface="微軟正黑體" panose="020B0604030504040204" pitchFamily="34" charset="-120"/>
                <a:ea typeface="微軟正黑體" panose="020B0604030504040204" pitchFamily="34" charset="-120"/>
              </a:rPr>
              <a:t>形態</a:t>
            </a:r>
            <a:r>
              <a:rPr lang="en-US" altLang="zh-TW" sz="2400" b="1" dirty="0" smtClean="0">
                <a:solidFill>
                  <a:schemeClr val="bg1"/>
                </a:solidFill>
                <a:latin typeface="微軟正黑體" panose="020B0604030504040204" pitchFamily="34" charset="-120"/>
                <a:ea typeface="微軟正黑體" panose="020B0604030504040204" pitchFamily="34" charset="-120"/>
              </a:rPr>
              <a:t>/</a:t>
            </a:r>
            <a:r>
              <a:rPr lang="zh-TW" altLang="zh-TW" sz="2400" b="1" dirty="0">
                <a:solidFill>
                  <a:srgbClr val="FFFF00"/>
                </a:solidFill>
                <a:latin typeface="微軟正黑體" panose="020B0604030504040204" pitchFamily="34" charset="-120"/>
                <a:ea typeface="微軟正黑體" panose="020B0604030504040204" pitchFamily="34" charset="-120"/>
              </a:rPr>
              <a:t>不連續騎樓</a:t>
            </a:r>
            <a:r>
              <a:rPr lang="zh-TW" altLang="zh-TW" sz="2400" b="1" dirty="0">
                <a:solidFill>
                  <a:schemeClr val="bg1"/>
                </a:solidFill>
                <a:latin typeface="微軟正黑體" panose="020B0604030504040204" pitchFamily="34" charset="-120"/>
                <a:ea typeface="微軟正黑體" panose="020B0604030504040204" pitchFamily="34" charset="-120"/>
              </a:rPr>
              <a:t>及</a:t>
            </a:r>
            <a:r>
              <a:rPr lang="zh-TW" altLang="zh-TW" sz="2400" b="1" dirty="0">
                <a:solidFill>
                  <a:srgbClr val="FFFF00"/>
                </a:solidFill>
                <a:latin typeface="微軟正黑體" panose="020B0604030504040204" pitchFamily="34" charset="-120"/>
                <a:ea typeface="微軟正黑體" panose="020B0604030504040204" pitchFamily="34" charset="-120"/>
              </a:rPr>
              <a:t>狹窄立面</a:t>
            </a:r>
            <a:r>
              <a:rPr lang="zh-TW" altLang="zh-TW" sz="2400" b="1" dirty="0">
                <a:solidFill>
                  <a:schemeClr val="bg1"/>
                </a:solidFill>
                <a:latin typeface="微軟正黑體" panose="020B0604030504040204" pitchFamily="34" charset="-120"/>
                <a:ea typeface="微軟正黑體" panose="020B0604030504040204" pitchFamily="34" charset="-120"/>
              </a:rPr>
              <a:t>，影響都市景觀</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sp>
        <p:nvSpPr>
          <p:cNvPr id="9" name="文字方塊 22"/>
          <p:cNvSpPr txBox="1">
            <a:spLocks noChangeArrowheads="1"/>
          </p:cNvSpPr>
          <p:nvPr/>
        </p:nvSpPr>
        <p:spPr bwMode="auto">
          <a:xfrm>
            <a:off x="999543" y="2117470"/>
            <a:ext cx="8473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zh-TW" sz="2400" b="1" dirty="0" smtClean="0">
                <a:solidFill>
                  <a:schemeClr val="bg1"/>
                </a:solidFill>
                <a:latin typeface="微軟正黑體" panose="020B0604030504040204" pitchFamily="34" charset="-120"/>
                <a:ea typeface="微軟正黑體" panose="020B0604030504040204" pitchFamily="34" charset="-120"/>
              </a:rPr>
              <a:t>都</a:t>
            </a:r>
            <a:r>
              <a:rPr lang="zh-TW" altLang="zh-TW" sz="2400" b="1" dirty="0">
                <a:solidFill>
                  <a:schemeClr val="bg1"/>
                </a:solidFill>
                <a:latin typeface="微軟正黑體" panose="020B0604030504040204" pitchFamily="34" charset="-120"/>
                <a:ea typeface="微軟正黑體" panose="020B0604030504040204" pitchFamily="34" charset="-120"/>
              </a:rPr>
              <a:t>更危老</a:t>
            </a:r>
            <a:r>
              <a:rPr lang="zh-TW" altLang="zh-TW" sz="2400" b="1" dirty="0" smtClean="0">
                <a:solidFill>
                  <a:schemeClr val="bg1"/>
                </a:solidFill>
                <a:latin typeface="微軟正黑體" panose="020B0604030504040204" pitchFamily="34" charset="-120"/>
                <a:ea typeface="微軟正黑體" panose="020B0604030504040204" pitchFamily="34" charset="-120"/>
              </a:rPr>
              <a:t>案</a:t>
            </a:r>
            <a:r>
              <a:rPr lang="zh-TW" altLang="zh-TW" sz="2400" b="1" dirty="0">
                <a:solidFill>
                  <a:srgbClr val="FFFF00"/>
                </a:solidFill>
                <a:latin typeface="微軟正黑體" panose="020B0604030504040204" pitchFamily="34" charset="-120"/>
                <a:ea typeface="微軟正黑體" panose="020B0604030504040204" pitchFamily="34" charset="-120"/>
              </a:rPr>
              <a:t>容積</a:t>
            </a:r>
            <a:r>
              <a:rPr lang="zh-TW" altLang="zh-TW" sz="2400" b="1" dirty="0" smtClean="0">
                <a:solidFill>
                  <a:srgbClr val="FFFF00"/>
                </a:solidFill>
                <a:latin typeface="微軟正黑體" panose="020B0604030504040204" pitchFamily="34" charset="-120"/>
                <a:ea typeface="微軟正黑體" panose="020B0604030504040204" pitchFamily="34" charset="-120"/>
              </a:rPr>
              <a:t>用不完</a:t>
            </a:r>
            <a:r>
              <a:rPr lang="zh-TW" altLang="en-US" sz="2400" b="1" dirty="0" smtClean="0">
                <a:solidFill>
                  <a:srgbClr val="FFFF00"/>
                </a:solidFill>
                <a:latin typeface="微軟正黑體" panose="020B0604030504040204" pitchFamily="34" charset="-120"/>
                <a:ea typeface="微軟正黑體" panose="020B0604030504040204" pitchFamily="34" charset="-120"/>
              </a:rPr>
              <a:t> </a:t>
            </a:r>
            <a:r>
              <a:rPr lang="en-US" altLang="zh-TW" sz="2400" b="1" dirty="0" smtClean="0">
                <a:solidFill>
                  <a:schemeClr val="bg1"/>
                </a:solidFill>
                <a:latin typeface="微軟正黑體" panose="020B0604030504040204" pitchFamily="34" charset="-120"/>
                <a:ea typeface="微軟正黑體" panose="020B0604030504040204" pitchFamily="34" charset="-120"/>
              </a:rPr>
              <a:t>/</a:t>
            </a:r>
            <a:r>
              <a:rPr lang="zh-TW" altLang="en-US" sz="2400" b="1" dirty="0" smtClean="0">
                <a:solidFill>
                  <a:schemeClr val="bg1"/>
                </a:solidFill>
                <a:latin typeface="微軟正黑體" panose="020B0604030504040204" pitchFamily="34" charset="-120"/>
                <a:ea typeface="微軟正黑體" panose="020B0604030504040204" pitchFamily="34" charset="-120"/>
              </a:rPr>
              <a:t> </a:t>
            </a:r>
            <a:r>
              <a:rPr lang="zh-TW" altLang="zh-TW" sz="2400" b="1" dirty="0" smtClean="0">
                <a:solidFill>
                  <a:srgbClr val="FFFF00"/>
                </a:solidFill>
                <a:latin typeface="微軟正黑體" panose="020B0604030504040204" pitchFamily="34" charset="-120"/>
                <a:ea typeface="微軟正黑體" panose="020B0604030504040204" pitchFamily="34" charset="-120"/>
              </a:rPr>
              <a:t>無法</a:t>
            </a:r>
            <a:r>
              <a:rPr lang="zh-TW" altLang="zh-TW" sz="2400" b="1" dirty="0">
                <a:solidFill>
                  <a:srgbClr val="FFFF00"/>
                </a:solidFill>
                <a:latin typeface="微軟正黑體" panose="020B0604030504040204" pitchFamily="34" charset="-120"/>
                <a:ea typeface="微軟正黑體" panose="020B0604030504040204" pitchFamily="34" charset="-120"/>
              </a:rPr>
              <a:t>合理配置</a:t>
            </a:r>
            <a:r>
              <a:rPr lang="zh-TW" altLang="zh-TW" sz="2400" b="1" dirty="0">
                <a:solidFill>
                  <a:schemeClr val="bg1"/>
                </a:solidFill>
                <a:latin typeface="微軟正黑體" panose="020B0604030504040204" pitchFamily="34" charset="-120"/>
                <a:ea typeface="微軟正黑體" panose="020B0604030504040204" pitchFamily="34" charset="-120"/>
              </a:rPr>
              <a:t>建築量體而破局</a:t>
            </a:r>
            <a:endParaRPr lang="zh-TW" altLang="en-US" sz="2400" b="1" dirty="0">
              <a:solidFill>
                <a:schemeClr val="bg1"/>
              </a:solidFill>
              <a:latin typeface="微軟正黑體" panose="020B0604030504040204" pitchFamily="34" charset="-120"/>
              <a:ea typeface="微軟正黑體" panose="020B0604030504040204" pitchFamily="34" charset="-120"/>
            </a:endParaRPr>
          </a:p>
        </p:txBody>
      </p:sp>
      <p:pic>
        <p:nvPicPr>
          <p:cNvPr id="16" name="圖片 15"/>
          <p:cNvPicPr/>
          <p:nvPr/>
        </p:nvPicPr>
        <p:blipFill>
          <a:blip r:embed="rId2" cstate="print">
            <a:extLst>
              <a:ext uri="{28A0092B-C50C-407E-A947-70E740481C1C}">
                <a14:useLocalDpi xmlns:a14="http://schemas.microsoft.com/office/drawing/2010/main" val="0"/>
              </a:ext>
            </a:extLst>
          </a:blip>
          <a:stretch>
            <a:fillRect/>
          </a:stretch>
        </p:blipFill>
        <p:spPr>
          <a:xfrm>
            <a:off x="943365" y="3600814"/>
            <a:ext cx="5274310" cy="2679700"/>
          </a:xfrm>
          <a:prstGeom prst="rect">
            <a:avLst/>
          </a:prstGeom>
        </p:spPr>
      </p:pic>
      <p:sp>
        <p:nvSpPr>
          <p:cNvPr id="17" name="橢圓 16"/>
          <p:cNvSpPr/>
          <p:nvPr/>
        </p:nvSpPr>
        <p:spPr>
          <a:xfrm>
            <a:off x="2537011" y="3827928"/>
            <a:ext cx="2259107" cy="2262085"/>
          </a:xfrm>
          <a:prstGeom prst="ellipse">
            <a:avLst/>
          </a:prstGeom>
          <a:noFill/>
          <a:ln w="76200" cap="flat" cmpd="sng" algn="ctr">
            <a:solidFill>
              <a:srgbClr val="0070C0"/>
            </a:solidFill>
            <a:prstDash val="sys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latin typeface="微軟正黑體" panose="020B0604030504040204" pitchFamily="34" charset="-120"/>
              <a:ea typeface="微軟正黑體" panose="020B0604030504040204" pitchFamily="34" charset="-120"/>
            </a:endParaRPr>
          </a:p>
        </p:txBody>
      </p:sp>
      <p:pic>
        <p:nvPicPr>
          <p:cNvPr id="18" name="圖片 17"/>
          <p:cNvPicPr/>
          <p:nvPr/>
        </p:nvPicPr>
        <p:blipFill rotWithShape="1">
          <a:blip r:embed="rId3"/>
          <a:srcRect l="14863" t="7857" b="4814"/>
          <a:stretch/>
        </p:blipFill>
        <p:spPr>
          <a:xfrm>
            <a:off x="6610007" y="3590546"/>
            <a:ext cx="4515193" cy="2689968"/>
          </a:xfrm>
          <a:prstGeom prst="rect">
            <a:avLst/>
          </a:prstGeom>
        </p:spPr>
      </p:pic>
      <p:cxnSp>
        <p:nvCxnSpPr>
          <p:cNvPr id="19" name="接點: 弧形 22"/>
          <p:cNvCxnSpPr/>
          <p:nvPr/>
        </p:nvCxnSpPr>
        <p:spPr>
          <a:xfrm>
            <a:off x="4796118" y="4825448"/>
            <a:ext cx="3290047" cy="40332"/>
          </a:xfrm>
          <a:prstGeom prst="curvedConnector3">
            <a:avLst>
              <a:gd name="adj1" fmla="val 50000"/>
            </a:avLst>
          </a:prstGeom>
          <a:noFill/>
          <a:ln w="76200" cap="flat" cmpd="sng" algn="ctr">
            <a:solidFill>
              <a:srgbClr val="0070C0"/>
            </a:solidFill>
            <a:prstDash val="dash"/>
            <a:miter lim="800000"/>
            <a:tailEnd type="triangle"/>
          </a:ln>
          <a:effectLst/>
        </p:spPr>
      </p:cxnSp>
      <p:sp>
        <p:nvSpPr>
          <p:cNvPr id="26" name="文字方塊 28"/>
          <p:cNvSpPr txBox="1"/>
          <p:nvPr/>
        </p:nvSpPr>
        <p:spPr>
          <a:xfrm>
            <a:off x="2698378" y="4329655"/>
            <a:ext cx="295835" cy="1085028"/>
          </a:xfrm>
          <a:prstGeom prst="rect">
            <a:avLst/>
          </a:prstGeom>
          <a:solidFill>
            <a:srgbClr val="FFFFFF">
              <a:alpha val="0"/>
            </a:srgbClr>
          </a:solidFill>
          <a:ln w="6350">
            <a:noFill/>
          </a:ln>
        </p:spPr>
        <p:txBody>
          <a:bodyPr rot="0" spcFirstLastPara="0" vert="eaVert" wrap="square" lIns="91440" tIns="45720" rIns="91440" bIns="45720" numCol="1" spcCol="0" rtlCol="0" fromWordArt="0" anchor="t" anchorCtr="0" forceAA="0" compatLnSpc="1">
            <a:prstTxWarp prst="textNoShape">
              <a:avLst/>
            </a:prstTxWarp>
            <a:noAutofit/>
          </a:bodyPr>
          <a:lstStyle/>
          <a:p>
            <a:pPr>
              <a:spcAft>
                <a:spcPts val="0"/>
              </a:spcAft>
            </a:pPr>
            <a:r>
              <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重慶南路一段</a:t>
            </a:r>
          </a:p>
        </p:txBody>
      </p:sp>
      <p:sp>
        <p:nvSpPr>
          <p:cNvPr id="27" name="文字方塊 26"/>
          <p:cNvSpPr txBox="1"/>
          <p:nvPr/>
        </p:nvSpPr>
        <p:spPr>
          <a:xfrm>
            <a:off x="807932" y="61036"/>
            <a:ext cx="2515565" cy="523220"/>
          </a:xfrm>
          <a:prstGeom prst="rect">
            <a:avLst/>
          </a:prstGeom>
          <a:noFill/>
        </p:spPr>
        <p:txBody>
          <a:bodyPr wrap="square" rtlCol="0">
            <a:spAutoFit/>
          </a:bodyPr>
          <a:lstStyle/>
          <a:p>
            <a:r>
              <a:rPr lang="zh-TW" altLang="en-US" sz="2800" dirty="0" smtClean="0">
                <a:solidFill>
                  <a:schemeClr val="bg1">
                    <a:lumMod val="50000"/>
                  </a:schemeClr>
                </a:solidFill>
                <a:latin typeface="微軟正黑體" panose="020B0604030504040204" pitchFamily="34" charset="-120"/>
                <a:ea typeface="微軟正黑體" panose="020B0604030504040204" pitchFamily="34" charset="-120"/>
              </a:rPr>
              <a:t>北</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向日照</a:t>
            </a:r>
          </a:p>
        </p:txBody>
      </p:sp>
    </p:spTree>
    <p:extLst>
      <p:ext uri="{BB962C8B-B14F-4D97-AF65-F5344CB8AC3E}">
        <p14:creationId xmlns:p14="http://schemas.microsoft.com/office/powerpoint/2010/main" val="1904618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771488" y="585953"/>
            <a:ext cx="3450888"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相關因應措施</a:t>
            </a:r>
          </a:p>
        </p:txBody>
      </p:sp>
      <p:sp>
        <p:nvSpPr>
          <p:cNvPr id="5" name="橢圓 4"/>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02</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7" name="圓角化對角線角落矩形 6"/>
          <p:cNvSpPr/>
          <p:nvPr/>
        </p:nvSpPr>
        <p:spPr>
          <a:xfrm flipH="1">
            <a:off x="2027905" y="1466376"/>
            <a:ext cx="9608282" cy="972024"/>
          </a:xfrm>
          <a:prstGeom prst="round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8" name="圓角矩形 7"/>
          <p:cNvSpPr/>
          <p:nvPr/>
        </p:nvSpPr>
        <p:spPr>
          <a:xfrm>
            <a:off x="973524" y="1259179"/>
            <a:ext cx="2152141" cy="912971"/>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latin typeface="微軟正黑體" panose="020B0604030504040204" pitchFamily="34" charset="-120"/>
                <a:ea typeface="微軟正黑體" panose="020B0604030504040204" pitchFamily="34" charset="-120"/>
              </a:rPr>
              <a:t>109.2.17</a:t>
            </a:r>
            <a:endParaRPr lang="en-US" altLang="zh-TW" sz="2400" b="1" dirty="0">
              <a:solidFill>
                <a:schemeClr val="bg1"/>
              </a:solidFill>
              <a:latin typeface="微軟正黑體" panose="020B0604030504040204" pitchFamily="34" charset="-120"/>
              <a:ea typeface="微軟正黑體" panose="020B0604030504040204" pitchFamily="34" charset="-120"/>
            </a:endParaRPr>
          </a:p>
          <a:p>
            <a:pPr algn="ctr"/>
            <a:r>
              <a:rPr lang="zh-TW" altLang="en-US" sz="2400" b="1" dirty="0">
                <a:solidFill>
                  <a:srgbClr val="FFFF00"/>
                </a:solidFill>
                <a:latin typeface="微軟正黑體" panose="020B0604030504040204" pitchFamily="34" charset="-120"/>
                <a:ea typeface="微軟正黑體" panose="020B0604030504040204" pitchFamily="34" charset="-120"/>
              </a:rPr>
              <a:t>函釋</a:t>
            </a:r>
          </a:p>
        </p:txBody>
      </p:sp>
      <p:sp>
        <p:nvSpPr>
          <p:cNvPr id="9" name="文字方塊 8"/>
          <p:cNvSpPr txBox="1"/>
          <p:nvPr/>
        </p:nvSpPr>
        <p:spPr>
          <a:xfrm>
            <a:off x="3541059" y="1603691"/>
            <a:ext cx="7924800"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都市計畫法令或書圖規定之前院、後院或</a:t>
            </a:r>
            <a:r>
              <a:rPr lang="zh-TW" altLang="en-US" sz="2000" dirty="0" smtClean="0">
                <a:latin typeface="微軟正黑體" panose="020B0604030504040204" pitchFamily="34" charset="-120"/>
                <a:ea typeface="微軟正黑體" panose="020B0604030504040204" pitchFamily="34" charset="-120"/>
              </a:rPr>
              <a:t>側院</a:t>
            </a:r>
            <a:r>
              <a:rPr lang="zh-TW" altLang="en-US" sz="2000" dirty="0">
                <a:latin typeface="微軟正黑體" panose="020B0604030504040204" pitchFamily="34" charset="-120"/>
                <a:ea typeface="微軟正黑體" panose="020B0604030504040204" pitchFamily="34" charset="-120"/>
              </a:rPr>
              <a:t>未足</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公尺</a:t>
            </a:r>
            <a:r>
              <a:rPr lang="zh-TW" altLang="en-US" sz="2000" dirty="0" smtClean="0">
                <a:latin typeface="微軟正黑體" panose="020B0604030504040204" pitchFamily="34" charset="-120"/>
                <a:ea typeface="微軟正黑體" panose="020B0604030504040204" pitchFamily="34" charset="-120"/>
              </a:rPr>
              <a:t>時</a:t>
            </a:r>
            <a:r>
              <a:rPr lang="zh-TW" altLang="en-US" sz="2000" dirty="0">
                <a:latin typeface="微軟正黑體" panose="020B0604030504040204" pitchFamily="34" charset="-120"/>
                <a:ea typeface="微軟正黑體" panose="020B0604030504040204" pitchFamily="34" charset="-120"/>
              </a:rPr>
              <a:t>，如申請案已</a:t>
            </a:r>
            <a:r>
              <a:rPr lang="zh-TW" altLang="en-US" sz="2000" dirty="0">
                <a:solidFill>
                  <a:srgbClr val="FF0000"/>
                </a:solidFill>
                <a:latin typeface="微軟正黑體" panose="020B0604030504040204" pitchFamily="34" charset="-120"/>
                <a:ea typeface="微軟正黑體" panose="020B0604030504040204" pitchFamily="34" charset="-120"/>
              </a:rPr>
              <a:t>自行增加留設至</a:t>
            </a:r>
            <a:r>
              <a:rPr lang="en-US" altLang="zh-TW" sz="2000" dirty="0">
                <a:solidFill>
                  <a:srgbClr val="FF0000"/>
                </a:solidFill>
                <a:latin typeface="微軟正黑體" panose="020B0604030504040204" pitchFamily="34" charset="-120"/>
                <a:ea typeface="微軟正黑體" panose="020B0604030504040204" pitchFamily="34" charset="-120"/>
              </a:rPr>
              <a:t>3</a:t>
            </a:r>
            <a:r>
              <a:rPr lang="zh-TW" altLang="en-US" sz="2000" dirty="0">
                <a:solidFill>
                  <a:srgbClr val="FF0000"/>
                </a:solidFill>
                <a:latin typeface="微軟正黑體" panose="020B0604030504040204" pitchFamily="34" charset="-120"/>
                <a:ea typeface="微軟正黑體" panose="020B0604030504040204" pitchFamily="34" charset="-120"/>
              </a:rPr>
              <a:t>公尺</a:t>
            </a:r>
            <a:r>
              <a:rPr lang="zh-TW" altLang="en-US" sz="2000" dirty="0">
                <a:latin typeface="微軟正黑體" panose="020B0604030504040204" pitchFamily="34" charset="-120"/>
                <a:ea typeface="微軟正黑體" panose="020B0604030504040204" pitchFamily="34" charset="-120"/>
              </a:rPr>
              <a:t>以上</a:t>
            </a:r>
            <a:r>
              <a:rPr lang="zh-TW" altLang="en-US" sz="2000" dirty="0" smtClean="0">
                <a:latin typeface="微軟正黑體" panose="020B0604030504040204" pitchFamily="34" charset="-120"/>
                <a:ea typeface="微軟正黑體" panose="020B0604030504040204" pitchFamily="34" charset="-120"/>
              </a:rPr>
              <a:t>，適用</a:t>
            </a:r>
            <a:r>
              <a:rPr lang="en-US" altLang="zh-TW" sz="2000" dirty="0" smtClean="0">
                <a:latin typeface="微軟正黑體" panose="020B0604030504040204" pitchFamily="34" charset="-120"/>
                <a:ea typeface="微軟正黑體" panose="020B0604030504040204" pitchFamily="34" charset="-120"/>
              </a:rPr>
              <a:t>39-1</a:t>
            </a:r>
            <a:r>
              <a:rPr lang="zh-TW" altLang="en-US" sz="2000" dirty="0" smtClean="0">
                <a:latin typeface="微軟正黑體" panose="020B0604030504040204" pitchFamily="34" charset="-120"/>
                <a:ea typeface="微軟正黑體" panose="020B0604030504040204" pitchFamily="34" charset="-120"/>
              </a:rPr>
              <a:t>但書</a:t>
            </a:r>
            <a:r>
              <a:rPr lang="zh-TW" altLang="en-US" sz="2000" dirty="0" smtClean="0">
                <a:solidFill>
                  <a:srgbClr val="FF0000"/>
                </a:solidFill>
                <a:latin typeface="微軟正黑體" panose="020B0604030504040204" pitchFamily="34" charset="-120"/>
                <a:ea typeface="微軟正黑體" panose="020B0604030504040204" pitchFamily="34" charset="-120"/>
              </a:rPr>
              <a:t>免檢討</a:t>
            </a:r>
            <a:r>
              <a:rPr lang="zh-TW" altLang="en-US" sz="2000" dirty="0" smtClean="0">
                <a:latin typeface="微軟正黑體" panose="020B0604030504040204" pitchFamily="34" charset="-120"/>
                <a:ea typeface="微軟正黑體" panose="020B0604030504040204" pitchFamily="34" charset="-120"/>
              </a:rPr>
              <a:t>之規定</a:t>
            </a:r>
            <a:endParaRPr lang="zh-TW" altLang="en-US" sz="2000" dirty="0">
              <a:latin typeface="微軟正黑體" panose="020B0604030504040204" pitchFamily="34" charset="-120"/>
              <a:ea typeface="微軟正黑體" panose="020B0604030504040204" pitchFamily="34" charset="-120"/>
            </a:endParaRPr>
          </a:p>
        </p:txBody>
      </p:sp>
      <p:sp>
        <p:nvSpPr>
          <p:cNvPr id="10" name="圓角化對角線角落矩形 9"/>
          <p:cNvSpPr/>
          <p:nvPr/>
        </p:nvSpPr>
        <p:spPr>
          <a:xfrm flipH="1">
            <a:off x="2036868" y="2739362"/>
            <a:ext cx="9608282" cy="972024"/>
          </a:xfrm>
          <a:prstGeom prst="round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1" name="圓角矩形 10"/>
          <p:cNvSpPr/>
          <p:nvPr/>
        </p:nvSpPr>
        <p:spPr>
          <a:xfrm>
            <a:off x="982487" y="2532165"/>
            <a:ext cx="2152141" cy="912971"/>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latin typeface="微軟正黑體" panose="020B0604030504040204" pitchFamily="34" charset="-120"/>
                <a:ea typeface="微軟正黑體" panose="020B0604030504040204" pitchFamily="34" charset="-120"/>
              </a:rPr>
              <a:t>109.5.28</a:t>
            </a:r>
            <a:endParaRPr lang="en-US" altLang="zh-TW" sz="2400" b="1" dirty="0">
              <a:solidFill>
                <a:schemeClr val="bg1"/>
              </a:solidFill>
              <a:latin typeface="微軟正黑體" panose="020B0604030504040204" pitchFamily="34" charset="-120"/>
              <a:ea typeface="微軟正黑體" panose="020B0604030504040204" pitchFamily="34" charset="-120"/>
            </a:endParaRPr>
          </a:p>
          <a:p>
            <a:pPr algn="ctr"/>
            <a:r>
              <a:rPr lang="zh-TW" altLang="en-US" sz="2400" b="1" dirty="0">
                <a:solidFill>
                  <a:srgbClr val="FFFF00"/>
                </a:solidFill>
                <a:latin typeface="微軟正黑體" panose="020B0604030504040204" pitchFamily="34" charset="-120"/>
                <a:ea typeface="微軟正黑體" panose="020B0604030504040204" pitchFamily="34" charset="-120"/>
              </a:rPr>
              <a:t>研</a:t>
            </a:r>
            <a:r>
              <a:rPr lang="zh-TW" altLang="en-US" sz="2400" b="1" dirty="0" smtClean="0">
                <a:solidFill>
                  <a:srgbClr val="FFFF00"/>
                </a:solidFill>
                <a:latin typeface="微軟正黑體" panose="020B0604030504040204" pitchFamily="34" charset="-120"/>
                <a:ea typeface="微軟正黑體" panose="020B0604030504040204" pitchFamily="34" charset="-120"/>
              </a:rPr>
              <a:t>商會</a:t>
            </a:r>
            <a:r>
              <a:rPr lang="zh-TW" altLang="en-US" sz="2400" b="1" dirty="0">
                <a:solidFill>
                  <a:srgbClr val="FFFF00"/>
                </a:solidFill>
                <a:latin typeface="微軟正黑體" panose="020B0604030504040204" pitchFamily="34" charset="-120"/>
                <a:ea typeface="微軟正黑體" panose="020B0604030504040204" pitchFamily="34" charset="-120"/>
              </a:rPr>
              <a:t>議</a:t>
            </a:r>
          </a:p>
        </p:txBody>
      </p:sp>
      <p:sp>
        <p:nvSpPr>
          <p:cNvPr id="12" name="文字方塊 11"/>
          <p:cNvSpPr txBox="1"/>
          <p:nvPr/>
        </p:nvSpPr>
        <p:spPr>
          <a:xfrm>
            <a:off x="3558987" y="2831852"/>
            <a:ext cx="7924800" cy="707886"/>
          </a:xfrm>
          <a:prstGeom prst="rect">
            <a:avLst/>
          </a:prstGeom>
          <a:noFill/>
        </p:spPr>
        <p:txBody>
          <a:bodyPr wrap="square" rtlCol="0">
            <a:spAutoFit/>
          </a:bodyPr>
          <a:lstStyle/>
          <a:p>
            <a:r>
              <a:rPr lang="zh-TW" altLang="zh-TW" sz="2000" dirty="0">
                <a:latin typeface="微軟正黑體" panose="020B0604030504040204" pitchFamily="34" charset="-120"/>
                <a:ea typeface="微軟正黑體" panose="020B0604030504040204" pitchFamily="34" charset="-120"/>
              </a:rPr>
              <a:t>為協助地方政府進行配套法制作業，兼顧土地開發權益與日照權</a:t>
            </a:r>
            <a:r>
              <a:rPr lang="zh-TW" altLang="zh-TW" sz="2000" dirty="0" smtClean="0">
                <a:latin typeface="微軟正黑體" panose="020B0604030504040204" pitchFamily="34" charset="-120"/>
                <a:ea typeface="微軟正黑體" panose="020B0604030504040204" pitchFamily="34" charset="-120"/>
              </a:rPr>
              <a:t>，邀集</a:t>
            </a:r>
            <a:r>
              <a:rPr lang="zh-TW" altLang="zh-TW" sz="2000" dirty="0">
                <a:latin typeface="微軟正黑體" panose="020B0604030504040204" pitchFamily="34" charset="-120"/>
                <a:ea typeface="微軟正黑體" panose="020B0604030504040204" pitchFamily="34" charset="-120"/>
              </a:rPr>
              <a:t>地方政府及相關公會團體共同研</a:t>
            </a:r>
            <a:r>
              <a:rPr lang="zh-TW" altLang="zh-TW" sz="2000" dirty="0" smtClean="0">
                <a:latin typeface="微軟正黑體" panose="020B0604030504040204" pitchFamily="34" charset="-120"/>
                <a:ea typeface="微軟正黑體" panose="020B0604030504040204" pitchFamily="34" charset="-120"/>
              </a:rPr>
              <a:t>商</a:t>
            </a:r>
            <a:r>
              <a:rPr lang="zh-TW" altLang="en-US" sz="2000" dirty="0" smtClean="0">
                <a:latin typeface="微軟正黑體" panose="020B0604030504040204" pitchFamily="34" charset="-120"/>
                <a:ea typeface="微軟正黑體" panose="020B0604030504040204" pitchFamily="34" charset="-120"/>
              </a:rPr>
              <a:t>因應措施</a:t>
            </a:r>
            <a:endParaRPr lang="zh-TW" altLang="en-US" sz="2000" dirty="0">
              <a:latin typeface="微軟正黑體" panose="020B0604030504040204" pitchFamily="34" charset="-120"/>
              <a:ea typeface="微軟正黑體" panose="020B0604030504040204" pitchFamily="34" charset="-120"/>
            </a:endParaRPr>
          </a:p>
        </p:txBody>
      </p:sp>
      <p:sp>
        <p:nvSpPr>
          <p:cNvPr id="13" name="向下箭號 12"/>
          <p:cNvSpPr/>
          <p:nvPr/>
        </p:nvSpPr>
        <p:spPr>
          <a:xfrm>
            <a:off x="5246161" y="3578890"/>
            <a:ext cx="1681745" cy="681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4" name="圓角化對角線角落矩形 13"/>
          <p:cNvSpPr/>
          <p:nvPr/>
        </p:nvSpPr>
        <p:spPr>
          <a:xfrm flipH="1">
            <a:off x="2036866" y="4397833"/>
            <a:ext cx="4050168" cy="1958517"/>
          </a:xfrm>
          <a:prstGeom prst="round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5" name="圓角矩形 14"/>
          <p:cNvSpPr/>
          <p:nvPr/>
        </p:nvSpPr>
        <p:spPr>
          <a:xfrm>
            <a:off x="982489" y="4190637"/>
            <a:ext cx="2152141" cy="912971"/>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latin typeface="微軟正黑體" panose="020B0604030504040204" pitchFamily="34" charset="-120"/>
                <a:ea typeface="微軟正黑體" panose="020B0604030504040204" pitchFamily="34" charset="-120"/>
              </a:rPr>
              <a:t>109.6.20</a:t>
            </a:r>
            <a:endParaRPr lang="en-US" altLang="zh-TW" sz="2400" b="1" dirty="0">
              <a:solidFill>
                <a:schemeClr val="bg1"/>
              </a:solidFill>
              <a:latin typeface="微軟正黑體" panose="020B0604030504040204" pitchFamily="34" charset="-120"/>
              <a:ea typeface="微軟正黑體" panose="020B0604030504040204" pitchFamily="34" charset="-120"/>
            </a:endParaRPr>
          </a:p>
          <a:p>
            <a:pPr algn="ctr"/>
            <a:r>
              <a:rPr lang="zh-TW" altLang="en-US" sz="2400" b="1" dirty="0">
                <a:solidFill>
                  <a:srgbClr val="FFFF00"/>
                </a:solidFill>
                <a:latin typeface="微軟正黑體" panose="020B0604030504040204" pitchFamily="34" charset="-120"/>
                <a:ea typeface="微軟正黑體" panose="020B0604030504040204" pitchFamily="34" charset="-120"/>
              </a:rPr>
              <a:t>函釋</a:t>
            </a:r>
          </a:p>
        </p:txBody>
      </p:sp>
      <p:sp>
        <p:nvSpPr>
          <p:cNvPr id="16" name="文字方塊 15"/>
          <p:cNvSpPr txBox="1"/>
          <p:nvPr/>
        </p:nvSpPr>
        <p:spPr>
          <a:xfrm>
            <a:off x="3233846" y="4436985"/>
            <a:ext cx="2763539" cy="1938992"/>
          </a:xfrm>
          <a:prstGeom prst="rect">
            <a:avLst/>
          </a:prstGeom>
          <a:noFill/>
        </p:spPr>
        <p:txBody>
          <a:bodyPr wrap="square" rtlCol="0">
            <a:spAutoFit/>
          </a:bodyPr>
          <a:lstStyle/>
          <a:p>
            <a:r>
              <a:rPr lang="en-US" altLang="zh-TW" sz="2000" dirty="0" smtClean="0">
                <a:latin typeface="微軟正黑體" panose="020B0604030504040204" pitchFamily="34" charset="-120"/>
                <a:ea typeface="微軟正黑體" panose="020B0604030504040204" pitchFamily="34" charset="-120"/>
              </a:rPr>
              <a:t>109.6.30</a:t>
            </a:r>
            <a:r>
              <a:rPr lang="zh-TW" altLang="zh-TW" sz="2000" dirty="0" smtClean="0">
                <a:latin typeface="微軟正黑體" panose="020B0604030504040204" pitchFamily="34" charset="-120"/>
                <a:ea typeface="微軟正黑體" panose="020B0604030504040204" pitchFamily="34" charset="-120"/>
              </a:rPr>
              <a:t>以前</a:t>
            </a:r>
            <a:r>
              <a:rPr lang="zh-TW" altLang="zh-TW" sz="2000" dirty="0">
                <a:latin typeface="微軟正黑體" panose="020B0604030504040204" pitchFamily="34" charset="-120"/>
                <a:ea typeface="微軟正黑體" panose="020B0604030504040204" pitchFamily="34" charset="-120"/>
              </a:rPr>
              <a:t>已申請</a:t>
            </a:r>
            <a:r>
              <a:rPr lang="zh-TW" altLang="zh-TW" sz="2000" dirty="0">
                <a:solidFill>
                  <a:srgbClr val="FF0000"/>
                </a:solidFill>
                <a:latin typeface="微軟正黑體" panose="020B0604030504040204" pitchFamily="34" charset="-120"/>
                <a:ea typeface="微軟正黑體" panose="020B0604030504040204" pitchFamily="34" charset="-120"/>
              </a:rPr>
              <a:t>危老重建</a:t>
            </a:r>
            <a:r>
              <a:rPr lang="zh-TW" altLang="zh-TW" sz="2000" dirty="0">
                <a:latin typeface="微軟正黑體" panose="020B0604030504040204" pitchFamily="34" charset="-120"/>
                <a:ea typeface="微軟正黑體" panose="020B0604030504040204" pitchFamily="34" charset="-120"/>
              </a:rPr>
              <a:t>計畫者</a:t>
            </a:r>
            <a:r>
              <a:rPr lang="zh-TW" altLang="zh-TW" sz="2000" dirty="0" smtClean="0">
                <a:latin typeface="微軟正黑體" panose="020B0604030504040204" pitchFamily="34" charset="-120"/>
                <a:ea typeface="微軟正黑體" panose="020B0604030504040204" pitchFamily="34" charset="-120"/>
              </a:rPr>
              <a:t>，放寬</a:t>
            </a:r>
            <a:r>
              <a:rPr lang="zh-TW" altLang="zh-TW" sz="2000" dirty="0">
                <a:latin typeface="微軟正黑體" panose="020B0604030504040204" pitchFamily="34" charset="-120"/>
                <a:ea typeface="微軟正黑體" panose="020B0604030504040204" pitchFamily="34" charset="-120"/>
              </a:rPr>
              <a:t>於同日以前得另依建築法申請建造執照，並以其建造執照掛號日為建築法規之適用日</a:t>
            </a:r>
            <a:endParaRPr lang="zh-TW" altLang="en-US" sz="2000" dirty="0">
              <a:latin typeface="微軟正黑體" panose="020B0604030504040204" pitchFamily="34" charset="-120"/>
              <a:ea typeface="微軟正黑體" panose="020B0604030504040204" pitchFamily="34" charset="-120"/>
            </a:endParaRPr>
          </a:p>
        </p:txBody>
      </p:sp>
      <p:sp>
        <p:nvSpPr>
          <p:cNvPr id="17" name="圓角化對角線角落矩形 16"/>
          <p:cNvSpPr/>
          <p:nvPr/>
        </p:nvSpPr>
        <p:spPr>
          <a:xfrm flipH="1">
            <a:off x="7738424" y="4397827"/>
            <a:ext cx="3879837" cy="1958524"/>
          </a:xfrm>
          <a:prstGeom prst="round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8" name="圓角矩形 17"/>
          <p:cNvSpPr/>
          <p:nvPr/>
        </p:nvSpPr>
        <p:spPr>
          <a:xfrm>
            <a:off x="6684046" y="4190630"/>
            <a:ext cx="2152141" cy="912971"/>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latin typeface="微軟正黑體" panose="020B0604030504040204" pitchFamily="34" charset="-120"/>
                <a:ea typeface="微軟正黑體" panose="020B0604030504040204" pitchFamily="34" charset="-120"/>
              </a:rPr>
              <a:t>109.6.10</a:t>
            </a:r>
            <a:endParaRPr lang="en-US" altLang="zh-TW" sz="2400" b="1" dirty="0">
              <a:solidFill>
                <a:schemeClr val="bg1"/>
              </a:solidFill>
              <a:latin typeface="微軟正黑體" panose="020B0604030504040204" pitchFamily="34" charset="-120"/>
              <a:ea typeface="微軟正黑體" panose="020B0604030504040204" pitchFamily="34" charset="-120"/>
            </a:endParaRPr>
          </a:p>
          <a:p>
            <a:pPr algn="ctr"/>
            <a:r>
              <a:rPr lang="zh-TW" altLang="en-US" sz="2400" b="1" dirty="0">
                <a:solidFill>
                  <a:srgbClr val="FFFF00"/>
                </a:solidFill>
                <a:latin typeface="微軟正黑體" panose="020B0604030504040204" pitchFamily="34" charset="-120"/>
                <a:ea typeface="微軟正黑體" panose="020B0604030504040204" pitchFamily="34" charset="-120"/>
              </a:rPr>
              <a:t>函釋</a:t>
            </a:r>
          </a:p>
        </p:txBody>
      </p:sp>
      <p:sp>
        <p:nvSpPr>
          <p:cNvPr id="19" name="文字方塊 18"/>
          <p:cNvSpPr txBox="1"/>
          <p:nvPr/>
        </p:nvSpPr>
        <p:spPr>
          <a:xfrm>
            <a:off x="8648536" y="5121180"/>
            <a:ext cx="2548381" cy="984885"/>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函釋</a:t>
            </a:r>
            <a:r>
              <a:rPr lang="zh-TW" altLang="zh-TW" sz="2000" dirty="0" smtClean="0">
                <a:latin typeface="微軟正黑體" panose="020B0604030504040204" pitchFamily="34" charset="-120"/>
                <a:ea typeface="微軟正黑體" panose="020B0604030504040204" pitchFamily="34" charset="-120"/>
              </a:rPr>
              <a:t>地方政府</a:t>
            </a:r>
            <a:r>
              <a:rPr lang="zh-TW" altLang="zh-TW" sz="2000" dirty="0">
                <a:latin typeface="微軟正黑體" panose="020B0604030504040204" pitchFamily="34" charset="-120"/>
                <a:ea typeface="微軟正黑體" panose="020B0604030504040204" pitchFamily="34" charset="-120"/>
              </a:rPr>
              <a:t>日照檢討之配套</a:t>
            </a:r>
            <a:r>
              <a:rPr lang="zh-TW" altLang="zh-TW" sz="2000" dirty="0" smtClean="0">
                <a:latin typeface="微軟正黑體" panose="020B0604030504040204" pitchFamily="34" charset="-120"/>
                <a:ea typeface="微軟正黑體" panose="020B0604030504040204" pitchFamily="34" charset="-120"/>
              </a:rPr>
              <a:t>處理方式</a:t>
            </a:r>
            <a:r>
              <a:rPr lang="zh-TW" altLang="en-US" sz="2000" dirty="0" smtClean="0">
                <a:latin typeface="微軟正黑體" panose="020B0604030504040204" pitchFamily="34" charset="-120"/>
                <a:ea typeface="微軟正黑體" panose="020B0604030504040204" pitchFamily="34" charset="-120"/>
              </a:rPr>
              <a:t> </a:t>
            </a:r>
            <a:endParaRPr lang="en-US" altLang="zh-TW" sz="2000" dirty="0" smtClean="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20" name="投影片編號版面配置區 19"/>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18</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
        <p:nvSpPr>
          <p:cNvPr id="21" name="文字方塊 20"/>
          <p:cNvSpPr txBox="1"/>
          <p:nvPr/>
        </p:nvSpPr>
        <p:spPr>
          <a:xfrm>
            <a:off x="807932" y="61036"/>
            <a:ext cx="2515565" cy="523220"/>
          </a:xfrm>
          <a:prstGeom prst="rect">
            <a:avLst/>
          </a:prstGeom>
          <a:noFill/>
        </p:spPr>
        <p:txBody>
          <a:bodyPr wrap="square" rtlCol="0">
            <a:spAutoFit/>
          </a:bodyPr>
          <a:lstStyle/>
          <a:p>
            <a:r>
              <a:rPr lang="zh-TW" altLang="en-US" sz="2800" dirty="0" smtClean="0">
                <a:solidFill>
                  <a:schemeClr val="bg1">
                    <a:lumMod val="50000"/>
                  </a:schemeClr>
                </a:solidFill>
                <a:latin typeface="微軟正黑體" panose="020B0604030504040204" pitchFamily="34" charset="-120"/>
                <a:ea typeface="微軟正黑體" panose="020B0604030504040204" pitchFamily="34" charset="-120"/>
              </a:rPr>
              <a:t>北</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向日照</a:t>
            </a:r>
          </a:p>
        </p:txBody>
      </p:sp>
    </p:spTree>
    <p:extLst>
      <p:ext uri="{BB962C8B-B14F-4D97-AF65-F5344CB8AC3E}">
        <p14:creationId xmlns:p14="http://schemas.microsoft.com/office/powerpoint/2010/main" val="2749591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02</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771488" y="585953"/>
            <a:ext cx="3450888"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相關因應措施</a:t>
            </a:r>
          </a:p>
        </p:txBody>
      </p:sp>
      <p:sp>
        <p:nvSpPr>
          <p:cNvPr id="7" name="圓角化對角線角落矩形 6"/>
          <p:cNvSpPr/>
          <p:nvPr/>
        </p:nvSpPr>
        <p:spPr>
          <a:xfrm flipH="1">
            <a:off x="1837765" y="1819835"/>
            <a:ext cx="9762563" cy="4356847"/>
          </a:xfrm>
          <a:prstGeom prst="round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932330" y="1259179"/>
            <a:ext cx="2193336" cy="1206115"/>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地方政府</a:t>
            </a:r>
            <a:r>
              <a:rPr lang="zh-TW" altLang="zh-TW" sz="2400" b="1" dirty="0">
                <a:solidFill>
                  <a:schemeClr val="bg1"/>
                </a:solidFill>
                <a:latin typeface="微軟正黑體" panose="020B0604030504040204" pitchFamily="34" charset="-120"/>
                <a:ea typeface="微軟正黑體" panose="020B0604030504040204" pitchFamily="34" charset="-120"/>
              </a:rPr>
              <a:t>配套處理方式</a:t>
            </a:r>
            <a:r>
              <a:rPr lang="zh-TW" altLang="en-US" sz="2400" b="1" dirty="0">
                <a:solidFill>
                  <a:schemeClr val="bg1"/>
                </a:solidFill>
                <a:latin typeface="微軟正黑體" panose="020B0604030504040204" pitchFamily="34" charset="-120"/>
                <a:ea typeface="微軟正黑體" panose="020B0604030504040204" pitchFamily="34" charset="-120"/>
              </a:rPr>
              <a:t> </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3771731" y="2739786"/>
            <a:ext cx="7577585" cy="1015663"/>
          </a:xfrm>
          <a:prstGeom prst="rect">
            <a:avLst/>
          </a:prstGeom>
          <a:noFill/>
          <a:ln w="38100">
            <a:noFill/>
          </a:ln>
        </p:spPr>
        <p:txBody>
          <a:bodyPr wrap="square" rtlCol="0">
            <a:spAutoFit/>
          </a:bodyPr>
          <a:lstStyle/>
          <a:p>
            <a:r>
              <a:rPr lang="zh-TW" altLang="en-US" sz="2000" dirty="0" smtClean="0">
                <a:latin typeface="微軟正黑體" panose="020B0604030504040204" pitchFamily="34" charset="-120"/>
                <a:ea typeface="微軟正黑體" panose="020B0604030504040204" pitchFamily="34" charset="-120"/>
              </a:rPr>
              <a:t>地方政府認定</a:t>
            </a:r>
            <a:r>
              <a:rPr lang="zh-TW" altLang="en-US" sz="2000" dirty="0">
                <a:latin typeface="微軟正黑體" panose="020B0604030504040204" pitchFamily="34" charset="-120"/>
                <a:ea typeface="微軟正黑體" panose="020B0604030504040204" pitchFamily="34" charset="-120"/>
              </a:rPr>
              <a:t>其於</a:t>
            </a:r>
            <a:r>
              <a:rPr lang="zh-TW" altLang="en-US" sz="2000" dirty="0" smtClean="0">
                <a:latin typeface="微軟正黑體" panose="020B0604030504040204" pitchFamily="34" charset="-120"/>
                <a:ea typeface="微軟正黑體" panose="020B0604030504040204" pitchFamily="34" charset="-120"/>
              </a:rPr>
              <a:t>都市計畫</a:t>
            </a:r>
            <a:r>
              <a:rPr lang="zh-TW" altLang="en-US" sz="2000" dirty="0">
                <a:latin typeface="微軟正黑體" panose="020B0604030504040204" pitchFamily="34" charset="-120"/>
                <a:ea typeface="微軟正黑體" panose="020B0604030504040204" pitchFamily="34" charset="-120"/>
              </a:rPr>
              <a:t>管理層面已訂有相當於建築技術</a:t>
            </a:r>
            <a:r>
              <a:rPr lang="zh-TW" altLang="en-US" sz="2000" dirty="0" smtClean="0">
                <a:latin typeface="微軟正黑體" panose="020B0604030504040204" pitchFamily="34" charset="-120"/>
                <a:ea typeface="微軟正黑體" panose="020B0604030504040204" pitchFamily="34" charset="-120"/>
              </a:rPr>
              <a:t>規則</a:t>
            </a:r>
            <a:r>
              <a:rPr lang="zh-TW" altLang="en-US" sz="2000" dirty="0">
                <a:latin typeface="微軟正黑體" panose="020B0604030504040204" pitchFamily="34" charset="-120"/>
                <a:ea typeface="微軟正黑體" panose="020B0604030504040204" pitchFamily="34" charset="-120"/>
              </a:rPr>
              <a:t>日照規定之高度及</a:t>
            </a:r>
            <a:r>
              <a:rPr lang="zh-TW" altLang="en-US" sz="2000" dirty="0" smtClean="0">
                <a:latin typeface="微軟正黑體" panose="020B0604030504040204" pitchFamily="34" charset="-120"/>
                <a:ea typeface="微軟正黑體" panose="020B0604030504040204" pitchFamily="34" charset="-120"/>
              </a:rPr>
              <a:t>密度</a:t>
            </a:r>
            <a:r>
              <a:rPr lang="zh-TW" altLang="en-US" sz="2000" dirty="0">
                <a:latin typeface="微軟正黑體" panose="020B0604030504040204" pitchFamily="34" charset="-120"/>
                <a:ea typeface="微軟正黑體" panose="020B0604030504040204" pitchFamily="34" charset="-120"/>
              </a:rPr>
              <a:t>（例如：院落、鄰棟</a:t>
            </a:r>
            <a:r>
              <a:rPr lang="zh-TW" altLang="en-US" sz="2000" dirty="0" smtClean="0">
                <a:latin typeface="微軟正黑體" panose="020B0604030504040204" pitchFamily="34" charset="-120"/>
                <a:ea typeface="微軟正黑體" panose="020B0604030504040204" pitchFamily="34" charset="-120"/>
              </a:rPr>
              <a:t>間隔</a:t>
            </a:r>
            <a:r>
              <a:rPr lang="zh-TW" altLang="en-US" sz="2000" dirty="0">
                <a:latin typeface="微軟正黑體" panose="020B0604030504040204" pitchFamily="34" charset="-120"/>
                <a:ea typeface="微軟正黑體" panose="020B0604030504040204" pitchFamily="34" charset="-120"/>
              </a:rPr>
              <a:t>等）管制作為</a:t>
            </a:r>
            <a:r>
              <a:rPr lang="zh-TW" altLang="en-US" sz="2000" dirty="0" smtClean="0">
                <a:latin typeface="微軟正黑體" panose="020B0604030504040204" pitchFamily="34" charset="-120"/>
                <a:ea typeface="微軟正黑體" panose="020B0604030504040204" pitchFamily="34" charset="-120"/>
              </a:rPr>
              <a:t>者，</a:t>
            </a:r>
            <a:r>
              <a:rPr lang="zh-TW" altLang="en-US" sz="2000" dirty="0" smtClean="0">
                <a:solidFill>
                  <a:srgbClr val="FF0000"/>
                </a:solidFill>
                <a:latin typeface="微軟正黑體" panose="020B0604030504040204" pitchFamily="34" charset="-120"/>
                <a:ea typeface="微軟正黑體" panose="020B0604030504040204" pitchFamily="34" charset="-120"/>
              </a:rPr>
              <a:t>應</a:t>
            </a:r>
            <a:r>
              <a:rPr lang="zh-TW" altLang="en-US" sz="2000" dirty="0">
                <a:solidFill>
                  <a:srgbClr val="FF0000"/>
                </a:solidFill>
                <a:latin typeface="微軟正黑體" panose="020B0604030504040204" pitchFamily="34" charset="-120"/>
                <a:ea typeface="微軟正黑體" panose="020B0604030504040204" pitchFamily="34" charset="-120"/>
              </a:rPr>
              <a:t>優先依都市計畫位階</a:t>
            </a:r>
            <a:r>
              <a:rPr lang="zh-TW" altLang="en-US" sz="2000" dirty="0" smtClean="0">
                <a:solidFill>
                  <a:srgbClr val="FF0000"/>
                </a:solidFill>
                <a:latin typeface="微軟正黑體" panose="020B0604030504040204" pitchFamily="34" charset="-120"/>
                <a:ea typeface="微軟正黑體" panose="020B0604030504040204" pitchFamily="34" charset="-120"/>
              </a:rPr>
              <a:t>之規定</a:t>
            </a:r>
            <a:r>
              <a:rPr lang="zh-TW" altLang="en-US" sz="2000" dirty="0">
                <a:solidFill>
                  <a:srgbClr val="FF0000"/>
                </a:solidFill>
                <a:latin typeface="微軟正黑體" panose="020B0604030504040204" pitchFamily="34" charset="-120"/>
                <a:ea typeface="微軟正黑體" panose="020B0604030504040204" pitchFamily="34" charset="-120"/>
              </a:rPr>
              <a:t>辦理</a:t>
            </a:r>
            <a:r>
              <a:rPr lang="zh-TW" altLang="en-US" sz="2000" dirty="0" smtClean="0">
                <a:solidFill>
                  <a:srgbClr val="FF0000"/>
                </a:solidFill>
                <a:latin typeface="微軟正黑體" panose="020B0604030504040204" pitchFamily="34" charset="-120"/>
                <a:ea typeface="微軟正黑體" panose="020B0604030504040204" pitchFamily="34" charset="-120"/>
              </a:rPr>
              <a:t>，免</a:t>
            </a:r>
            <a:r>
              <a:rPr lang="zh-TW" altLang="en-US" sz="2000" dirty="0">
                <a:solidFill>
                  <a:srgbClr val="FF0000"/>
                </a:solidFill>
                <a:latin typeface="微軟正黑體" panose="020B0604030504040204" pitchFamily="34" charset="-120"/>
                <a:ea typeface="微軟正黑體" panose="020B0604030504040204" pitchFamily="34" charset="-120"/>
              </a:rPr>
              <a:t>再依</a:t>
            </a:r>
            <a:r>
              <a:rPr lang="zh-TW" altLang="en-US" sz="2000" dirty="0" smtClean="0">
                <a:solidFill>
                  <a:srgbClr val="FF0000"/>
                </a:solidFill>
                <a:latin typeface="微軟正黑體" panose="020B0604030504040204" pitchFamily="34" charset="-120"/>
                <a:ea typeface="微軟正黑體" panose="020B0604030504040204" pitchFamily="34" charset="-120"/>
              </a:rPr>
              <a:t>建築技術規則檢討</a:t>
            </a:r>
            <a:endParaRPr lang="zh-TW" altLang="en-US" sz="2000" dirty="0">
              <a:solidFill>
                <a:srgbClr val="FF0000"/>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771731" y="2026022"/>
            <a:ext cx="2494597" cy="484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都計管制</a:t>
            </a:r>
            <a:endParaRPr lang="zh-TW" altLang="en-US" sz="2400" b="1" dirty="0">
              <a:latin typeface="微軟正黑體" panose="020B0604030504040204" pitchFamily="34" charset="-120"/>
              <a:ea typeface="微軟正黑體" panose="020B0604030504040204" pitchFamily="34" charset="-120"/>
            </a:endParaRPr>
          </a:p>
        </p:txBody>
      </p:sp>
      <p:sp>
        <p:nvSpPr>
          <p:cNvPr id="11" name="矩形 10"/>
          <p:cNvSpPr/>
          <p:nvPr/>
        </p:nvSpPr>
        <p:spPr>
          <a:xfrm>
            <a:off x="3771731" y="4204450"/>
            <a:ext cx="2494597" cy="481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latin typeface="微軟正黑體" panose="020B0604030504040204" pitchFamily="34" charset="-120"/>
                <a:ea typeface="微軟正黑體" panose="020B0604030504040204" pitchFamily="34" charset="-120"/>
              </a:rPr>
              <a:t>建管管制</a:t>
            </a:r>
            <a:endParaRPr lang="zh-TW" altLang="en-US" sz="2400" b="1" dirty="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3771729" y="4918219"/>
            <a:ext cx="7577585" cy="707886"/>
          </a:xfrm>
          <a:prstGeom prst="rect">
            <a:avLst/>
          </a:prstGeom>
          <a:noFill/>
          <a:ln w="38100">
            <a:noFill/>
          </a:ln>
        </p:spPr>
        <p:txBody>
          <a:bodyPr wrap="square" rtlCol="0">
            <a:spAutoFit/>
          </a:bodyPr>
          <a:lstStyle/>
          <a:p>
            <a:r>
              <a:rPr lang="zh-TW" altLang="en-US" sz="2000" dirty="0" smtClean="0">
                <a:latin typeface="微軟正黑體" panose="020B0604030504040204" pitchFamily="34" charset="-120"/>
                <a:ea typeface="微軟正黑體" panose="020B0604030504040204" pitchFamily="34" charset="-120"/>
              </a:rPr>
              <a:t>地方政府得依建築</a:t>
            </a:r>
            <a:r>
              <a:rPr lang="zh-TW" altLang="en-US" sz="2000" dirty="0">
                <a:latin typeface="微軟正黑體" panose="020B0604030504040204" pitchFamily="34" charset="-120"/>
                <a:ea typeface="微軟正黑體" panose="020B0604030504040204" pitchFamily="34" charset="-120"/>
              </a:rPr>
              <a:t>技術</a:t>
            </a:r>
            <a:r>
              <a:rPr lang="zh-TW" altLang="en-US" sz="2000" dirty="0" smtClean="0">
                <a:latin typeface="微軟正黑體" panose="020B0604030504040204" pitchFamily="34" charset="-120"/>
                <a:ea typeface="微軟正黑體" panose="020B0604030504040204" pitchFamily="34" charset="-120"/>
              </a:rPr>
              <a:t>規則總則編第</a:t>
            </a:r>
            <a:r>
              <a:rPr lang="en-US" altLang="zh-TW" sz="2000" dirty="0" smtClean="0">
                <a:latin typeface="微軟正黑體" panose="020B0604030504040204" pitchFamily="34" charset="-120"/>
                <a:ea typeface="微軟正黑體" panose="020B0604030504040204" pitchFamily="34" charset="-120"/>
              </a:rPr>
              <a:t>3-2</a:t>
            </a:r>
            <a:r>
              <a:rPr lang="zh-TW" altLang="en-US" sz="2000" dirty="0" smtClean="0">
                <a:latin typeface="微軟正黑體" panose="020B0604030504040204" pitchFamily="34" charset="-120"/>
                <a:ea typeface="微軟正黑體" panose="020B0604030504040204" pitchFamily="34" charset="-120"/>
              </a:rPr>
              <a:t>條因應當地發展特色及環境需求，另</a:t>
            </a:r>
            <a:r>
              <a:rPr lang="zh-TW" altLang="en-US" sz="2000" dirty="0">
                <a:latin typeface="微軟正黑體" panose="020B0604030504040204" pitchFamily="34" charset="-120"/>
                <a:ea typeface="微軟正黑體" panose="020B0604030504040204" pitchFamily="34" charset="-120"/>
              </a:rPr>
              <a:t>訂</a:t>
            </a:r>
            <a:r>
              <a:rPr lang="zh-TW" altLang="en-US" sz="2000" dirty="0" smtClean="0">
                <a:latin typeface="微軟正黑體" panose="020B0604030504040204" pitchFamily="34" charset="-120"/>
                <a:ea typeface="微軟正黑體" panose="020B0604030504040204" pitchFamily="34" charset="-120"/>
              </a:rPr>
              <a:t>日照規定報經內政部核定後實施</a:t>
            </a:r>
            <a:endParaRPr lang="zh-TW" altLang="en-US" sz="20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19</a:t>
            </a:fld>
            <a:endParaRPr lang="zh-CN" altLang="en-US" b="1" dirty="0">
              <a:solidFill>
                <a:prstClr val="black">
                  <a:tint val="75000"/>
                </a:prstClr>
              </a:solidFill>
              <a:latin typeface="Times New Roman" panose="02020603050405020304" pitchFamily="18" charset="0"/>
              <a:cs typeface="Times New Roman" panose="02020603050405020304" pitchFamily="18" charset="0"/>
            </a:endParaRPr>
          </a:p>
        </p:txBody>
      </p:sp>
      <p:sp>
        <p:nvSpPr>
          <p:cNvPr id="13" name="左大括弧 12"/>
          <p:cNvSpPr/>
          <p:nvPr/>
        </p:nvSpPr>
        <p:spPr>
          <a:xfrm>
            <a:off x="2905167" y="2465294"/>
            <a:ext cx="615548" cy="292249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4" name="圓角矩形 13"/>
          <p:cNvSpPr/>
          <p:nvPr/>
        </p:nvSpPr>
        <p:spPr>
          <a:xfrm>
            <a:off x="932329" y="3200401"/>
            <a:ext cx="1900517" cy="148512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accent1">
                    <a:lumMod val="50000"/>
                  </a:schemeClr>
                </a:solidFill>
                <a:latin typeface="微軟正黑體" panose="020B0604030504040204" pitchFamily="34" charset="-120"/>
                <a:ea typeface="微軟正黑體" panose="020B0604030504040204" pitchFamily="34" charset="-120"/>
              </a:rPr>
              <a:t>另有規定者免檢討技規</a:t>
            </a:r>
            <a:r>
              <a:rPr lang="en-US" altLang="zh-TW" sz="2400" b="1" dirty="0" smtClean="0">
                <a:solidFill>
                  <a:schemeClr val="accent1">
                    <a:lumMod val="50000"/>
                  </a:schemeClr>
                </a:solidFill>
                <a:latin typeface="微軟正黑體" panose="020B0604030504040204" pitchFamily="34" charset="-120"/>
                <a:ea typeface="微軟正黑體" panose="020B0604030504040204" pitchFamily="34" charset="-120"/>
              </a:rPr>
              <a:t>39-1</a:t>
            </a:r>
            <a:endParaRPr lang="zh-TW" altLang="en-US" sz="2400" b="1"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807932" y="61036"/>
            <a:ext cx="2515565" cy="523220"/>
          </a:xfrm>
          <a:prstGeom prst="rect">
            <a:avLst/>
          </a:prstGeom>
          <a:noFill/>
        </p:spPr>
        <p:txBody>
          <a:bodyPr wrap="square" rtlCol="0">
            <a:spAutoFit/>
          </a:bodyPr>
          <a:lstStyle/>
          <a:p>
            <a:r>
              <a:rPr lang="zh-TW" altLang="en-US" sz="2800" dirty="0" smtClean="0">
                <a:solidFill>
                  <a:schemeClr val="bg1">
                    <a:lumMod val="50000"/>
                  </a:schemeClr>
                </a:solidFill>
                <a:latin typeface="微軟正黑體" panose="020B0604030504040204" pitchFamily="34" charset="-120"/>
                <a:ea typeface="微軟正黑體" panose="020B0604030504040204" pitchFamily="34" charset="-120"/>
              </a:rPr>
              <a:t>北</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向日照</a:t>
            </a:r>
          </a:p>
        </p:txBody>
      </p:sp>
    </p:spTree>
    <p:extLst>
      <p:ext uri="{BB962C8B-B14F-4D97-AF65-F5344CB8AC3E}">
        <p14:creationId xmlns:p14="http://schemas.microsoft.com/office/powerpoint/2010/main" val="522414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p:cNvSpPr txBox="1"/>
          <p:nvPr/>
        </p:nvSpPr>
        <p:spPr>
          <a:xfrm>
            <a:off x="6927372" y="1977684"/>
            <a:ext cx="4341263" cy="646331"/>
          </a:xfrm>
          <a:prstGeom prst="rect">
            <a:avLst/>
          </a:prstGeom>
          <a:noFill/>
        </p:spPr>
        <p:txBody>
          <a:bodyPr wrap="square" rtlCol="0">
            <a:spAutoFit/>
          </a:bodyPr>
          <a:lstStyle/>
          <a:p>
            <a:r>
              <a:rPr lang="zh-TW" altLang="en-US" sz="3600" b="1" dirty="0" smtClean="0">
                <a:solidFill>
                  <a:srgbClr val="002060"/>
                </a:solidFill>
                <a:latin typeface="微軟正黑體" panose="020B0604030504040204" pitchFamily="34" charset="-120"/>
                <a:ea typeface="微軟正黑體" panose="020B0604030504040204" pitchFamily="34" charset="-120"/>
              </a:rPr>
              <a:t>建管法令變革說明</a:t>
            </a:r>
            <a:endParaRPr lang="zh-TW" altLang="en-US" sz="3600" b="1" dirty="0">
              <a:solidFill>
                <a:srgbClr val="002060"/>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9179547" y="-142065"/>
            <a:ext cx="3366795" cy="1817188"/>
            <a:chOff x="9179547" y="-142065"/>
            <a:chExt cx="3366795" cy="1817188"/>
          </a:xfrm>
        </p:grpSpPr>
        <p:cxnSp>
          <p:nvCxnSpPr>
            <p:cNvPr id="23" name="直接连接符 1"/>
            <p:cNvCxnSpPr>
              <a:endCxn id="28" idx="4"/>
            </p:cNvCxnSpPr>
            <p:nvPr/>
          </p:nvCxnSpPr>
          <p:spPr>
            <a:xfrm flipV="1">
              <a:off x="10849458" y="72590"/>
              <a:ext cx="717471" cy="12129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
            <p:cNvCxnSpPr>
              <a:endCxn id="28" idx="0"/>
            </p:cNvCxnSpPr>
            <p:nvPr/>
          </p:nvCxnSpPr>
          <p:spPr>
            <a:xfrm flipH="1" flipV="1">
              <a:off x="11641603" y="62156"/>
              <a:ext cx="879303" cy="40204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3"/>
            <p:cNvCxnSpPr>
              <a:endCxn id="31" idx="7"/>
            </p:cNvCxnSpPr>
            <p:nvPr/>
          </p:nvCxnSpPr>
          <p:spPr>
            <a:xfrm flipH="1" flipV="1">
              <a:off x="11021722" y="1233762"/>
              <a:ext cx="1248321" cy="18746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直接连接符 4"/>
            <p:cNvCxnSpPr>
              <a:endCxn id="28" idx="5"/>
            </p:cNvCxnSpPr>
            <p:nvPr/>
          </p:nvCxnSpPr>
          <p:spPr>
            <a:xfrm flipH="1" flipV="1">
              <a:off x="11581923" y="100103"/>
              <a:ext cx="741583" cy="136147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5"/>
            <p:cNvCxnSpPr>
              <a:stCxn id="28" idx="6"/>
              <a:endCxn id="31" idx="1"/>
            </p:cNvCxnSpPr>
            <p:nvPr/>
          </p:nvCxnSpPr>
          <p:spPr>
            <a:xfrm flipH="1">
              <a:off x="11014716" y="108446"/>
              <a:ext cx="595288" cy="107522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8" name="椭圆 6"/>
            <p:cNvSpPr/>
            <p:nvPr/>
          </p:nvSpPr>
          <p:spPr>
            <a:xfrm rot="4922515">
              <a:off x="11562792" y="29670"/>
              <a:ext cx="82942" cy="75403"/>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7"/>
            <p:cNvSpPr/>
            <p:nvPr/>
          </p:nvSpPr>
          <p:spPr>
            <a:xfrm rot="4922515">
              <a:off x="12483318" y="485621"/>
              <a:ext cx="66025" cy="60023"/>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8"/>
            <p:cNvCxnSpPr>
              <a:stCxn id="29" idx="5"/>
              <a:endCxn id="36" idx="1"/>
            </p:cNvCxnSpPr>
            <p:nvPr/>
          </p:nvCxnSpPr>
          <p:spPr>
            <a:xfrm flipH="1">
              <a:off x="12284369" y="541688"/>
              <a:ext cx="214175" cy="87800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31" name="椭圆 9"/>
            <p:cNvSpPr/>
            <p:nvPr/>
          </p:nvSpPr>
          <p:spPr>
            <a:xfrm rot="4922515">
              <a:off x="10959674" y="1179380"/>
              <a:ext cx="71542" cy="65039"/>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10"/>
            <p:cNvCxnSpPr/>
            <p:nvPr/>
          </p:nvCxnSpPr>
          <p:spPr>
            <a:xfrm rot="4922515" flipH="1">
              <a:off x="10450674" y="718588"/>
              <a:ext cx="921070" cy="17273"/>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11"/>
            <p:cNvCxnSpPr>
              <a:stCxn id="35" idx="1"/>
            </p:cNvCxnSpPr>
            <p:nvPr/>
          </p:nvCxnSpPr>
          <p:spPr>
            <a:xfrm flipV="1">
              <a:off x="9876858" y="199642"/>
              <a:ext cx="931465" cy="50041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12"/>
            <p:cNvCxnSpPr>
              <a:stCxn id="35" idx="7"/>
            </p:cNvCxnSpPr>
            <p:nvPr/>
          </p:nvCxnSpPr>
          <p:spPr>
            <a:xfrm>
              <a:off x="9885340" y="760733"/>
              <a:ext cx="1083225" cy="479060"/>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35" name="椭圆 13"/>
            <p:cNvSpPr/>
            <p:nvPr/>
          </p:nvSpPr>
          <p:spPr>
            <a:xfrm rot="4922515">
              <a:off x="9810191" y="694864"/>
              <a:ext cx="86651" cy="78775"/>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14"/>
            <p:cNvSpPr/>
            <p:nvPr/>
          </p:nvSpPr>
          <p:spPr>
            <a:xfrm rot="4922515">
              <a:off x="12220553" y="1414721"/>
              <a:ext cx="82942" cy="75403"/>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15"/>
            <p:cNvSpPr/>
            <p:nvPr/>
          </p:nvSpPr>
          <p:spPr>
            <a:xfrm rot="4922515">
              <a:off x="10733243" y="142430"/>
              <a:ext cx="115605" cy="105095"/>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16"/>
            <p:cNvSpPr/>
            <p:nvPr/>
          </p:nvSpPr>
          <p:spPr>
            <a:xfrm rot="11174285">
              <a:off x="11403685" y="1570684"/>
              <a:ext cx="114883" cy="104439"/>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17"/>
            <p:cNvSpPr/>
            <p:nvPr/>
          </p:nvSpPr>
          <p:spPr>
            <a:xfrm rot="11174285">
              <a:off x="9179547" y="247236"/>
              <a:ext cx="82172" cy="74702"/>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18"/>
            <p:cNvSpPr/>
            <p:nvPr/>
          </p:nvSpPr>
          <p:spPr>
            <a:xfrm rot="11174285">
              <a:off x="10121524" y="1249677"/>
              <a:ext cx="50157" cy="45598"/>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19"/>
            <p:cNvCxnSpPr>
              <a:stCxn id="39" idx="1"/>
              <a:endCxn id="35" idx="2"/>
            </p:cNvCxnSpPr>
            <p:nvPr/>
          </p:nvCxnSpPr>
          <p:spPr>
            <a:xfrm>
              <a:off x="9246643" y="314001"/>
              <a:ext cx="600872" cy="377341"/>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20"/>
            <p:cNvCxnSpPr>
              <a:stCxn id="39" idx="3"/>
            </p:cNvCxnSpPr>
            <p:nvPr/>
          </p:nvCxnSpPr>
          <p:spPr>
            <a:xfrm flipV="1">
              <a:off x="9252383" y="-142065"/>
              <a:ext cx="675551" cy="403554"/>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2" name="圖片 1"/>
          <p:cNvPicPr>
            <a:picLocks noChangeAspect="1"/>
          </p:cNvPicPr>
          <p:nvPr/>
        </p:nvPicPr>
        <p:blipFill>
          <a:blip r:embed="rId2"/>
          <a:stretch>
            <a:fillRect/>
          </a:stretch>
        </p:blipFill>
        <p:spPr>
          <a:xfrm>
            <a:off x="-101703" y="21080"/>
            <a:ext cx="6096528" cy="6858594"/>
          </a:xfrm>
          <a:prstGeom prst="rect">
            <a:avLst/>
          </a:prstGeom>
        </p:spPr>
      </p:pic>
      <p:sp>
        <p:nvSpPr>
          <p:cNvPr id="46" name="橢圓 45"/>
          <p:cNvSpPr/>
          <p:nvPr/>
        </p:nvSpPr>
        <p:spPr>
          <a:xfrm>
            <a:off x="6167258" y="1966863"/>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pic>
        <p:nvPicPr>
          <p:cNvPr id="52" name="Picture 2" descr="ãå¬å®ãçåçæå°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3236" y="3091757"/>
            <a:ext cx="472043" cy="472043"/>
          </a:xfrm>
          <a:prstGeom prst="rect">
            <a:avLst/>
          </a:prstGeom>
          <a:noFill/>
          <a:extLst>
            <a:ext uri="{909E8E84-426E-40DD-AFC4-6F175D3DCCD1}">
              <a14:hiddenFill xmlns:a14="http://schemas.microsoft.com/office/drawing/2010/main">
                <a:solidFill>
                  <a:srgbClr val="FFFFFF"/>
                </a:solidFill>
              </a14:hiddenFill>
            </a:ext>
          </a:extLst>
        </p:spPr>
      </p:pic>
      <p:sp>
        <p:nvSpPr>
          <p:cNvPr id="53" name="文字方塊 52"/>
          <p:cNvSpPr txBox="1"/>
          <p:nvPr/>
        </p:nvSpPr>
        <p:spPr>
          <a:xfrm>
            <a:off x="7437383" y="3142339"/>
            <a:ext cx="2659278" cy="523220"/>
          </a:xfrm>
          <a:prstGeom prst="rect">
            <a:avLst/>
          </a:prstGeom>
          <a:noFill/>
        </p:spPr>
        <p:txBody>
          <a:bodyPr wrap="square" rtlCol="0">
            <a:spAutoFit/>
          </a:bodyPr>
          <a:lstStyle/>
          <a:p>
            <a:r>
              <a:rPr lang="zh-TW" altLang="en-US" sz="2800" b="1" dirty="0" smtClean="0">
                <a:solidFill>
                  <a:srgbClr val="002060"/>
                </a:solidFill>
                <a:latin typeface="微軟正黑體" panose="020B0604030504040204" pitchFamily="34" charset="-120"/>
                <a:ea typeface="微軟正黑體" panose="020B0604030504040204" pitchFamily="34" charset="-120"/>
              </a:rPr>
              <a:t>隔音法制化</a:t>
            </a:r>
            <a:endParaRPr lang="zh-TW" altLang="en-US" sz="2800" b="1" dirty="0">
              <a:solidFill>
                <a:srgbClr val="002060"/>
              </a:solidFill>
              <a:latin typeface="微軟正黑體" panose="020B0604030504040204" pitchFamily="34" charset="-120"/>
              <a:ea typeface="微軟正黑體" panose="020B0604030504040204" pitchFamily="34" charset="-120"/>
            </a:endParaRPr>
          </a:p>
        </p:txBody>
      </p:sp>
      <p:pic>
        <p:nvPicPr>
          <p:cNvPr id="54" name="Picture 2" descr="ãå¬å®ãçåçæå°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7372" y="3862038"/>
            <a:ext cx="472043" cy="472043"/>
          </a:xfrm>
          <a:prstGeom prst="rect">
            <a:avLst/>
          </a:prstGeom>
          <a:noFill/>
          <a:extLst>
            <a:ext uri="{909E8E84-426E-40DD-AFC4-6F175D3DCCD1}">
              <a14:hiddenFill xmlns:a14="http://schemas.microsoft.com/office/drawing/2010/main">
                <a:solidFill>
                  <a:srgbClr val="FFFFFF"/>
                </a:solidFill>
              </a14:hiddenFill>
            </a:ext>
          </a:extLst>
        </p:spPr>
      </p:pic>
      <p:sp>
        <p:nvSpPr>
          <p:cNvPr id="55" name="文字方塊 54"/>
          <p:cNvSpPr txBox="1"/>
          <p:nvPr/>
        </p:nvSpPr>
        <p:spPr>
          <a:xfrm>
            <a:off x="7431519" y="3912620"/>
            <a:ext cx="2659278" cy="523220"/>
          </a:xfrm>
          <a:prstGeom prst="rect">
            <a:avLst/>
          </a:prstGeom>
          <a:noFill/>
        </p:spPr>
        <p:txBody>
          <a:bodyPr wrap="square" rtlCol="0">
            <a:spAutoFit/>
          </a:bodyPr>
          <a:lstStyle/>
          <a:p>
            <a:r>
              <a:rPr lang="zh-TW" altLang="en-US" sz="2800" b="1" dirty="0" smtClean="0">
                <a:solidFill>
                  <a:srgbClr val="002060"/>
                </a:solidFill>
                <a:latin typeface="微軟正黑體" panose="020B0604030504040204" pitchFamily="34" charset="-120"/>
                <a:ea typeface="微軟正黑體" panose="020B0604030504040204" pitchFamily="34" charset="-120"/>
              </a:rPr>
              <a:t>北向</a:t>
            </a:r>
            <a:r>
              <a:rPr lang="zh-TW" altLang="en-US" sz="2800" b="1" dirty="0">
                <a:solidFill>
                  <a:srgbClr val="002060"/>
                </a:solidFill>
                <a:latin typeface="微軟正黑體" panose="020B0604030504040204" pitchFamily="34" charset="-120"/>
                <a:ea typeface="微軟正黑體" panose="020B0604030504040204" pitchFamily="34" charset="-120"/>
              </a:rPr>
              <a:t>日照</a:t>
            </a:r>
          </a:p>
        </p:txBody>
      </p:sp>
      <p:pic>
        <p:nvPicPr>
          <p:cNvPr id="56" name="Picture 2" descr="ãå¬å®ãçåçæå°çµ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0308" y="4641970"/>
            <a:ext cx="472043" cy="472043"/>
          </a:xfrm>
          <a:prstGeom prst="rect">
            <a:avLst/>
          </a:prstGeom>
          <a:noFill/>
          <a:extLst>
            <a:ext uri="{909E8E84-426E-40DD-AFC4-6F175D3DCCD1}">
              <a14:hiddenFill xmlns:a14="http://schemas.microsoft.com/office/drawing/2010/main">
                <a:solidFill>
                  <a:srgbClr val="FFFFFF"/>
                </a:solidFill>
              </a14:hiddenFill>
            </a:ext>
          </a:extLst>
        </p:spPr>
      </p:pic>
      <p:sp>
        <p:nvSpPr>
          <p:cNvPr id="57" name="文字方塊 56"/>
          <p:cNvSpPr txBox="1"/>
          <p:nvPr/>
        </p:nvSpPr>
        <p:spPr>
          <a:xfrm>
            <a:off x="7434454" y="4692552"/>
            <a:ext cx="3963895" cy="523220"/>
          </a:xfrm>
          <a:prstGeom prst="rect">
            <a:avLst/>
          </a:prstGeom>
          <a:noFill/>
        </p:spPr>
        <p:txBody>
          <a:bodyPr wrap="square" rtlCol="0">
            <a:spAutoFit/>
          </a:bodyPr>
          <a:lstStyle/>
          <a:p>
            <a:r>
              <a:rPr lang="zh-TW" altLang="en-US" sz="2800" b="1" dirty="0" smtClean="0">
                <a:solidFill>
                  <a:srgbClr val="002060"/>
                </a:solidFill>
                <a:latin typeface="微軟正黑體" panose="020B0604030504040204" pitchFamily="34" charset="-120"/>
                <a:ea typeface="微軟正黑體" panose="020B0604030504040204" pitchFamily="34" charset="-120"/>
              </a:rPr>
              <a:t>電弧</a:t>
            </a:r>
            <a:r>
              <a:rPr lang="zh-TW" altLang="en-US" sz="2800" b="1" dirty="0">
                <a:solidFill>
                  <a:srgbClr val="002060"/>
                </a:solidFill>
                <a:latin typeface="微軟正黑體" panose="020B0604030504040204" pitchFamily="34" charset="-120"/>
                <a:ea typeface="微軟正黑體" panose="020B0604030504040204" pitchFamily="34" charset="-120"/>
              </a:rPr>
              <a:t>爐煉鋼爐碴</a:t>
            </a:r>
            <a:r>
              <a:rPr lang="en-US" altLang="zh-TW" sz="2800" b="1" dirty="0">
                <a:solidFill>
                  <a:srgbClr val="002060"/>
                </a:solidFill>
                <a:latin typeface="微軟正黑體" panose="020B0604030504040204" pitchFamily="34" charset="-120"/>
                <a:ea typeface="微軟正黑體" panose="020B0604030504040204" pitchFamily="34" charset="-120"/>
              </a:rPr>
              <a:t>(</a:t>
            </a:r>
            <a:r>
              <a:rPr lang="zh-TW" altLang="en-US" sz="2800" b="1" dirty="0">
                <a:solidFill>
                  <a:srgbClr val="002060"/>
                </a:solidFill>
                <a:latin typeface="微軟正黑體" panose="020B0604030504040204" pitchFamily="34" charset="-120"/>
                <a:ea typeface="微軟正黑體" panose="020B0604030504040204" pitchFamily="34" charset="-120"/>
              </a:rPr>
              <a:t>石</a:t>
            </a:r>
            <a:r>
              <a:rPr lang="en-US" altLang="zh-TW" sz="2800" b="1" dirty="0" smtClean="0">
                <a:solidFill>
                  <a:srgbClr val="002060"/>
                </a:solidFill>
                <a:latin typeface="微軟正黑體" panose="020B0604030504040204" pitchFamily="34" charset="-120"/>
                <a:ea typeface="微軟正黑體" panose="020B0604030504040204" pitchFamily="34" charset="-120"/>
              </a:rPr>
              <a:t>)</a:t>
            </a:r>
            <a:endParaRPr lang="zh-TW" altLang="en-US" sz="2800" b="1" dirty="0">
              <a:solidFill>
                <a:srgbClr val="002060"/>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AA4E786F-588D-4932-A7B2-AE3451FA4ACA}" type="slidenum">
              <a:rPr lang="zh-CN" altLang="en-US" b="1" smtClean="0">
                <a:solidFill>
                  <a:prstClr val="black">
                    <a:tint val="75000"/>
                  </a:prstClr>
                </a:solidFill>
                <a:latin typeface="Times New Roman" panose="02020603050405020304" pitchFamily="18" charset="0"/>
                <a:cs typeface="Times New Roman" panose="02020603050405020304" pitchFamily="18" charset="0"/>
              </a:rPr>
              <a:pPr/>
              <a:t>2</a:t>
            </a:fld>
            <a:endParaRPr lang="zh-CN" altLang="en-US" b="1" dirty="0">
              <a:solidFill>
                <a:prstClr val="black">
                  <a:tint val="75000"/>
                </a:prst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63"/>
          <p:cNvPicPr>
            <a:picLocks noChangeAspect="1"/>
          </p:cNvPicPr>
          <p:nvPr/>
        </p:nvPicPr>
        <p:blipFill>
          <a:blip r:embed="rId2">
            <a:extLst>
              <a:ext uri="{28A0092B-C50C-407E-A947-70E740481C1C}">
                <a14:useLocalDpi xmlns:a14="http://schemas.microsoft.com/office/drawing/2010/main" val="0"/>
              </a:ext>
            </a:extLst>
          </a:blip>
          <a:srcRect l="18095" t="15469" r="13358" b="27985"/>
          <a:stretch>
            <a:fillRect/>
          </a:stretch>
        </p:blipFill>
        <p:spPr bwMode="auto">
          <a:xfrm>
            <a:off x="0" y="-109728"/>
            <a:ext cx="12281721" cy="918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3">
            <a:biLevel thresh="25000"/>
          </a:blip>
          <a:stretch>
            <a:fillRect/>
          </a:stretch>
        </p:blipFill>
        <p:spPr>
          <a:xfrm>
            <a:off x="181546" y="795528"/>
            <a:ext cx="3691081" cy="6921390"/>
          </a:xfrm>
          <a:prstGeom prst="rect">
            <a:avLst/>
          </a:prstGeom>
          <a:effectLst>
            <a:glow>
              <a:schemeClr val="bg1">
                <a:alpha val="40000"/>
              </a:schemeClr>
            </a:glow>
            <a:softEdge rad="0"/>
          </a:effectLst>
        </p:spPr>
      </p:pic>
      <p:sp>
        <p:nvSpPr>
          <p:cNvPr id="4" name="矩形 3"/>
          <p:cNvSpPr>
            <a:spLocks noChangeArrowheads="1"/>
          </p:cNvSpPr>
          <p:nvPr/>
        </p:nvSpPr>
        <p:spPr bwMode="auto">
          <a:xfrm>
            <a:off x="331932" y="2897416"/>
            <a:ext cx="117029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4800" b="1" dirty="0">
                <a:latin typeface="微軟正黑體" panose="020B0604030504040204" pitchFamily="34" charset="-120"/>
                <a:ea typeface="微軟正黑體" panose="020B0604030504040204" pitchFamily="34" charset="-120"/>
              </a:rPr>
              <a:t>電弧爐煉鋼爐碴</a:t>
            </a:r>
            <a:r>
              <a:rPr kumimoji="0" lang="en-US" altLang="zh-TW" sz="4800" b="1" dirty="0">
                <a:latin typeface="微軟正黑體" panose="020B0604030504040204" pitchFamily="34" charset="-120"/>
                <a:ea typeface="微軟正黑體" panose="020B0604030504040204" pitchFamily="34" charset="-120"/>
              </a:rPr>
              <a:t>(</a:t>
            </a:r>
            <a:r>
              <a:rPr kumimoji="0" lang="zh-TW" altLang="en-US" sz="4800" b="1" dirty="0">
                <a:latin typeface="微軟正黑體" panose="020B0604030504040204" pitchFamily="34" charset="-120"/>
                <a:ea typeface="微軟正黑體" panose="020B0604030504040204" pitchFamily="34" charset="-120"/>
              </a:rPr>
              <a:t>石</a:t>
            </a:r>
            <a:r>
              <a:rPr kumimoji="0" lang="en-US" altLang="zh-TW" sz="4800" b="1" dirty="0" smtClean="0">
                <a:latin typeface="微軟正黑體" panose="020B0604030504040204" pitchFamily="34" charset="-120"/>
                <a:ea typeface="微軟正黑體" panose="020B0604030504040204" pitchFamily="34" charset="-120"/>
              </a:rPr>
              <a:t>)</a:t>
            </a:r>
            <a:endParaRPr lang="zh-TW" altLang="en-US" sz="2800"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20</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8581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07932" y="61036"/>
            <a:ext cx="3432374" cy="523220"/>
          </a:xfrm>
          <a:prstGeom prst="rect">
            <a:avLst/>
          </a:prstGeom>
          <a:noFill/>
        </p:spPr>
        <p:txBody>
          <a:bodyPr wrap="square" rtlCol="0">
            <a:spAutoFit/>
          </a:bodyPr>
          <a:lstStyle/>
          <a:p>
            <a:r>
              <a:rPr lang="zh-TW" altLang="en-US" sz="2800" dirty="0" smtClean="0">
                <a:solidFill>
                  <a:schemeClr val="bg1">
                    <a:lumMod val="50000"/>
                  </a:schemeClr>
                </a:solidFill>
                <a:latin typeface="微軟正黑體" panose="020B0604030504040204" pitchFamily="34" charset="-120"/>
                <a:ea typeface="微軟正黑體" panose="020B0604030504040204" pitchFamily="34" charset="-120"/>
              </a:rPr>
              <a:t>電弧</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爐煉鋼爐碴</a:t>
            </a:r>
            <a:r>
              <a:rPr lang="en-US" altLang="zh-TW" sz="280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石</a:t>
            </a:r>
            <a:r>
              <a:rPr lang="en-US" altLang="zh-TW" sz="2800" dirty="0" smtClean="0">
                <a:solidFill>
                  <a:schemeClr val="bg1">
                    <a:lumMod val="50000"/>
                  </a:schemeClr>
                </a:solidFill>
                <a:latin typeface="微軟正黑體" panose="020B0604030504040204" pitchFamily="34" charset="-120"/>
                <a:ea typeface="微軟正黑體" panose="020B0604030504040204" pitchFamily="34" charset="-120"/>
              </a:rPr>
              <a:t>)</a:t>
            </a:r>
            <a:endParaRPr lang="zh-TW" altLang="en-US" sz="28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5" name="橢圓 4"/>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03</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21</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
        <p:nvSpPr>
          <p:cNvPr id="21" name="文字方塊 20"/>
          <p:cNvSpPr txBox="1"/>
          <p:nvPr/>
        </p:nvSpPr>
        <p:spPr>
          <a:xfrm>
            <a:off x="792633" y="584256"/>
            <a:ext cx="2964447"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背景說明</a:t>
            </a:r>
          </a:p>
        </p:txBody>
      </p:sp>
      <p:sp>
        <p:nvSpPr>
          <p:cNvPr id="22" name="MH_SubTitle_3"/>
          <p:cNvSpPr txBox="1">
            <a:spLocks noChangeArrowheads="1"/>
          </p:cNvSpPr>
          <p:nvPr>
            <p:custDataLst>
              <p:tags r:id="rId1"/>
            </p:custDataLst>
          </p:nvPr>
        </p:nvSpPr>
        <p:spPr bwMode="auto">
          <a:xfrm>
            <a:off x="6028353" y="1224751"/>
            <a:ext cx="1981748" cy="475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TW" altLang="en-US" sz="2800" b="1" dirty="0">
                <a:solidFill>
                  <a:srgbClr val="58595B"/>
                </a:solidFill>
                <a:latin typeface="微軟正黑體" panose="020B0604030504040204" pitchFamily="34" charset="-120"/>
                <a:ea typeface="微軟正黑體" panose="020B0604030504040204" pitchFamily="34" charset="-120"/>
              </a:rPr>
              <a:t>來源</a:t>
            </a:r>
            <a:endParaRPr lang="en-US" altLang="zh-CN" sz="2800" b="1" dirty="0">
              <a:solidFill>
                <a:srgbClr val="58595B"/>
              </a:solidFill>
              <a:latin typeface="微軟正黑體" panose="020B0604030504040204" pitchFamily="34" charset="-120"/>
              <a:ea typeface="微軟正黑體" panose="020B0604030504040204" pitchFamily="34" charset="-120"/>
            </a:endParaRPr>
          </a:p>
        </p:txBody>
      </p:sp>
      <p:sp>
        <p:nvSpPr>
          <p:cNvPr id="23" name="MH_SubTitle_3"/>
          <p:cNvSpPr txBox="1">
            <a:spLocks noChangeArrowheads="1"/>
          </p:cNvSpPr>
          <p:nvPr>
            <p:custDataLst>
              <p:tags r:id="rId2"/>
            </p:custDataLst>
          </p:nvPr>
        </p:nvSpPr>
        <p:spPr bwMode="auto">
          <a:xfrm>
            <a:off x="6053753" y="3256605"/>
            <a:ext cx="3199497" cy="475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TW" altLang="en-US" sz="2800" b="1" dirty="0">
                <a:solidFill>
                  <a:srgbClr val="58595B"/>
                </a:solidFill>
                <a:latin typeface="微軟正黑體" panose="020B0604030504040204" pitchFamily="34" charset="-120"/>
                <a:ea typeface="微軟正黑體" panose="020B0604030504040204" pitchFamily="34" charset="-120"/>
              </a:rPr>
              <a:t>再利用與有害</a:t>
            </a:r>
            <a:endParaRPr lang="en-US" altLang="zh-CN" sz="2800" b="1" dirty="0">
              <a:solidFill>
                <a:srgbClr val="58595B"/>
              </a:solidFill>
              <a:latin typeface="微軟正黑體" panose="020B0604030504040204" pitchFamily="34" charset="-120"/>
              <a:ea typeface="微軟正黑體" panose="020B0604030504040204" pitchFamily="34" charset="-120"/>
            </a:endParaRPr>
          </a:p>
        </p:txBody>
      </p:sp>
      <p:pic>
        <p:nvPicPr>
          <p:cNvPr id="24" name="圖片 23" descr="T4_27_1.jpg"/>
          <p:cNvPicPr>
            <a:picLocks noChangeAspect="1"/>
          </p:cNvPicPr>
          <p:nvPr/>
        </p:nvPicPr>
        <p:blipFill>
          <a:blip r:embed="rId6"/>
          <a:stretch>
            <a:fillRect/>
          </a:stretch>
        </p:blipFill>
        <p:spPr>
          <a:xfrm>
            <a:off x="639907" y="1288571"/>
            <a:ext cx="3768423" cy="2617759"/>
          </a:xfrm>
          <a:prstGeom prst="rect">
            <a:avLst/>
          </a:prstGeom>
        </p:spPr>
      </p:pic>
      <p:pic>
        <p:nvPicPr>
          <p:cNvPr id="25" name="圖片 24" descr="T4_27_2.png"/>
          <p:cNvPicPr>
            <a:picLocks noChangeAspect="1"/>
          </p:cNvPicPr>
          <p:nvPr/>
        </p:nvPicPr>
        <p:blipFill rotWithShape="1">
          <a:blip r:embed="rId7"/>
          <a:srcRect b="6645"/>
          <a:stretch/>
        </p:blipFill>
        <p:spPr>
          <a:xfrm>
            <a:off x="3338734" y="4178334"/>
            <a:ext cx="2668882" cy="1907733"/>
          </a:xfrm>
          <a:prstGeom prst="rect">
            <a:avLst/>
          </a:prstGeom>
        </p:spPr>
      </p:pic>
      <p:pic>
        <p:nvPicPr>
          <p:cNvPr id="27" name="圖片 26" descr="810-2-14.jpg"/>
          <p:cNvPicPr>
            <a:picLocks noChangeAspect="1"/>
          </p:cNvPicPr>
          <p:nvPr/>
        </p:nvPicPr>
        <p:blipFill>
          <a:blip r:embed="rId8" cstate="print"/>
          <a:srcRect l="40149" t="31884"/>
          <a:stretch>
            <a:fillRect/>
          </a:stretch>
        </p:blipFill>
        <p:spPr>
          <a:xfrm>
            <a:off x="156110" y="4178334"/>
            <a:ext cx="2979986" cy="1907733"/>
          </a:xfrm>
          <a:prstGeom prst="rect">
            <a:avLst/>
          </a:prstGeom>
        </p:spPr>
      </p:pic>
      <p:sp>
        <p:nvSpPr>
          <p:cNvPr id="28" name="MH_Text_3"/>
          <p:cNvSpPr txBox="1">
            <a:spLocks noChangeArrowheads="1"/>
          </p:cNvSpPr>
          <p:nvPr>
            <p:custDataLst>
              <p:tags r:id="rId3"/>
            </p:custDataLst>
          </p:nvPr>
        </p:nvSpPr>
        <p:spPr bwMode="auto">
          <a:xfrm>
            <a:off x="6007616" y="1641477"/>
            <a:ext cx="5691325" cy="14126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TW" altLang="en-US" sz="2000" dirty="0" smtClean="0">
                <a:latin typeface="微軟正黑體" panose="020B0604030504040204" pitchFamily="34" charset="-120"/>
                <a:ea typeface="微軟正黑體" panose="020B0604030504040204" pitchFamily="34" charset="-120"/>
              </a:rPr>
              <a:t>爐碴</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石</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依其製程階段產生不同種類的爐碴</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石</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a:ea typeface="微軟正黑體"/>
              </a:rPr>
              <a:t>：</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10000"/>
              </a:lnSpc>
              <a:buFont typeface="Arial" panose="020B0604020202020204" pitchFamily="34" charset="0"/>
              <a:buChar char="•"/>
              <a:defRPr/>
            </a:pPr>
            <a:r>
              <a:rPr lang="zh-TW" altLang="en-US" sz="2000" dirty="0" smtClean="0">
                <a:latin typeface="微軟正黑體" panose="020B0604030504040204" pitchFamily="34" charset="-120"/>
                <a:ea typeface="微軟正黑體" panose="020B0604030504040204" pitchFamily="34" charset="-120"/>
              </a:rPr>
              <a:t>鐵礦砂煉鐵時產生氣冷高爐石、水淬高爐石、脫硫渣及轉爐石</a:t>
            </a:r>
            <a:endParaRPr lang="en-US" altLang="zh-TW" sz="2000" dirty="0">
              <a:latin typeface="微軟正黑體" panose="020B0604030504040204" pitchFamily="34" charset="-120"/>
              <a:ea typeface="微軟正黑體" panose="020B0604030504040204" pitchFamily="34" charset="-120"/>
            </a:endParaRPr>
          </a:p>
          <a:p>
            <a:pPr marL="342900" indent="-342900">
              <a:lnSpc>
                <a:spcPct val="110000"/>
              </a:lnSpc>
              <a:buFont typeface="Arial" panose="020B0604020202020204" pitchFamily="34" charset="0"/>
              <a:buChar char="•"/>
              <a:defRPr/>
            </a:pPr>
            <a:r>
              <a:rPr lang="zh-TW" altLang="en-US" sz="2000" dirty="0" smtClean="0">
                <a:latin typeface="微軟正黑體" panose="020B0604030504040204" pitchFamily="34" charset="-120"/>
                <a:ea typeface="微軟正黑體" panose="020B0604030504040204" pitchFamily="34" charset="-120"/>
              </a:rPr>
              <a:t>廢鐵煉鋼時產生氧化碴與還原碴。</a:t>
            </a:r>
            <a:endParaRPr lang="en-US" altLang="zh-CN" sz="2000" dirty="0">
              <a:latin typeface="微軟正黑體" panose="020B0604030504040204" pitchFamily="34" charset="-120"/>
              <a:ea typeface="微軟正黑體" panose="020B0604030504040204" pitchFamily="34" charset="-120"/>
            </a:endParaRPr>
          </a:p>
        </p:txBody>
      </p:sp>
      <p:sp>
        <p:nvSpPr>
          <p:cNvPr id="29" name="MH_Text_3"/>
          <p:cNvSpPr txBox="1">
            <a:spLocks noChangeArrowheads="1"/>
          </p:cNvSpPr>
          <p:nvPr>
            <p:custDataLst>
              <p:tags r:id="rId4"/>
            </p:custDataLst>
          </p:nvPr>
        </p:nvSpPr>
        <p:spPr bwMode="auto">
          <a:xfrm>
            <a:off x="6245157" y="3729817"/>
            <a:ext cx="5444055" cy="29111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indent="355600" algn="just">
              <a:lnSpc>
                <a:spcPct val="110000"/>
              </a:lnSpc>
              <a:spcAft>
                <a:spcPts val="600"/>
              </a:spcAft>
              <a:defRPr/>
            </a:pPr>
            <a:r>
              <a:rPr lang="zh-TW" altLang="en-US" sz="2000" dirty="0" smtClean="0">
                <a:latin typeface="微軟正黑體" panose="020B0604030504040204" pitchFamily="34" charset="-120"/>
                <a:ea typeface="微軟正黑體" panose="020B0604030504040204" pitchFamily="34" charset="-120"/>
              </a:rPr>
              <a:t>一般工程常見且已被普遍再利用的</a:t>
            </a:r>
            <a:r>
              <a:rPr lang="zh-TW" altLang="en-US" sz="2000" dirty="0" smtClean="0">
                <a:solidFill>
                  <a:srgbClr val="FF0000"/>
                </a:solidFill>
                <a:latin typeface="微軟正黑體" panose="020B0604030504040204" pitchFamily="34" charset="-120"/>
                <a:ea typeface="微軟正黑體" panose="020B0604030504040204" pitchFamily="34" charset="-120"/>
              </a:rPr>
              <a:t>水淬高爐石</a:t>
            </a:r>
            <a:r>
              <a:rPr lang="zh-TW" altLang="en-US" sz="2000" dirty="0" smtClean="0">
                <a:latin typeface="微軟正黑體" panose="020B0604030504040204" pitchFamily="34" charset="-120"/>
                <a:ea typeface="微軟正黑體" panose="020B0604030504040204" pitchFamily="34" charset="-120"/>
              </a:rPr>
              <a:t>，已在台灣工程建設中使用近</a:t>
            </a:r>
            <a:r>
              <a:rPr lang="en-US" altLang="zh-TW" sz="2000" dirty="0" smtClean="0">
                <a:latin typeface="微軟正黑體" panose="020B0604030504040204" pitchFamily="34" charset="-120"/>
                <a:ea typeface="微軟正黑體" panose="020B0604030504040204" pitchFamily="34" charset="-120"/>
              </a:rPr>
              <a:t>30</a:t>
            </a:r>
            <a:r>
              <a:rPr lang="zh-TW" altLang="en-US" sz="2000" dirty="0" smtClean="0">
                <a:latin typeface="微軟正黑體" panose="020B0604030504040204" pitchFamily="34" charset="-120"/>
                <a:ea typeface="微軟正黑體" panose="020B0604030504040204" pitchFamily="34" charset="-120"/>
              </a:rPr>
              <a:t>年，為高經濟價值之再生材料。</a:t>
            </a:r>
            <a:endParaRPr lang="en-US" altLang="zh-TW" sz="2000" dirty="0" smtClean="0">
              <a:latin typeface="微軟正黑體" panose="020B0604030504040204" pitchFamily="34" charset="-120"/>
              <a:ea typeface="微軟正黑體" panose="020B0604030504040204" pitchFamily="34" charset="-120"/>
            </a:endParaRPr>
          </a:p>
          <a:p>
            <a:pPr indent="355600" algn="just">
              <a:lnSpc>
                <a:spcPct val="110000"/>
              </a:lnSpc>
              <a:defRPr/>
            </a:pPr>
            <a:r>
              <a:rPr lang="zh-TW" altLang="en-US" sz="2000" dirty="0" smtClean="0">
                <a:latin typeface="微軟正黑體" panose="020B0604030504040204" pitchFamily="34" charset="-120"/>
                <a:ea typeface="微軟正黑體" panose="020B0604030504040204" pitchFamily="34" charset="-120"/>
              </a:rPr>
              <a:t>有害爐碴，係指對混凝土具負面效應的爐碴。按經濟部事業廢棄物再利用管理辦法第三條附表規定，</a:t>
            </a:r>
            <a:r>
              <a:rPr lang="zh-TW" altLang="en-US" sz="2000" dirty="0" smtClean="0">
                <a:solidFill>
                  <a:srgbClr val="FF0000"/>
                </a:solidFill>
                <a:latin typeface="微軟正黑體" panose="020B0604030504040204" pitchFamily="34" charset="-120"/>
                <a:ea typeface="微軟正黑體" panose="020B0604030504040204" pitchFamily="34" charset="-120"/>
              </a:rPr>
              <a:t>電弧爐煉鋼爐碴</a:t>
            </a:r>
            <a:r>
              <a:rPr lang="en-US" altLang="zh-TW"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微軟正黑體" panose="020B0604030504040204" pitchFamily="34" charset="-120"/>
                <a:ea typeface="微軟正黑體" panose="020B0604030504040204" pitchFamily="34" charset="-120"/>
              </a:rPr>
              <a:t>石</a:t>
            </a:r>
            <a:r>
              <a:rPr lang="en-US" altLang="zh-TW"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僅能再利用於非構造物用預拌混凝土，</a:t>
            </a:r>
            <a:r>
              <a:rPr lang="zh-TW" altLang="en-US" sz="2000" dirty="0" smtClean="0">
                <a:solidFill>
                  <a:srgbClr val="FF0000"/>
                </a:solidFill>
                <a:latin typeface="微軟正黑體" panose="020B0604030504040204" pitchFamily="34" charset="-120"/>
                <a:ea typeface="微軟正黑體" panose="020B0604030504040204" pitchFamily="34" charset="-120"/>
              </a:rPr>
              <a:t>不得用於建築物結構體</a:t>
            </a:r>
            <a:r>
              <a:rPr lang="zh-TW" altLang="en-US" sz="2000" dirty="0" smtClean="0">
                <a:latin typeface="微軟正黑體" panose="020B0604030504040204" pitchFamily="34" charset="-120"/>
                <a:ea typeface="微軟正黑體" panose="020B0604030504040204" pitchFamily="34" charset="-120"/>
              </a:rPr>
              <a:t>。</a:t>
            </a:r>
            <a:endParaRPr lang="en-US" altLang="zh-CN" sz="2000" dirty="0" smtClean="0">
              <a:latin typeface="微軟正黑體" panose="020B0604030504040204" pitchFamily="34" charset="-120"/>
              <a:ea typeface="微軟正黑體" panose="020B0604030504040204" pitchFamily="34" charset="-120"/>
            </a:endParaRPr>
          </a:p>
          <a:p>
            <a:pPr algn="just">
              <a:lnSpc>
                <a:spcPct val="110000"/>
              </a:lnSpc>
              <a:defRPr/>
            </a:pPr>
            <a:endParaRPr lang="en-US" altLang="zh-CN" sz="2000" dirty="0" smtClean="0">
              <a:latin typeface="微軟正黑體" panose="020B0604030504040204" pitchFamily="34" charset="-120"/>
              <a:ea typeface="微軟正黑體" panose="020B0604030504040204" pitchFamily="34" charset="-120"/>
            </a:endParaRPr>
          </a:p>
          <a:p>
            <a:pPr algn="just">
              <a:lnSpc>
                <a:spcPct val="110000"/>
              </a:lnSpc>
              <a:defRPr/>
            </a:pPr>
            <a:endParaRPr lang="en-US" altLang="zh-TW" sz="2000" dirty="0" smtClean="0">
              <a:latin typeface="微軟正黑體" panose="020B0604030504040204" pitchFamily="34" charset="-120"/>
              <a:ea typeface="微軟正黑體" panose="020B0604030504040204" pitchFamily="34" charset="-120"/>
            </a:endParaRPr>
          </a:p>
          <a:p>
            <a:pPr algn="just">
              <a:lnSpc>
                <a:spcPct val="110000"/>
              </a:lnSpc>
              <a:defRPr/>
            </a:pPr>
            <a:r>
              <a:rPr lang="en-US" altLang="zh-TW" sz="2000" dirty="0" smtClean="0">
                <a:latin typeface="微軟正黑體" panose="020B0604030504040204" pitchFamily="34" charset="-120"/>
                <a:ea typeface="微軟正黑體" panose="020B0604030504040204" pitchFamily="34" charset="-120"/>
              </a:rPr>
              <a:t> </a:t>
            </a:r>
            <a:endParaRPr lang="en-US" altLang="zh-CN" sz="2000" dirty="0" smtClean="0">
              <a:latin typeface="微軟正黑體" panose="020B0604030504040204" pitchFamily="34" charset="-120"/>
              <a:ea typeface="微軟正黑體" panose="020B0604030504040204" pitchFamily="34" charset="-120"/>
            </a:endParaRPr>
          </a:p>
          <a:p>
            <a:pPr algn="just">
              <a:lnSpc>
                <a:spcPct val="110000"/>
              </a:lnSpc>
              <a:defRPr/>
            </a:pPr>
            <a:r>
              <a:rPr lang="en-US" altLang="zh-TW" sz="2000" dirty="0" smtClean="0">
                <a:latin typeface="微軟正黑體" panose="020B0604030504040204" pitchFamily="34" charset="-120"/>
                <a:ea typeface="微軟正黑體" panose="020B0604030504040204" pitchFamily="34" charset="-120"/>
              </a:rPr>
              <a:t> </a:t>
            </a:r>
            <a:endParaRPr lang="en-US" altLang="zh-CN"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21243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https://www.land.moi.gov.tw/upload/d-20190503112700.jpg"/>
          <p:cNvPicPr>
            <a:picLocks noChangeAspect="1" noChangeArrowheads="1"/>
          </p:cNvPicPr>
          <p:nvPr/>
        </p:nvPicPr>
        <p:blipFill>
          <a:blip r:embed="rId2" cstate="print"/>
          <a:srcRect/>
          <a:stretch>
            <a:fillRect/>
          </a:stretch>
        </p:blipFill>
        <p:spPr bwMode="auto">
          <a:xfrm>
            <a:off x="4240305" y="766830"/>
            <a:ext cx="7802537" cy="5818171"/>
          </a:xfrm>
          <a:prstGeom prst="rect">
            <a:avLst/>
          </a:prstGeom>
          <a:ln>
            <a:noFill/>
          </a:ln>
          <a:effectLst>
            <a:outerShdw blurRad="292100" dist="139700" dir="2700000" algn="tl" rotWithShape="0">
              <a:srgbClr val="333333">
                <a:alpha val="65000"/>
              </a:srgbClr>
            </a:outerShdw>
          </a:effectLst>
        </p:spPr>
      </p:pic>
      <p:sp>
        <p:nvSpPr>
          <p:cNvPr id="5" name="橢圓 4"/>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03</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22</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
        <p:nvSpPr>
          <p:cNvPr id="15" name="文字方塊 14"/>
          <p:cNvSpPr txBox="1"/>
          <p:nvPr/>
        </p:nvSpPr>
        <p:spPr>
          <a:xfrm>
            <a:off x="841247" y="578856"/>
            <a:ext cx="4415180"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政策</a:t>
            </a:r>
            <a:r>
              <a:rPr lang="en-US" altLang="zh-TW" sz="3600" b="1" dirty="0">
                <a:solidFill>
                  <a:srgbClr val="002060"/>
                </a:solidFill>
                <a:latin typeface="微軟正黑體" panose="020B0604030504040204" pitchFamily="34" charset="-120"/>
                <a:ea typeface="微軟正黑體" panose="020B0604030504040204" pitchFamily="34" charset="-120"/>
              </a:rPr>
              <a:t>/</a:t>
            </a:r>
            <a:r>
              <a:rPr lang="zh-TW" altLang="en-US" sz="3600" b="1" dirty="0">
                <a:solidFill>
                  <a:srgbClr val="002060"/>
                </a:solidFill>
                <a:latin typeface="微軟正黑體" panose="020B0604030504040204" pitchFamily="34" charset="-120"/>
                <a:ea typeface="微軟正黑體" panose="020B0604030504040204" pitchFamily="34" charset="-120"/>
              </a:rPr>
              <a:t>法令變革重點</a:t>
            </a:r>
          </a:p>
        </p:txBody>
      </p:sp>
      <p:sp>
        <p:nvSpPr>
          <p:cNvPr id="16" name="Rectangle 7"/>
          <p:cNvSpPr/>
          <p:nvPr/>
        </p:nvSpPr>
        <p:spPr>
          <a:xfrm>
            <a:off x="208006" y="1357924"/>
            <a:ext cx="4111049" cy="549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solidFill>
                  <a:srgbClr val="002060"/>
                </a:solidFill>
                <a:latin typeface="微軟正黑體" panose="020B0604030504040204" pitchFamily="34" charset="-120"/>
                <a:ea typeface="微軟正黑體" panose="020B0604030504040204" pitchFamily="34" charset="-120"/>
              </a:rPr>
              <a:t>預售屋買賣定型化契約應記載及不得記載事項─公告修正</a:t>
            </a:r>
            <a:endParaRPr lang="zh-CN" altLang="en-US" sz="2400" b="1" dirty="0">
              <a:solidFill>
                <a:srgbClr val="002060"/>
              </a:solidFill>
              <a:latin typeface="微軟正黑體" panose="020B0604030504040204" pitchFamily="34" charset="-120"/>
              <a:ea typeface="微軟正黑體" panose="020B0604030504040204" pitchFamily="34" charset="-120"/>
            </a:endParaRPr>
          </a:p>
        </p:txBody>
      </p:sp>
      <p:sp>
        <p:nvSpPr>
          <p:cNvPr id="18" name="Rectangle 7"/>
          <p:cNvSpPr/>
          <p:nvPr/>
        </p:nvSpPr>
        <p:spPr>
          <a:xfrm>
            <a:off x="227760" y="3826287"/>
            <a:ext cx="3480504"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solidFill>
                  <a:srgbClr val="002060"/>
                </a:solidFill>
                <a:latin typeface="微軟正黑體" panose="020B0604030504040204" pitchFamily="34" charset="-120"/>
                <a:ea typeface="微軟正黑體" panose="020B0604030504040204" pitchFamily="34" charset="-120"/>
              </a:rPr>
              <a:t>業界反應</a:t>
            </a:r>
            <a:endParaRPr lang="zh-CN" altLang="en-US" sz="2400" b="1" dirty="0">
              <a:solidFill>
                <a:srgbClr val="002060"/>
              </a:solidFill>
              <a:latin typeface="微軟正黑體" panose="020B0604030504040204" pitchFamily="34" charset="-120"/>
              <a:ea typeface="微軟正黑體" panose="020B0604030504040204" pitchFamily="34" charset="-120"/>
            </a:endParaRPr>
          </a:p>
        </p:txBody>
      </p:sp>
      <p:sp>
        <p:nvSpPr>
          <p:cNvPr id="19" name="文本框 67"/>
          <p:cNvSpPr txBox="1"/>
          <p:nvPr/>
        </p:nvSpPr>
        <p:spPr>
          <a:xfrm>
            <a:off x="227761" y="2050310"/>
            <a:ext cx="4002116" cy="1502976"/>
          </a:xfrm>
          <a:prstGeom prst="rect">
            <a:avLst/>
          </a:prstGeom>
          <a:noFill/>
          <a:ln>
            <a:noFill/>
          </a:ln>
        </p:spPr>
        <p:txBody>
          <a:bodyPr wrap="square" rtlCol="0">
            <a:spAutoFit/>
          </a:bodyPr>
          <a:lstStyle/>
          <a:p>
            <a:pPr algn="just">
              <a:lnSpc>
                <a:spcPts val="2200"/>
              </a:lnSpc>
              <a:spcBef>
                <a:spcPts val="300"/>
              </a:spcBef>
            </a:pPr>
            <a:r>
              <a:rPr lang="zh-TW" altLang="en-US" sz="2000" dirty="0" smtClean="0">
                <a:latin typeface="微軟正黑體" panose="020B0604030504040204" pitchFamily="34" charset="-120"/>
                <a:ea typeface="微軟正黑體" panose="020B0604030504040204" pitchFamily="34" charset="-120"/>
              </a:rPr>
              <a:t>本部地政司於</a:t>
            </a:r>
            <a:r>
              <a:rPr lang="en-US" altLang="zh-TW" sz="2000" dirty="0" smtClean="0">
                <a:solidFill>
                  <a:srgbClr val="FF0000"/>
                </a:solidFill>
                <a:latin typeface="微軟正黑體" panose="020B0604030504040204" pitchFamily="34" charset="-120"/>
                <a:ea typeface="微軟正黑體" panose="020B0604030504040204" pitchFamily="34" charset="-120"/>
              </a:rPr>
              <a:t>108</a:t>
            </a:r>
            <a:r>
              <a:rPr lang="zh-TW" altLang="en-US" sz="2000" dirty="0" smtClean="0">
                <a:solidFill>
                  <a:srgbClr val="FF0000"/>
                </a:solidFill>
                <a:latin typeface="微軟正黑體" panose="020B0604030504040204" pitchFamily="34" charset="-120"/>
                <a:ea typeface="微軟正黑體" panose="020B0604030504040204" pitchFamily="34" charset="-120"/>
              </a:rPr>
              <a:t>年</a:t>
            </a:r>
            <a:r>
              <a:rPr lang="en-US" altLang="zh-TW" sz="2000" dirty="0" smtClean="0">
                <a:solidFill>
                  <a:srgbClr val="FF0000"/>
                </a:solidFill>
                <a:latin typeface="微軟正黑體" panose="020B0604030504040204" pitchFamily="34" charset="-120"/>
                <a:ea typeface="微軟正黑體" panose="020B0604030504040204" pitchFamily="34" charset="-120"/>
              </a:rPr>
              <a:t>5</a:t>
            </a:r>
            <a:r>
              <a:rPr lang="zh-TW" altLang="en-US" sz="2000" dirty="0" smtClean="0">
                <a:solidFill>
                  <a:srgbClr val="FF0000"/>
                </a:solidFill>
                <a:latin typeface="微軟正黑體" panose="020B0604030504040204" pitchFamily="34" charset="-120"/>
                <a:ea typeface="微軟正黑體" panose="020B0604030504040204" pitchFamily="34" charset="-120"/>
              </a:rPr>
              <a:t>月</a:t>
            </a:r>
            <a:r>
              <a:rPr lang="en-US" altLang="zh-TW" sz="2000" dirty="0" smtClean="0">
                <a:solidFill>
                  <a:srgbClr val="FF0000"/>
                </a:solidFill>
                <a:latin typeface="微軟正黑體" panose="020B0604030504040204" pitchFamily="34" charset="-120"/>
                <a:ea typeface="微軟正黑體" panose="020B0604030504040204" pitchFamily="34" charset="-120"/>
              </a:rPr>
              <a:t>2</a:t>
            </a:r>
            <a:r>
              <a:rPr lang="zh-TW" altLang="en-US" sz="2000" dirty="0" smtClean="0">
                <a:solidFill>
                  <a:srgbClr val="FF0000"/>
                </a:solidFill>
                <a:latin typeface="微軟正黑體" panose="020B0604030504040204" pitchFamily="34" charset="-120"/>
                <a:ea typeface="微軟正黑體" panose="020B0604030504040204" pitchFamily="34" charset="-120"/>
              </a:rPr>
              <a:t>日公告修正「預售屋買賣定型化契約應記載及不得記載事項」</a:t>
            </a:r>
            <a:r>
              <a:rPr lang="zh-TW" altLang="en-US" sz="2000" dirty="0" smtClean="0">
                <a:latin typeface="微軟正黑體" panose="020B0604030504040204" pitchFamily="34" charset="-120"/>
                <a:ea typeface="微軟正黑體" panose="020B0604030504040204" pitchFamily="34" charset="-120"/>
              </a:rPr>
              <a:t>部分規定，於第</a:t>
            </a:r>
            <a:r>
              <a:rPr lang="en-US" altLang="zh-TW" sz="2000" dirty="0" smtClean="0">
                <a:latin typeface="微軟正黑體" panose="020B0604030504040204" pitchFamily="34" charset="-120"/>
                <a:ea typeface="微軟正黑體" panose="020B0604030504040204" pitchFamily="34" charset="-120"/>
              </a:rPr>
              <a:t>11</a:t>
            </a:r>
            <a:r>
              <a:rPr lang="zh-TW" altLang="en-US" sz="2000" dirty="0" smtClean="0">
                <a:latin typeface="微軟正黑體" panose="020B0604030504040204" pitchFamily="34" charset="-120"/>
                <a:ea typeface="微軟正黑體" panose="020B0604030504040204" pitchFamily="34" charset="-120"/>
              </a:rPr>
              <a:t>點增訂賣方保證建造預售屋</a:t>
            </a:r>
            <a:r>
              <a:rPr lang="zh-TW" altLang="en-US" sz="2000" dirty="0" smtClean="0">
                <a:solidFill>
                  <a:srgbClr val="FF0000"/>
                </a:solidFill>
                <a:latin typeface="微軟正黑體" panose="020B0604030504040204" pitchFamily="34" charset="-120"/>
                <a:ea typeface="微軟正黑體" panose="020B0604030504040204" pitchFamily="34" charset="-120"/>
              </a:rPr>
              <a:t>不</a:t>
            </a:r>
            <a:r>
              <a:rPr lang="zh-TW" altLang="en-US" sz="2000" dirty="0" smtClean="0">
                <a:latin typeface="微軟正黑體" panose="020B0604030504040204" pitchFamily="34" charset="-120"/>
                <a:ea typeface="微軟正黑體" panose="020B0604030504040204" pitchFamily="34" charset="-120"/>
              </a:rPr>
              <a:t>含有「電弧爐煉鋼爐碴</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石</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a:t>
            </a:r>
          </a:p>
        </p:txBody>
      </p:sp>
      <p:sp>
        <p:nvSpPr>
          <p:cNvPr id="20" name="文本框 67"/>
          <p:cNvSpPr txBox="1"/>
          <p:nvPr/>
        </p:nvSpPr>
        <p:spPr>
          <a:xfrm>
            <a:off x="227760" y="4246900"/>
            <a:ext cx="4002115" cy="2067233"/>
          </a:xfrm>
          <a:prstGeom prst="rect">
            <a:avLst/>
          </a:prstGeom>
          <a:noFill/>
          <a:ln>
            <a:noFill/>
          </a:ln>
        </p:spPr>
        <p:txBody>
          <a:bodyPr wrap="square" rtlCol="0">
            <a:spAutoFit/>
          </a:bodyPr>
          <a:lstStyle/>
          <a:p>
            <a:pPr algn="just">
              <a:lnSpc>
                <a:spcPts val="2200"/>
              </a:lnSpc>
              <a:spcBef>
                <a:spcPts val="1200"/>
              </a:spcBef>
            </a:pPr>
            <a:r>
              <a:rPr lang="zh-TW" altLang="en-US" sz="2000" dirty="0" smtClean="0">
                <a:latin typeface="微軟正黑體" panose="020B0604030504040204" pitchFamily="34" charset="-120"/>
                <a:ea typeface="微軟正黑體" panose="020B0604030504040204" pitchFamily="34" charset="-120"/>
              </a:rPr>
              <a:t>相關工業同業公會反映，現行並無混凝土中含有電弧爐煉鋼爐碴</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石</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微軟正黑體" panose="020B0604030504040204" pitchFamily="34" charset="-120"/>
                <a:ea typeface="微軟正黑體" panose="020B0604030504040204" pitchFamily="34" charset="-120"/>
              </a:rPr>
              <a:t>檢測之國家標準</a:t>
            </a:r>
            <a:r>
              <a:rPr lang="zh-TW" altLang="en-US" sz="2000" dirty="0" smtClean="0">
                <a:latin typeface="微軟正黑體" panose="020B0604030504040204" pitchFamily="34" charset="-120"/>
                <a:ea typeface="微軟正黑體" panose="020B0604030504040204" pitchFamily="34" charset="-120"/>
              </a:rPr>
              <a:t>及檢測方法，因此</a:t>
            </a:r>
            <a:r>
              <a:rPr lang="zh-TW" altLang="en-US" sz="2000" dirty="0" smtClean="0">
                <a:solidFill>
                  <a:srgbClr val="FF0000"/>
                </a:solidFill>
                <a:latin typeface="微軟正黑體" panose="020B0604030504040204" pitchFamily="34" charset="-120"/>
                <a:ea typeface="微軟正黑體" panose="020B0604030504040204" pitchFamily="34" charset="-120"/>
              </a:rPr>
              <a:t>無從出具品質保證</a:t>
            </a:r>
            <a:r>
              <a:rPr lang="zh-TW" altLang="en-US" sz="2000" dirty="0" smtClean="0">
                <a:latin typeface="微軟正黑體" panose="020B0604030504040204" pitchFamily="34" charset="-120"/>
                <a:ea typeface="微軟正黑體" panose="020B0604030504040204" pitchFamily="34" charset="-120"/>
              </a:rPr>
              <a:t>文件，建議於完成廢棄物再利用落實管制及建立檢測標準等配套機制前，上開定型化契約規定宜予暫緩實施。</a:t>
            </a:r>
            <a:endParaRPr lang="zh-CN" altLang="en-US" sz="2000" dirty="0">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807932" y="61036"/>
            <a:ext cx="3432374" cy="523220"/>
          </a:xfrm>
          <a:prstGeom prst="rect">
            <a:avLst/>
          </a:prstGeom>
          <a:noFill/>
        </p:spPr>
        <p:txBody>
          <a:bodyPr wrap="square" rtlCol="0">
            <a:spAutoFit/>
          </a:bodyPr>
          <a:lstStyle/>
          <a:p>
            <a:r>
              <a:rPr lang="zh-TW" altLang="en-US" sz="2800" dirty="0" smtClean="0">
                <a:solidFill>
                  <a:schemeClr val="bg1">
                    <a:lumMod val="50000"/>
                  </a:schemeClr>
                </a:solidFill>
                <a:latin typeface="微軟正黑體" panose="020B0604030504040204" pitchFamily="34" charset="-120"/>
                <a:ea typeface="微軟正黑體" panose="020B0604030504040204" pitchFamily="34" charset="-120"/>
              </a:rPr>
              <a:t>電弧</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爐煉鋼爐碴</a:t>
            </a:r>
            <a:r>
              <a:rPr lang="en-US" altLang="zh-TW" sz="280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石</a:t>
            </a:r>
            <a:r>
              <a:rPr lang="en-US" altLang="zh-TW" sz="2800" dirty="0" smtClean="0">
                <a:solidFill>
                  <a:schemeClr val="bg1">
                    <a:lumMod val="50000"/>
                  </a:schemeClr>
                </a:solidFill>
                <a:latin typeface="微軟正黑體" panose="020B0604030504040204" pitchFamily="34" charset="-120"/>
                <a:ea typeface="微軟正黑體" panose="020B0604030504040204" pitchFamily="34" charset="-120"/>
              </a:rPr>
              <a:t>)</a:t>
            </a:r>
            <a:endParaRPr lang="zh-TW" altLang="en-US" sz="28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44475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03</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23</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
        <p:nvSpPr>
          <p:cNvPr id="36" name="文字方塊 35"/>
          <p:cNvSpPr txBox="1"/>
          <p:nvPr/>
        </p:nvSpPr>
        <p:spPr>
          <a:xfrm>
            <a:off x="807932" y="592027"/>
            <a:ext cx="4415180"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因應措施</a:t>
            </a:r>
          </a:p>
        </p:txBody>
      </p:sp>
      <p:sp>
        <p:nvSpPr>
          <p:cNvPr id="37" name="手繪多邊形 36"/>
          <p:cNvSpPr/>
          <p:nvPr/>
        </p:nvSpPr>
        <p:spPr>
          <a:xfrm>
            <a:off x="5309365" y="2487979"/>
            <a:ext cx="1909590" cy="723577"/>
          </a:xfrm>
          <a:custGeom>
            <a:avLst/>
            <a:gdLst>
              <a:gd name="connsiteX0" fmla="*/ 0 w 1808942"/>
              <a:gd name="connsiteY0" fmla="*/ 0 h 723577"/>
              <a:gd name="connsiteX1" fmla="*/ 1447154 w 1808942"/>
              <a:gd name="connsiteY1" fmla="*/ 0 h 723577"/>
              <a:gd name="connsiteX2" fmla="*/ 1808942 w 1808942"/>
              <a:gd name="connsiteY2" fmla="*/ 361789 h 723577"/>
              <a:gd name="connsiteX3" fmla="*/ 1447154 w 1808942"/>
              <a:gd name="connsiteY3" fmla="*/ 723577 h 723577"/>
              <a:gd name="connsiteX4" fmla="*/ 0 w 1808942"/>
              <a:gd name="connsiteY4" fmla="*/ 723577 h 723577"/>
              <a:gd name="connsiteX5" fmla="*/ 361789 w 1808942"/>
              <a:gd name="connsiteY5" fmla="*/ 361789 h 723577"/>
              <a:gd name="connsiteX6" fmla="*/ 0 w 1808942"/>
              <a:gd name="connsiteY6" fmla="*/ 0 h 72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942" h="723577">
                <a:moveTo>
                  <a:pt x="0" y="0"/>
                </a:moveTo>
                <a:lnTo>
                  <a:pt x="1447154" y="0"/>
                </a:lnTo>
                <a:lnTo>
                  <a:pt x="1808942" y="361789"/>
                </a:lnTo>
                <a:lnTo>
                  <a:pt x="1447154" y="723577"/>
                </a:lnTo>
                <a:lnTo>
                  <a:pt x="0" y="723577"/>
                </a:lnTo>
                <a:lnTo>
                  <a:pt x="361789" y="361789"/>
                </a:lnTo>
                <a:lnTo>
                  <a:pt x="0" y="0"/>
                </a:lnTo>
                <a:close/>
              </a:path>
            </a:pathLst>
          </a:custGeom>
          <a:solidFill>
            <a:srgbClr val="92D05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49800" tIns="29337" rIns="391125" bIns="29337" numCol="1" spcCol="1270" anchor="ctr" anchorCtr="0">
            <a:noAutofit/>
          </a:bodyPr>
          <a:lstStyle/>
          <a:p>
            <a:pPr lvl="0" algn="ctr" defTabSz="977900">
              <a:lnSpc>
                <a:spcPct val="90000"/>
              </a:lnSpc>
              <a:spcBef>
                <a:spcPct val="0"/>
              </a:spcBef>
              <a:spcAft>
                <a:spcPct val="35000"/>
              </a:spcAft>
            </a:pPr>
            <a:r>
              <a:rPr lang="zh-TW" altLang="en-US" sz="2000" dirty="0" smtClean="0">
                <a:latin typeface="微軟正黑體" panose="020B0604030504040204" pitchFamily="34" charset="-120"/>
                <a:ea typeface="微軟正黑體" panose="020B0604030504040204" pitchFamily="34" charset="-120"/>
              </a:rPr>
              <a:t>台灣混凝土學會</a:t>
            </a:r>
            <a:endParaRPr lang="zh-TW" altLang="en-US" sz="2000" kern="1200" dirty="0">
              <a:latin typeface="微軟正黑體" panose="020B0604030504040204" pitchFamily="34" charset="-120"/>
              <a:ea typeface="微軟正黑體" panose="020B0604030504040204" pitchFamily="34" charset="-120"/>
            </a:endParaRPr>
          </a:p>
        </p:txBody>
      </p:sp>
      <p:sp>
        <p:nvSpPr>
          <p:cNvPr id="38" name="手繪多邊形 37"/>
          <p:cNvSpPr/>
          <p:nvPr/>
        </p:nvSpPr>
        <p:spPr>
          <a:xfrm>
            <a:off x="7072168" y="1746829"/>
            <a:ext cx="1808943" cy="723577"/>
          </a:xfrm>
          <a:custGeom>
            <a:avLst/>
            <a:gdLst>
              <a:gd name="connsiteX0" fmla="*/ 0 w 1808942"/>
              <a:gd name="connsiteY0" fmla="*/ 0 h 723577"/>
              <a:gd name="connsiteX1" fmla="*/ 1447154 w 1808942"/>
              <a:gd name="connsiteY1" fmla="*/ 0 h 723577"/>
              <a:gd name="connsiteX2" fmla="*/ 1808942 w 1808942"/>
              <a:gd name="connsiteY2" fmla="*/ 361789 h 723577"/>
              <a:gd name="connsiteX3" fmla="*/ 1447154 w 1808942"/>
              <a:gd name="connsiteY3" fmla="*/ 723577 h 723577"/>
              <a:gd name="connsiteX4" fmla="*/ 0 w 1808942"/>
              <a:gd name="connsiteY4" fmla="*/ 723577 h 723577"/>
              <a:gd name="connsiteX5" fmla="*/ 361789 w 1808942"/>
              <a:gd name="connsiteY5" fmla="*/ 361789 h 723577"/>
              <a:gd name="connsiteX6" fmla="*/ 0 w 1808942"/>
              <a:gd name="connsiteY6" fmla="*/ 0 h 72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942" h="723577">
                <a:moveTo>
                  <a:pt x="0" y="0"/>
                </a:moveTo>
                <a:lnTo>
                  <a:pt x="1447154" y="0"/>
                </a:lnTo>
                <a:lnTo>
                  <a:pt x="1808942" y="361789"/>
                </a:lnTo>
                <a:lnTo>
                  <a:pt x="1447154" y="723577"/>
                </a:lnTo>
                <a:lnTo>
                  <a:pt x="0" y="723577"/>
                </a:lnTo>
                <a:lnTo>
                  <a:pt x="361789" y="361789"/>
                </a:lnTo>
                <a:lnTo>
                  <a:pt x="0" y="0"/>
                </a:lnTo>
                <a:close/>
              </a:path>
            </a:pathLst>
          </a:custGeom>
          <a:solidFill>
            <a:srgbClr val="00B0F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49800" tIns="29337" rIns="391125" bIns="29337" numCol="1" spcCol="1270" anchor="ctr" anchorCtr="0">
            <a:noAutofit/>
          </a:bodyPr>
          <a:lstStyle/>
          <a:p>
            <a:pPr lvl="0" algn="ctr" defTabSz="977900">
              <a:lnSpc>
                <a:spcPct val="80000"/>
              </a:lnSpc>
              <a:spcBef>
                <a:spcPct val="0"/>
              </a:spcBef>
              <a:spcAft>
                <a:spcPts val="600"/>
              </a:spcAft>
            </a:pPr>
            <a:r>
              <a:rPr lang="zh-TW" altLang="en-US" sz="2000" b="1" dirty="0" smtClean="0">
                <a:latin typeface="微軟正黑體" panose="020B0604030504040204" pitchFamily="34" charset="-120"/>
                <a:ea typeface="微軟正黑體" panose="020B0604030504040204" pitchFamily="34" charset="-120"/>
              </a:rPr>
              <a:t>本部</a:t>
            </a:r>
            <a:endParaRPr lang="en-US" altLang="zh-TW" sz="2000" b="1" dirty="0" smtClean="0">
              <a:latin typeface="微軟正黑體" panose="020B0604030504040204" pitchFamily="34" charset="-120"/>
              <a:ea typeface="微軟正黑體" panose="020B0604030504040204" pitchFamily="34" charset="-120"/>
            </a:endParaRPr>
          </a:p>
          <a:p>
            <a:pPr lvl="0" algn="ctr" defTabSz="977900">
              <a:lnSpc>
                <a:spcPct val="80000"/>
              </a:lnSpc>
              <a:spcBef>
                <a:spcPct val="0"/>
              </a:spcBef>
            </a:pP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營建署</a:t>
            </a:r>
            <a:r>
              <a:rPr lang="en-US" altLang="zh-TW" sz="1600" dirty="0" smtClean="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p:txBody>
      </p:sp>
      <p:sp>
        <p:nvSpPr>
          <p:cNvPr id="39" name="手繪多邊形 38"/>
          <p:cNvSpPr/>
          <p:nvPr/>
        </p:nvSpPr>
        <p:spPr>
          <a:xfrm>
            <a:off x="8613592" y="1764402"/>
            <a:ext cx="1808943" cy="723577"/>
          </a:xfrm>
          <a:custGeom>
            <a:avLst/>
            <a:gdLst>
              <a:gd name="connsiteX0" fmla="*/ 0 w 1808942"/>
              <a:gd name="connsiteY0" fmla="*/ 0 h 723577"/>
              <a:gd name="connsiteX1" fmla="*/ 1447154 w 1808942"/>
              <a:gd name="connsiteY1" fmla="*/ 0 h 723577"/>
              <a:gd name="connsiteX2" fmla="*/ 1808942 w 1808942"/>
              <a:gd name="connsiteY2" fmla="*/ 361789 h 723577"/>
              <a:gd name="connsiteX3" fmla="*/ 1447154 w 1808942"/>
              <a:gd name="connsiteY3" fmla="*/ 723577 h 723577"/>
              <a:gd name="connsiteX4" fmla="*/ 0 w 1808942"/>
              <a:gd name="connsiteY4" fmla="*/ 723577 h 723577"/>
              <a:gd name="connsiteX5" fmla="*/ 361789 w 1808942"/>
              <a:gd name="connsiteY5" fmla="*/ 361789 h 723577"/>
              <a:gd name="connsiteX6" fmla="*/ 0 w 1808942"/>
              <a:gd name="connsiteY6" fmla="*/ 0 h 72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942" h="723577">
                <a:moveTo>
                  <a:pt x="0" y="0"/>
                </a:moveTo>
                <a:lnTo>
                  <a:pt x="1447154" y="0"/>
                </a:lnTo>
                <a:lnTo>
                  <a:pt x="1808942" y="361789"/>
                </a:lnTo>
                <a:lnTo>
                  <a:pt x="1447154" y="723577"/>
                </a:lnTo>
                <a:lnTo>
                  <a:pt x="0" y="723577"/>
                </a:lnTo>
                <a:lnTo>
                  <a:pt x="361789" y="361789"/>
                </a:lnTo>
                <a:lnTo>
                  <a:pt x="0" y="0"/>
                </a:lnTo>
                <a:close/>
              </a:path>
            </a:pathLst>
          </a:custGeom>
          <a:solidFill>
            <a:schemeClr val="accent4">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49800" tIns="29337" rIns="391125" bIns="29337" numCol="1" spcCol="1270" anchor="ctr" anchorCtr="0">
            <a:noAutofit/>
          </a:bodyPr>
          <a:lstStyle/>
          <a:p>
            <a:pPr lvl="0" algn="ctr" defTabSz="977900">
              <a:lnSpc>
                <a:spcPct val="80000"/>
              </a:lnSpc>
              <a:spcBef>
                <a:spcPct val="0"/>
              </a:spcBef>
              <a:spcAft>
                <a:spcPts val="600"/>
              </a:spcAft>
            </a:pPr>
            <a:r>
              <a:rPr lang="zh-TW" altLang="en-US" sz="2000" b="1" dirty="0" smtClean="0">
                <a:latin typeface="微軟正黑體" panose="020B0604030504040204" pitchFamily="34" charset="-120"/>
                <a:ea typeface="微軟正黑體" panose="020B0604030504040204" pitchFamily="34" charset="-120"/>
              </a:rPr>
              <a:t>本部</a:t>
            </a:r>
            <a:endParaRPr lang="en-US" altLang="zh-TW" sz="2000" b="1" dirty="0" smtClean="0">
              <a:latin typeface="微軟正黑體" panose="020B0604030504040204" pitchFamily="34" charset="-120"/>
              <a:ea typeface="微軟正黑體" panose="020B0604030504040204" pitchFamily="34" charset="-120"/>
            </a:endParaRPr>
          </a:p>
          <a:p>
            <a:pPr lvl="0" algn="ctr" defTabSz="977900">
              <a:lnSpc>
                <a:spcPct val="80000"/>
              </a:lnSpc>
              <a:spcBef>
                <a:spcPct val="0"/>
              </a:spcBef>
            </a:pP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營建署</a:t>
            </a:r>
            <a:r>
              <a:rPr lang="en-US" altLang="zh-TW" sz="1600" dirty="0" smtClean="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5329956" y="1816662"/>
            <a:ext cx="1685077" cy="646331"/>
          </a:xfrm>
          <a:prstGeom prst="rect">
            <a:avLst/>
          </a:prstGeom>
          <a:noFill/>
        </p:spPr>
        <p:txBody>
          <a:bodyPr wrap="none" rtlCol="0">
            <a:spAutoFit/>
          </a:bodyPr>
          <a:lstStyle/>
          <a:p>
            <a:pPr>
              <a:buFont typeface="Arial" pitchFamily="34" charset="0"/>
              <a:buChar char="•"/>
            </a:pPr>
            <a:r>
              <a:rPr lang="zh-TW" altLang="en-US" dirty="0" smtClean="0">
                <a:latin typeface="微軟正黑體" panose="020B0604030504040204" pitchFamily="34" charset="-120"/>
                <a:ea typeface="微軟正黑體" panose="020B0604030504040204" pitchFamily="34" charset="-120"/>
              </a:rPr>
              <a:t>檢測方法</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 研擬諮詢會議</a:t>
            </a:r>
            <a:endParaRPr lang="zh-TW" altLang="en-US" dirty="0">
              <a:latin typeface="微軟正黑體" panose="020B0604030504040204" pitchFamily="34" charset="-120"/>
              <a:ea typeface="微軟正黑體" panose="020B0604030504040204" pitchFamily="34" charset="-120"/>
            </a:endParaRPr>
          </a:p>
        </p:txBody>
      </p:sp>
      <p:sp>
        <p:nvSpPr>
          <p:cNvPr id="41" name="文字方塊 40"/>
          <p:cNvSpPr txBox="1"/>
          <p:nvPr/>
        </p:nvSpPr>
        <p:spPr>
          <a:xfrm>
            <a:off x="5610065" y="3233044"/>
            <a:ext cx="992579" cy="307777"/>
          </a:xfrm>
          <a:prstGeom prst="rect">
            <a:avLst/>
          </a:prstGeom>
          <a:noFill/>
        </p:spPr>
        <p:txBody>
          <a:bodyPr wrap="none" rtlCol="0">
            <a:spAutoFit/>
          </a:bodyPr>
          <a:lstStyle/>
          <a:p>
            <a:r>
              <a:rPr lang="en-US" altLang="zh-TW" sz="1400" dirty="0" smtClean="0">
                <a:latin typeface="微軟正黑體" panose="020B0604030504040204" pitchFamily="34" charset="-120"/>
                <a:ea typeface="微軟正黑體" panose="020B0604030504040204" pitchFamily="34" charset="-120"/>
              </a:rPr>
              <a:t>108.10.18</a:t>
            </a:r>
          </a:p>
        </p:txBody>
      </p:sp>
      <p:sp>
        <p:nvSpPr>
          <p:cNvPr id="42" name="文字方塊 41"/>
          <p:cNvSpPr txBox="1"/>
          <p:nvPr/>
        </p:nvSpPr>
        <p:spPr>
          <a:xfrm>
            <a:off x="6959792" y="1410410"/>
            <a:ext cx="1702710" cy="369332"/>
          </a:xfrm>
          <a:prstGeom prst="rect">
            <a:avLst/>
          </a:prstGeom>
          <a:noFill/>
        </p:spPr>
        <p:txBody>
          <a:bodyPr wrap="none" rtlCol="0">
            <a:spAutoFit/>
          </a:bodyPr>
          <a:lstStyle/>
          <a:p>
            <a:r>
              <a:rPr lang="zh-TW" altLang="en-US" dirty="0" smtClean="0">
                <a:solidFill>
                  <a:srgbClr val="000000"/>
                </a:solidFill>
                <a:latin typeface="微軟正黑體" panose="020B0604030504040204" pitchFamily="34" charset="-120"/>
                <a:ea typeface="微軟正黑體" panose="020B0604030504040204" pitchFamily="34" charset="-120"/>
              </a:rPr>
              <a:t>第</a:t>
            </a:r>
            <a:r>
              <a:rPr lang="en-US" altLang="zh-TW" dirty="0" smtClean="0">
                <a:latin typeface="微軟正黑體" panose="020B0604030504040204" pitchFamily="34" charset="-120"/>
                <a:ea typeface="微軟正黑體" panose="020B0604030504040204" pitchFamily="34" charset="-120"/>
              </a:rPr>
              <a:t>1</a:t>
            </a:r>
            <a:r>
              <a:rPr lang="zh-TW" altLang="en-US" dirty="0" smtClean="0">
                <a:solidFill>
                  <a:srgbClr val="000000"/>
                </a:solidFill>
                <a:latin typeface="微軟正黑體" panose="020B0604030504040204" pitchFamily="34" charset="-120"/>
                <a:ea typeface="微軟正黑體" panose="020B0604030504040204" pitchFamily="34" charset="-120"/>
              </a:rPr>
              <a:t>次研商會議</a:t>
            </a:r>
          </a:p>
        </p:txBody>
      </p:sp>
      <p:sp>
        <p:nvSpPr>
          <p:cNvPr id="43" name="文字方塊 42"/>
          <p:cNvSpPr txBox="1"/>
          <p:nvPr/>
        </p:nvSpPr>
        <p:spPr>
          <a:xfrm>
            <a:off x="7387147" y="2507914"/>
            <a:ext cx="992579" cy="307777"/>
          </a:xfrm>
          <a:prstGeom prst="rect">
            <a:avLst/>
          </a:prstGeom>
          <a:noFill/>
        </p:spPr>
        <p:txBody>
          <a:bodyPr wrap="none" rtlCol="0">
            <a:spAutoFit/>
          </a:bodyPr>
          <a:lstStyle/>
          <a:p>
            <a:r>
              <a:rPr lang="en-US" altLang="zh-TW" sz="1400" dirty="0" smtClean="0">
                <a:latin typeface="微軟正黑體" panose="020B0604030504040204" pitchFamily="34" charset="-120"/>
                <a:ea typeface="微軟正黑體" panose="020B0604030504040204" pitchFamily="34" charset="-120"/>
              </a:rPr>
              <a:t>108.12.19</a:t>
            </a:r>
          </a:p>
        </p:txBody>
      </p:sp>
      <p:sp>
        <p:nvSpPr>
          <p:cNvPr id="44" name="文字方塊 43"/>
          <p:cNvSpPr txBox="1"/>
          <p:nvPr/>
        </p:nvSpPr>
        <p:spPr>
          <a:xfrm>
            <a:off x="8928499" y="2507912"/>
            <a:ext cx="992579" cy="307777"/>
          </a:xfrm>
          <a:prstGeom prst="rect">
            <a:avLst/>
          </a:prstGeom>
          <a:noFill/>
        </p:spPr>
        <p:txBody>
          <a:bodyPr wrap="none" rtlCol="0">
            <a:spAutoFit/>
          </a:bodyPr>
          <a:lstStyle/>
          <a:p>
            <a:r>
              <a:rPr lang="en-US" altLang="zh-TW" sz="1400" dirty="0" smtClean="0">
                <a:latin typeface="微軟正黑體" panose="020B0604030504040204" pitchFamily="34" charset="-120"/>
                <a:ea typeface="微軟正黑體" panose="020B0604030504040204" pitchFamily="34" charset="-120"/>
              </a:rPr>
              <a:t>109.03.11</a:t>
            </a:r>
          </a:p>
        </p:txBody>
      </p:sp>
      <p:sp>
        <p:nvSpPr>
          <p:cNvPr id="45" name="手繪多邊形 44"/>
          <p:cNvSpPr/>
          <p:nvPr/>
        </p:nvSpPr>
        <p:spPr>
          <a:xfrm>
            <a:off x="1947390" y="3268045"/>
            <a:ext cx="1808943" cy="723577"/>
          </a:xfrm>
          <a:custGeom>
            <a:avLst/>
            <a:gdLst>
              <a:gd name="connsiteX0" fmla="*/ 0 w 1808942"/>
              <a:gd name="connsiteY0" fmla="*/ 0 h 723577"/>
              <a:gd name="connsiteX1" fmla="*/ 1447154 w 1808942"/>
              <a:gd name="connsiteY1" fmla="*/ 0 h 723577"/>
              <a:gd name="connsiteX2" fmla="*/ 1808942 w 1808942"/>
              <a:gd name="connsiteY2" fmla="*/ 361789 h 723577"/>
              <a:gd name="connsiteX3" fmla="*/ 1447154 w 1808942"/>
              <a:gd name="connsiteY3" fmla="*/ 723577 h 723577"/>
              <a:gd name="connsiteX4" fmla="*/ 0 w 1808942"/>
              <a:gd name="connsiteY4" fmla="*/ 723577 h 723577"/>
              <a:gd name="connsiteX5" fmla="*/ 361789 w 1808942"/>
              <a:gd name="connsiteY5" fmla="*/ 361789 h 723577"/>
              <a:gd name="connsiteX6" fmla="*/ 0 w 1808942"/>
              <a:gd name="connsiteY6" fmla="*/ 0 h 72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942" h="723577">
                <a:moveTo>
                  <a:pt x="0" y="0"/>
                </a:moveTo>
                <a:lnTo>
                  <a:pt x="1447154" y="0"/>
                </a:lnTo>
                <a:lnTo>
                  <a:pt x="1808942" y="361789"/>
                </a:lnTo>
                <a:lnTo>
                  <a:pt x="1447154" y="723577"/>
                </a:lnTo>
                <a:lnTo>
                  <a:pt x="0" y="723577"/>
                </a:lnTo>
                <a:lnTo>
                  <a:pt x="361789" y="361789"/>
                </a:lnTo>
                <a:lnTo>
                  <a:pt x="0" y="0"/>
                </a:lnTo>
                <a:close/>
              </a:path>
            </a:pathLst>
          </a:custGeom>
          <a:solidFill>
            <a:schemeClr val="bg1">
              <a:lumMod val="75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49800" tIns="29337" rIns="391125" bIns="29337" numCol="1" spcCol="1270" anchor="ctr" anchorCtr="0">
            <a:noAutofit/>
          </a:bodyPr>
          <a:lstStyle/>
          <a:p>
            <a:pPr algn="ctr" defTabSz="977900">
              <a:lnSpc>
                <a:spcPct val="80000"/>
              </a:lnSpc>
              <a:spcBef>
                <a:spcPct val="0"/>
              </a:spcBef>
              <a:spcAft>
                <a:spcPts val="600"/>
              </a:spcAft>
            </a:pPr>
            <a:r>
              <a:rPr lang="zh-TW" altLang="en-US" sz="2000" b="1" dirty="0" smtClean="0">
                <a:latin typeface="微軟正黑體" panose="020B0604030504040204" pitchFamily="34" charset="-120"/>
                <a:ea typeface="微軟正黑體" panose="020B0604030504040204" pitchFamily="34" charset="-120"/>
              </a:rPr>
              <a:t>本部</a:t>
            </a:r>
            <a:endParaRPr lang="en-US" altLang="zh-TW" sz="2000" b="1" dirty="0" smtClean="0">
              <a:latin typeface="微軟正黑體" panose="020B0604030504040204" pitchFamily="34" charset="-120"/>
              <a:ea typeface="微軟正黑體" panose="020B0604030504040204" pitchFamily="34" charset="-120"/>
            </a:endParaRPr>
          </a:p>
          <a:p>
            <a:pPr algn="ctr" defTabSz="977900">
              <a:lnSpc>
                <a:spcPct val="80000"/>
              </a:lnSpc>
              <a:spcBef>
                <a:spcPct val="0"/>
              </a:spcBef>
            </a:pP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地政司</a:t>
            </a:r>
            <a:r>
              <a:rPr lang="en-US" altLang="zh-TW" sz="1600" dirty="0" smtClean="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p:txBody>
      </p:sp>
      <p:sp>
        <p:nvSpPr>
          <p:cNvPr id="46" name="手繪多邊形 45"/>
          <p:cNvSpPr/>
          <p:nvPr/>
        </p:nvSpPr>
        <p:spPr>
          <a:xfrm>
            <a:off x="3575438" y="3268045"/>
            <a:ext cx="1808943" cy="723577"/>
          </a:xfrm>
          <a:custGeom>
            <a:avLst/>
            <a:gdLst>
              <a:gd name="connsiteX0" fmla="*/ 0 w 1808942"/>
              <a:gd name="connsiteY0" fmla="*/ 0 h 723577"/>
              <a:gd name="connsiteX1" fmla="*/ 1447154 w 1808942"/>
              <a:gd name="connsiteY1" fmla="*/ 0 h 723577"/>
              <a:gd name="connsiteX2" fmla="*/ 1808942 w 1808942"/>
              <a:gd name="connsiteY2" fmla="*/ 361789 h 723577"/>
              <a:gd name="connsiteX3" fmla="*/ 1447154 w 1808942"/>
              <a:gd name="connsiteY3" fmla="*/ 723577 h 723577"/>
              <a:gd name="connsiteX4" fmla="*/ 0 w 1808942"/>
              <a:gd name="connsiteY4" fmla="*/ 723577 h 723577"/>
              <a:gd name="connsiteX5" fmla="*/ 361789 w 1808942"/>
              <a:gd name="connsiteY5" fmla="*/ 361789 h 723577"/>
              <a:gd name="connsiteX6" fmla="*/ 0 w 1808942"/>
              <a:gd name="connsiteY6" fmla="*/ 0 h 72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942" h="723577">
                <a:moveTo>
                  <a:pt x="0" y="0"/>
                </a:moveTo>
                <a:lnTo>
                  <a:pt x="1447154" y="0"/>
                </a:lnTo>
                <a:lnTo>
                  <a:pt x="1808942" y="361789"/>
                </a:lnTo>
                <a:lnTo>
                  <a:pt x="1447154" y="723577"/>
                </a:lnTo>
                <a:lnTo>
                  <a:pt x="0" y="723577"/>
                </a:lnTo>
                <a:lnTo>
                  <a:pt x="361789" y="361789"/>
                </a:lnTo>
                <a:lnTo>
                  <a:pt x="0" y="0"/>
                </a:lnTo>
                <a:close/>
              </a:path>
            </a:pathLst>
          </a:custGeom>
          <a:solidFill>
            <a:schemeClr val="tx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49800" tIns="29337" rIns="391125" bIns="29337" numCol="1" spcCol="1270" anchor="ctr" anchorCtr="0">
            <a:noAutofit/>
          </a:bodyPr>
          <a:lstStyle/>
          <a:p>
            <a:pPr lvl="0" algn="ctr" defTabSz="977900">
              <a:lnSpc>
                <a:spcPct val="80000"/>
              </a:lnSpc>
              <a:spcBef>
                <a:spcPct val="0"/>
              </a:spcBef>
              <a:spcAft>
                <a:spcPts val="600"/>
              </a:spcAft>
            </a:pPr>
            <a:r>
              <a:rPr lang="zh-TW" altLang="en-US" sz="2000" b="1" dirty="0" smtClean="0">
                <a:latin typeface="微軟正黑體" panose="020B0604030504040204" pitchFamily="34" charset="-120"/>
                <a:ea typeface="微軟正黑體" panose="020B0604030504040204" pitchFamily="34" charset="-120"/>
              </a:rPr>
              <a:t>本部</a:t>
            </a:r>
            <a:endParaRPr lang="en-US" altLang="zh-TW" sz="2000" b="1" dirty="0" smtClean="0">
              <a:latin typeface="微軟正黑體" panose="020B0604030504040204" pitchFamily="34" charset="-120"/>
              <a:ea typeface="微軟正黑體" panose="020B0604030504040204" pitchFamily="34" charset="-120"/>
            </a:endParaRPr>
          </a:p>
          <a:p>
            <a:pPr lvl="0" algn="ctr" defTabSz="977900">
              <a:lnSpc>
                <a:spcPct val="80000"/>
              </a:lnSpc>
              <a:spcBef>
                <a:spcPct val="0"/>
              </a:spcBef>
            </a:pP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地政司</a:t>
            </a:r>
            <a:r>
              <a:rPr lang="en-US" altLang="zh-TW" sz="1600" dirty="0" smtClean="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p:txBody>
      </p:sp>
      <p:sp>
        <p:nvSpPr>
          <p:cNvPr id="47" name="文字方塊 46"/>
          <p:cNvSpPr txBox="1"/>
          <p:nvPr/>
        </p:nvSpPr>
        <p:spPr>
          <a:xfrm>
            <a:off x="226911" y="3579992"/>
            <a:ext cx="1649811" cy="369332"/>
          </a:xfrm>
          <a:prstGeom prst="rect">
            <a:avLst/>
          </a:prstGeom>
          <a:noFill/>
        </p:spPr>
        <p:txBody>
          <a:bodyPr wrap="none" rtlCol="0">
            <a:spAutoFit/>
          </a:bodyPr>
          <a:lstStyle/>
          <a:p>
            <a:pPr>
              <a:buFont typeface="Arial" pitchFamily="34" charset="0"/>
              <a:buChar char="•"/>
            </a:pPr>
            <a:r>
              <a:rPr lang="zh-TW" altLang="en-US" dirty="0">
                <a:latin typeface="微軟正黑體" panose="020B0604030504040204" pitchFamily="34" charset="-120"/>
                <a:ea typeface="微軟正黑體" panose="020B0604030504040204" pitchFamily="34" charset="-120"/>
              </a:rPr>
              <a:t>組成專案小組</a:t>
            </a:r>
          </a:p>
        </p:txBody>
      </p:sp>
      <p:sp>
        <p:nvSpPr>
          <p:cNvPr id="48" name="文字方塊 47"/>
          <p:cNvSpPr txBox="1"/>
          <p:nvPr/>
        </p:nvSpPr>
        <p:spPr>
          <a:xfrm>
            <a:off x="1791747" y="2871485"/>
            <a:ext cx="1782860" cy="369332"/>
          </a:xfrm>
          <a:prstGeom prst="rect">
            <a:avLst/>
          </a:prstGeom>
          <a:noFill/>
        </p:spPr>
        <p:txBody>
          <a:bodyPr wrap="none" rtlCol="0">
            <a:spAutoFit/>
          </a:bodyPr>
          <a:lstStyle/>
          <a:p>
            <a:pPr>
              <a:buFont typeface="Arial" pitchFamily="34" charset="0"/>
              <a:buChar char="•"/>
            </a:pPr>
            <a:r>
              <a:rPr lang="zh-TW" altLang="en-US" dirty="0" smtClean="0">
                <a:solidFill>
                  <a:srgbClr val="000000"/>
                </a:solidFill>
                <a:latin typeface="微軟正黑體" panose="020B0604030504040204" pitchFamily="34" charset="-120"/>
                <a:ea typeface="微軟正黑體" panose="020B0604030504040204" pitchFamily="34" charset="-120"/>
              </a:rPr>
              <a:t>第</a:t>
            </a:r>
            <a:r>
              <a:rPr lang="en-US" altLang="zh-TW" dirty="0" smtClean="0">
                <a:solidFill>
                  <a:srgbClr val="000000"/>
                </a:solidFill>
                <a:latin typeface="微軟正黑體" panose="020B0604030504040204" pitchFamily="34" charset="-120"/>
                <a:ea typeface="微軟正黑體" panose="020B0604030504040204" pitchFamily="34" charset="-120"/>
              </a:rPr>
              <a:t>1</a:t>
            </a:r>
            <a:r>
              <a:rPr lang="zh-TW" altLang="en-US" dirty="0" smtClean="0">
                <a:solidFill>
                  <a:srgbClr val="000000"/>
                </a:solidFill>
                <a:latin typeface="微軟正黑體" panose="020B0604030504040204" pitchFamily="34" charset="-120"/>
                <a:ea typeface="微軟正黑體" panose="020B0604030504040204" pitchFamily="34" charset="-120"/>
              </a:rPr>
              <a:t>次研商會議</a:t>
            </a:r>
          </a:p>
        </p:txBody>
      </p:sp>
      <p:sp>
        <p:nvSpPr>
          <p:cNvPr id="49" name="文字方塊 48"/>
          <p:cNvSpPr txBox="1"/>
          <p:nvPr/>
        </p:nvSpPr>
        <p:spPr>
          <a:xfrm>
            <a:off x="2250036" y="4013108"/>
            <a:ext cx="992579" cy="307777"/>
          </a:xfrm>
          <a:prstGeom prst="rect">
            <a:avLst/>
          </a:prstGeom>
          <a:noFill/>
        </p:spPr>
        <p:txBody>
          <a:bodyPr wrap="none" rtlCol="0">
            <a:spAutoFit/>
          </a:bodyPr>
          <a:lstStyle/>
          <a:p>
            <a:r>
              <a:rPr lang="en-US" altLang="zh-TW" sz="1400" dirty="0" smtClean="0">
                <a:latin typeface="微軟正黑體" panose="020B0604030504040204" pitchFamily="34" charset="-120"/>
                <a:ea typeface="微軟正黑體" panose="020B0604030504040204" pitchFamily="34" charset="-120"/>
              </a:rPr>
              <a:t>108.09.06</a:t>
            </a:r>
            <a:endParaRPr lang="zh-TW" altLang="en-US" sz="1400" dirty="0">
              <a:latin typeface="微軟正黑體" panose="020B0604030504040204" pitchFamily="34" charset="-120"/>
              <a:ea typeface="微軟正黑體" panose="020B0604030504040204" pitchFamily="34" charset="-120"/>
            </a:endParaRPr>
          </a:p>
        </p:txBody>
      </p:sp>
      <p:sp>
        <p:nvSpPr>
          <p:cNvPr id="50" name="文字方塊 49"/>
          <p:cNvSpPr txBox="1"/>
          <p:nvPr/>
        </p:nvSpPr>
        <p:spPr>
          <a:xfrm>
            <a:off x="3498958" y="2875853"/>
            <a:ext cx="1782860" cy="369332"/>
          </a:xfrm>
          <a:prstGeom prst="rect">
            <a:avLst/>
          </a:prstGeom>
          <a:noFill/>
        </p:spPr>
        <p:txBody>
          <a:bodyPr wrap="none" rtlCol="0">
            <a:spAutoFit/>
          </a:bodyPr>
          <a:lstStyle/>
          <a:p>
            <a:pPr>
              <a:buFont typeface="Arial" pitchFamily="34" charset="0"/>
              <a:buChar char="•"/>
            </a:pPr>
            <a:r>
              <a:rPr lang="zh-TW" altLang="en-US" dirty="0" smtClean="0">
                <a:solidFill>
                  <a:srgbClr val="000000"/>
                </a:solidFill>
                <a:latin typeface="微軟正黑體" panose="020B0604030504040204" pitchFamily="34" charset="-120"/>
                <a:ea typeface="微軟正黑體" panose="020B0604030504040204" pitchFamily="34" charset="-120"/>
              </a:rPr>
              <a:t>第</a:t>
            </a:r>
            <a:r>
              <a:rPr lang="en-US" altLang="zh-TW" dirty="0" smtClean="0">
                <a:solidFill>
                  <a:srgbClr val="000000"/>
                </a:solidFill>
                <a:latin typeface="微軟正黑體" panose="020B0604030504040204" pitchFamily="34" charset="-120"/>
                <a:ea typeface="微軟正黑體" panose="020B0604030504040204" pitchFamily="34" charset="-120"/>
              </a:rPr>
              <a:t>2</a:t>
            </a:r>
            <a:r>
              <a:rPr lang="zh-TW" altLang="en-US" dirty="0" smtClean="0">
                <a:solidFill>
                  <a:srgbClr val="000000"/>
                </a:solidFill>
                <a:latin typeface="微軟正黑體" panose="020B0604030504040204" pitchFamily="34" charset="-120"/>
                <a:ea typeface="微軟正黑體" panose="020B0604030504040204" pitchFamily="34" charset="-120"/>
              </a:rPr>
              <a:t>次研商會議</a:t>
            </a:r>
          </a:p>
        </p:txBody>
      </p:sp>
      <p:sp>
        <p:nvSpPr>
          <p:cNvPr id="51" name="文字方塊 50"/>
          <p:cNvSpPr txBox="1"/>
          <p:nvPr/>
        </p:nvSpPr>
        <p:spPr>
          <a:xfrm>
            <a:off x="3911612" y="4003485"/>
            <a:ext cx="992579" cy="307777"/>
          </a:xfrm>
          <a:prstGeom prst="rect">
            <a:avLst/>
          </a:prstGeom>
          <a:noFill/>
        </p:spPr>
        <p:txBody>
          <a:bodyPr wrap="none" rtlCol="0">
            <a:spAutoFit/>
          </a:bodyPr>
          <a:lstStyle/>
          <a:p>
            <a:r>
              <a:rPr lang="en-US" altLang="zh-TW" sz="1400" dirty="0" smtClean="0">
                <a:latin typeface="微軟正黑體" panose="020B0604030504040204" pitchFamily="34" charset="-120"/>
                <a:ea typeface="微軟正黑體" panose="020B0604030504040204" pitchFamily="34" charset="-120"/>
              </a:rPr>
              <a:t>108.09.09</a:t>
            </a:r>
            <a:endParaRPr lang="zh-TW" altLang="en-US" sz="1400" dirty="0">
              <a:latin typeface="微軟正黑體" panose="020B0604030504040204" pitchFamily="34" charset="-120"/>
              <a:ea typeface="微軟正黑體" panose="020B0604030504040204" pitchFamily="34" charset="-120"/>
            </a:endParaRPr>
          </a:p>
        </p:txBody>
      </p:sp>
      <p:sp>
        <p:nvSpPr>
          <p:cNvPr id="52" name="文字方塊 51"/>
          <p:cNvSpPr txBox="1"/>
          <p:nvPr/>
        </p:nvSpPr>
        <p:spPr>
          <a:xfrm>
            <a:off x="611654" y="4779237"/>
            <a:ext cx="992579" cy="307777"/>
          </a:xfrm>
          <a:prstGeom prst="rect">
            <a:avLst/>
          </a:prstGeom>
          <a:noFill/>
        </p:spPr>
        <p:txBody>
          <a:bodyPr wrap="none" rtlCol="0">
            <a:spAutoFit/>
          </a:bodyPr>
          <a:lstStyle/>
          <a:p>
            <a:r>
              <a:rPr lang="en-US" altLang="zh-TW" sz="1400" dirty="0" smtClean="0">
                <a:latin typeface="微軟正黑體" panose="020B0604030504040204" pitchFamily="34" charset="-120"/>
                <a:ea typeface="微軟正黑體" panose="020B0604030504040204" pitchFamily="34" charset="-120"/>
              </a:rPr>
              <a:t>108.08.16</a:t>
            </a:r>
            <a:endParaRPr lang="zh-TW" altLang="en-US" sz="1400" dirty="0">
              <a:latin typeface="微軟正黑體" panose="020B0604030504040204" pitchFamily="34" charset="-120"/>
              <a:ea typeface="微軟正黑體" panose="020B0604030504040204" pitchFamily="34" charset="-120"/>
            </a:endParaRPr>
          </a:p>
        </p:txBody>
      </p:sp>
      <p:sp>
        <p:nvSpPr>
          <p:cNvPr id="53" name="手繪多邊形 52"/>
          <p:cNvSpPr/>
          <p:nvPr/>
        </p:nvSpPr>
        <p:spPr>
          <a:xfrm>
            <a:off x="10161617" y="1772427"/>
            <a:ext cx="1808943" cy="723577"/>
          </a:xfrm>
          <a:custGeom>
            <a:avLst/>
            <a:gdLst>
              <a:gd name="connsiteX0" fmla="*/ 0 w 1808942"/>
              <a:gd name="connsiteY0" fmla="*/ 0 h 723577"/>
              <a:gd name="connsiteX1" fmla="*/ 1447154 w 1808942"/>
              <a:gd name="connsiteY1" fmla="*/ 0 h 723577"/>
              <a:gd name="connsiteX2" fmla="*/ 1808942 w 1808942"/>
              <a:gd name="connsiteY2" fmla="*/ 361789 h 723577"/>
              <a:gd name="connsiteX3" fmla="*/ 1447154 w 1808942"/>
              <a:gd name="connsiteY3" fmla="*/ 723577 h 723577"/>
              <a:gd name="connsiteX4" fmla="*/ 0 w 1808942"/>
              <a:gd name="connsiteY4" fmla="*/ 723577 h 723577"/>
              <a:gd name="connsiteX5" fmla="*/ 361789 w 1808942"/>
              <a:gd name="connsiteY5" fmla="*/ 361789 h 723577"/>
              <a:gd name="connsiteX6" fmla="*/ 0 w 1808942"/>
              <a:gd name="connsiteY6" fmla="*/ 0 h 72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942" h="723577">
                <a:moveTo>
                  <a:pt x="0" y="0"/>
                </a:moveTo>
                <a:lnTo>
                  <a:pt x="1447154" y="0"/>
                </a:lnTo>
                <a:lnTo>
                  <a:pt x="1808942" y="361789"/>
                </a:lnTo>
                <a:lnTo>
                  <a:pt x="1447154" y="723577"/>
                </a:lnTo>
                <a:lnTo>
                  <a:pt x="0" y="723577"/>
                </a:lnTo>
                <a:lnTo>
                  <a:pt x="361789" y="361789"/>
                </a:lnTo>
                <a:lnTo>
                  <a:pt x="0" y="0"/>
                </a:lnTo>
                <a:close/>
              </a:path>
            </a:pathLst>
          </a:custGeom>
          <a:solidFill>
            <a:srgbClr val="FF0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49800" tIns="29337" rIns="391125" bIns="29337" numCol="1" spcCol="1270" anchor="ctr" anchorCtr="0">
            <a:noAutofit/>
          </a:bodyPr>
          <a:lstStyle/>
          <a:p>
            <a:pPr lvl="0" algn="ctr" defTabSz="977900">
              <a:lnSpc>
                <a:spcPct val="80000"/>
              </a:lnSpc>
              <a:spcBef>
                <a:spcPct val="0"/>
              </a:spcBef>
              <a:spcAft>
                <a:spcPts val="600"/>
              </a:spcAft>
            </a:pPr>
            <a:r>
              <a:rPr lang="zh-TW" altLang="en-US" sz="2000" b="1" dirty="0" smtClean="0">
                <a:latin typeface="微軟正黑體" panose="020B0604030504040204" pitchFamily="34" charset="-120"/>
                <a:ea typeface="微軟正黑體" panose="020B0604030504040204" pitchFamily="34" charset="-120"/>
              </a:rPr>
              <a:t>本部</a:t>
            </a:r>
            <a:endParaRPr lang="en-US" altLang="zh-TW" sz="2000" b="1" dirty="0" smtClean="0">
              <a:latin typeface="微軟正黑體" panose="020B0604030504040204" pitchFamily="34" charset="-120"/>
              <a:ea typeface="微軟正黑體" panose="020B0604030504040204" pitchFamily="34" charset="-120"/>
            </a:endParaRPr>
          </a:p>
          <a:p>
            <a:pPr lvl="0" algn="ctr" defTabSz="977900">
              <a:lnSpc>
                <a:spcPct val="80000"/>
              </a:lnSpc>
              <a:spcBef>
                <a:spcPct val="0"/>
              </a:spcBef>
            </a:pP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營建署</a:t>
            </a:r>
            <a:r>
              <a:rPr lang="en-US" altLang="zh-TW" sz="1600" dirty="0" smtClean="0">
                <a:latin typeface="微軟正黑體" panose="020B0604030504040204" pitchFamily="34" charset="-120"/>
                <a:ea typeface="微軟正黑體" panose="020B0604030504040204" pitchFamily="34" charset="-120"/>
              </a:rPr>
              <a:t>)</a:t>
            </a:r>
            <a:endParaRPr lang="zh-TW" altLang="en-US" sz="1600" dirty="0">
              <a:latin typeface="微軟正黑體" panose="020B0604030504040204" pitchFamily="34" charset="-120"/>
              <a:ea typeface="微軟正黑體" panose="020B0604030504040204" pitchFamily="34" charset="-120"/>
            </a:endParaRPr>
          </a:p>
        </p:txBody>
      </p:sp>
      <p:sp>
        <p:nvSpPr>
          <p:cNvPr id="54" name="文字方塊 53"/>
          <p:cNvSpPr txBox="1"/>
          <p:nvPr/>
        </p:nvSpPr>
        <p:spPr>
          <a:xfrm>
            <a:off x="10428399" y="2515937"/>
            <a:ext cx="992579" cy="307777"/>
          </a:xfrm>
          <a:prstGeom prst="rect">
            <a:avLst/>
          </a:prstGeom>
          <a:noFill/>
        </p:spPr>
        <p:txBody>
          <a:bodyPr wrap="none" rtlCol="0">
            <a:spAutoFit/>
          </a:bodyPr>
          <a:lstStyle/>
          <a:p>
            <a:r>
              <a:rPr lang="en-US" altLang="zh-TW" sz="1400" dirty="0" smtClean="0">
                <a:solidFill>
                  <a:srgbClr val="FF0000"/>
                </a:solidFill>
                <a:latin typeface="微軟正黑體" panose="020B0604030504040204" pitchFamily="34" charset="-120"/>
                <a:ea typeface="微軟正黑體" panose="020B0604030504040204" pitchFamily="34" charset="-120"/>
              </a:rPr>
              <a:t>109.04.24</a:t>
            </a:r>
          </a:p>
        </p:txBody>
      </p:sp>
      <p:sp>
        <p:nvSpPr>
          <p:cNvPr id="55" name="文字方塊 54"/>
          <p:cNvSpPr txBox="1"/>
          <p:nvPr/>
        </p:nvSpPr>
        <p:spPr>
          <a:xfrm>
            <a:off x="8546656" y="1408702"/>
            <a:ext cx="1702710" cy="369332"/>
          </a:xfrm>
          <a:prstGeom prst="rect">
            <a:avLst/>
          </a:prstGeom>
          <a:noFill/>
        </p:spPr>
        <p:txBody>
          <a:bodyPr wrap="none" rtlCol="0">
            <a:spAutoFit/>
          </a:bodyPr>
          <a:lstStyle/>
          <a:p>
            <a:r>
              <a:rPr lang="zh-TW" altLang="en-US" dirty="0" smtClean="0">
                <a:solidFill>
                  <a:srgbClr val="000000"/>
                </a:solidFill>
                <a:latin typeface="微軟正黑體" panose="020B0604030504040204" pitchFamily="34" charset="-120"/>
                <a:ea typeface="微軟正黑體" panose="020B0604030504040204" pitchFamily="34" charset="-120"/>
              </a:rPr>
              <a:t>第</a:t>
            </a:r>
            <a:r>
              <a:rPr lang="en-US" altLang="zh-TW" dirty="0" smtClean="0">
                <a:latin typeface="微軟正黑體" panose="020B0604030504040204" pitchFamily="34" charset="-120"/>
                <a:ea typeface="微軟正黑體" panose="020B0604030504040204" pitchFamily="34" charset="-120"/>
              </a:rPr>
              <a:t>2</a:t>
            </a:r>
            <a:r>
              <a:rPr lang="zh-TW" altLang="en-US" dirty="0" smtClean="0">
                <a:solidFill>
                  <a:srgbClr val="000000"/>
                </a:solidFill>
                <a:latin typeface="微軟正黑體" panose="020B0604030504040204" pitchFamily="34" charset="-120"/>
                <a:ea typeface="微軟正黑體" panose="020B0604030504040204" pitchFamily="34" charset="-120"/>
              </a:rPr>
              <a:t>次研商會議</a:t>
            </a:r>
          </a:p>
        </p:txBody>
      </p:sp>
      <p:sp>
        <p:nvSpPr>
          <p:cNvPr id="56" name="文字方塊 55"/>
          <p:cNvSpPr txBox="1"/>
          <p:nvPr/>
        </p:nvSpPr>
        <p:spPr>
          <a:xfrm>
            <a:off x="10289175" y="1397155"/>
            <a:ext cx="1107996" cy="369332"/>
          </a:xfrm>
          <a:prstGeom prst="rect">
            <a:avLst/>
          </a:prstGeom>
          <a:noFill/>
        </p:spPr>
        <p:txBody>
          <a:bodyPr wrap="none" rtlCol="0">
            <a:spAutoFit/>
          </a:bodyPr>
          <a:lstStyle/>
          <a:p>
            <a:r>
              <a:rPr lang="zh-TW" altLang="en-US" dirty="0" smtClean="0">
                <a:solidFill>
                  <a:srgbClr val="C00000"/>
                </a:solidFill>
                <a:latin typeface="微軟正黑體" panose="020B0604030504040204" pitchFamily="34" charset="-120"/>
                <a:ea typeface="微軟正黑體" panose="020B0604030504040204" pitchFamily="34" charset="-120"/>
              </a:rPr>
              <a:t>頒布實施</a:t>
            </a:r>
          </a:p>
        </p:txBody>
      </p:sp>
      <p:sp>
        <p:nvSpPr>
          <p:cNvPr id="57" name="MH_Text_3"/>
          <p:cNvSpPr txBox="1">
            <a:spLocks noChangeArrowheads="1"/>
          </p:cNvSpPr>
          <p:nvPr>
            <p:custDataLst>
              <p:tags r:id="rId1"/>
            </p:custDataLst>
          </p:nvPr>
        </p:nvSpPr>
        <p:spPr bwMode="auto">
          <a:xfrm>
            <a:off x="10424163" y="2842581"/>
            <a:ext cx="1280158" cy="106840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TW" altLang="en-US" sz="1400" dirty="0" smtClean="0">
                <a:latin typeface="微軟正黑體" panose="020B0604030504040204" pitchFamily="34" charset="-120"/>
                <a:ea typeface="微軟正黑體" panose="020B0604030504040204" pitchFamily="34" charset="-120"/>
              </a:rPr>
              <a:t>除第五點及第六點生效日期另定外，自即日生效。</a:t>
            </a:r>
            <a:endParaRPr lang="en-US" altLang="zh-CN" sz="1400" dirty="0" smtClean="0">
              <a:latin typeface="微軟正黑體" panose="020B0604030504040204" pitchFamily="34" charset="-120"/>
              <a:ea typeface="微軟正黑體" panose="020B0604030504040204" pitchFamily="34" charset="-120"/>
            </a:endParaRPr>
          </a:p>
        </p:txBody>
      </p:sp>
      <p:sp>
        <p:nvSpPr>
          <p:cNvPr id="58" name="MH_Text_3"/>
          <p:cNvSpPr txBox="1">
            <a:spLocks noChangeArrowheads="1"/>
          </p:cNvSpPr>
          <p:nvPr>
            <p:custDataLst>
              <p:tags r:id="rId2"/>
            </p:custDataLst>
          </p:nvPr>
        </p:nvSpPr>
        <p:spPr bwMode="auto">
          <a:xfrm>
            <a:off x="403413" y="5054788"/>
            <a:ext cx="1300260" cy="14742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TW" altLang="en-US" sz="1400" dirty="0" smtClean="0">
                <a:latin typeface="微軟正黑體" panose="020B0604030504040204" pitchFamily="34" charset="-120"/>
                <a:ea typeface="微軟正黑體" panose="020B0604030504040204" pitchFamily="34" charset="-120"/>
              </a:rPr>
              <a:t>請內政部</a:t>
            </a:r>
            <a:r>
              <a:rPr lang="zh-TW" altLang="en-US" sz="1400" dirty="0" smtClean="0">
                <a:solidFill>
                  <a:srgbClr val="FF0000"/>
                </a:solidFill>
                <a:latin typeface="微軟正黑體" panose="020B0604030504040204" pitchFamily="34" charset="-120"/>
                <a:ea typeface="微軟正黑體" panose="020B0604030504040204" pitchFamily="34" charset="-120"/>
              </a:rPr>
              <a:t>組成專案小組</a:t>
            </a:r>
            <a:r>
              <a:rPr lang="zh-TW" altLang="en-US" sz="1400" dirty="0" smtClean="0">
                <a:latin typeface="微軟正黑體" panose="020B0604030504040204" pitchFamily="34" charset="-120"/>
                <a:ea typeface="微軟正黑體" panose="020B0604030504040204" pitchFamily="34" charset="-120"/>
              </a:rPr>
              <a:t>，研議電弧爐煉鋼爐碴</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石</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之方法及標準。</a:t>
            </a:r>
            <a:endParaRPr lang="en-US" altLang="zh-CN" sz="1400" dirty="0" smtClean="0">
              <a:latin typeface="微軟正黑體" panose="020B0604030504040204" pitchFamily="34" charset="-120"/>
              <a:ea typeface="微軟正黑體" panose="020B0604030504040204" pitchFamily="34" charset="-120"/>
            </a:endParaRPr>
          </a:p>
        </p:txBody>
      </p:sp>
      <p:sp>
        <p:nvSpPr>
          <p:cNvPr id="59" name="MH_Text_3"/>
          <p:cNvSpPr txBox="1">
            <a:spLocks noChangeArrowheads="1"/>
          </p:cNvSpPr>
          <p:nvPr>
            <p:custDataLst>
              <p:tags r:id="rId3"/>
            </p:custDataLst>
          </p:nvPr>
        </p:nvSpPr>
        <p:spPr bwMode="auto">
          <a:xfrm>
            <a:off x="2114353" y="4221066"/>
            <a:ext cx="1233635" cy="22073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TW" altLang="en-US" sz="1400" dirty="0" smtClean="0">
                <a:latin typeface="微軟正黑體" panose="020B0604030504040204" pitchFamily="34" charset="-120"/>
                <a:ea typeface="微軟正黑體" panose="020B0604030504040204" pitchFamily="34" charset="-120"/>
              </a:rPr>
              <a:t>相關配套措施未完備前，由本部</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地政司</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檢討預售屋買賣定型化契約第</a:t>
            </a:r>
            <a:r>
              <a:rPr lang="en-US" altLang="zh-TW" sz="1400" dirty="0" smtClean="0">
                <a:latin typeface="微軟正黑體" panose="020B0604030504040204" pitchFamily="34" charset="-120"/>
                <a:ea typeface="微軟正黑體" panose="020B0604030504040204" pitchFamily="34" charset="-120"/>
              </a:rPr>
              <a:t>11</a:t>
            </a:r>
            <a:r>
              <a:rPr lang="zh-TW" altLang="en-US" sz="1400" dirty="0" smtClean="0">
                <a:latin typeface="微軟正黑體" panose="020B0604030504040204" pitchFamily="34" charset="-120"/>
                <a:ea typeface="微軟正黑體" panose="020B0604030504040204" pitchFamily="34" charset="-120"/>
              </a:rPr>
              <a:t>點等部分規定之施行日期。</a:t>
            </a:r>
            <a:endParaRPr lang="en-US" altLang="zh-CN" sz="1400" dirty="0" smtClean="0">
              <a:latin typeface="微軟正黑體" panose="020B0604030504040204" pitchFamily="34" charset="-120"/>
              <a:ea typeface="微軟正黑體" panose="020B0604030504040204" pitchFamily="34" charset="-120"/>
            </a:endParaRPr>
          </a:p>
        </p:txBody>
      </p:sp>
      <p:sp>
        <p:nvSpPr>
          <p:cNvPr id="60" name="MH_Text_3"/>
          <p:cNvSpPr txBox="1">
            <a:spLocks noChangeArrowheads="1"/>
          </p:cNvSpPr>
          <p:nvPr>
            <p:custDataLst>
              <p:tags r:id="rId4"/>
            </p:custDataLst>
          </p:nvPr>
        </p:nvSpPr>
        <p:spPr bwMode="auto">
          <a:xfrm>
            <a:off x="3777917" y="4281559"/>
            <a:ext cx="1233635" cy="1535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TW" altLang="en-US" sz="1400" dirty="0" smtClean="0">
                <a:latin typeface="微軟正黑體" panose="020B0604030504040204" pitchFamily="34" charset="-120"/>
                <a:ea typeface="微軟正黑體" panose="020B0604030504040204" pitchFamily="34" charset="-120"/>
              </a:rPr>
              <a:t>請本部營建署</a:t>
            </a:r>
            <a:r>
              <a:rPr lang="zh-TW" altLang="en-US" sz="1400" dirty="0" smtClean="0">
                <a:solidFill>
                  <a:srgbClr val="FF0000"/>
                </a:solidFill>
                <a:latin typeface="微軟正黑體" panose="020B0604030504040204" pitchFamily="34" charset="-120"/>
                <a:ea typeface="微軟正黑體" panose="020B0604030504040204" pitchFamily="34" charset="-120"/>
              </a:rPr>
              <a:t>儘速研訂施工中建築物混凝土爐碴</a:t>
            </a:r>
            <a:r>
              <a:rPr lang="en-US" altLang="zh-TW" sz="1400" dirty="0" smtClean="0">
                <a:solidFill>
                  <a:srgbClr val="FF0000"/>
                </a:solidFill>
                <a:latin typeface="微軟正黑體" panose="020B0604030504040204" pitchFamily="34" charset="-120"/>
                <a:ea typeface="微軟正黑體" panose="020B0604030504040204" pitchFamily="34" charset="-120"/>
              </a:rPr>
              <a:t>(</a:t>
            </a:r>
            <a:r>
              <a:rPr lang="zh-TW" altLang="en-US" sz="1400" dirty="0" smtClean="0">
                <a:solidFill>
                  <a:srgbClr val="FF0000"/>
                </a:solidFill>
                <a:latin typeface="微軟正黑體" panose="020B0604030504040204" pitchFamily="34" charset="-120"/>
                <a:ea typeface="微軟正黑體" panose="020B0604030504040204" pitchFamily="34" charset="-120"/>
              </a:rPr>
              <a:t>石</a:t>
            </a:r>
            <a:r>
              <a:rPr lang="en-US" altLang="zh-TW" sz="1400" dirty="0" smtClean="0">
                <a:solidFill>
                  <a:srgbClr val="FF0000"/>
                </a:solidFill>
                <a:latin typeface="微軟正黑體" panose="020B0604030504040204" pitchFamily="34" charset="-120"/>
                <a:ea typeface="微軟正黑體" panose="020B0604030504040204" pitchFamily="34" charset="-120"/>
              </a:rPr>
              <a:t>)</a:t>
            </a:r>
            <a:r>
              <a:rPr lang="zh-TW" altLang="en-US" sz="1400" dirty="0" smtClean="0">
                <a:solidFill>
                  <a:srgbClr val="FF0000"/>
                </a:solidFill>
                <a:latin typeface="微軟正黑體" panose="020B0604030504040204" pitchFamily="34" charset="-120"/>
                <a:ea typeface="微軟正黑體" panose="020B0604030504040204" pitchFamily="34" charset="-120"/>
              </a:rPr>
              <a:t>含量檢測實施要點</a:t>
            </a:r>
            <a:r>
              <a:rPr lang="zh-TW" altLang="en-US" sz="1400" dirty="0" smtClean="0">
                <a:latin typeface="微軟正黑體" panose="020B0604030504040204" pitchFamily="34" charset="-120"/>
                <a:ea typeface="微軟正黑體" panose="020B0604030504040204" pitchFamily="34" charset="-120"/>
              </a:rPr>
              <a:t>。</a:t>
            </a:r>
            <a:endParaRPr lang="en-US" altLang="zh-CN" sz="1400" dirty="0" smtClean="0">
              <a:latin typeface="微軟正黑體" panose="020B0604030504040204" pitchFamily="34" charset="-120"/>
              <a:ea typeface="微軟正黑體" panose="020B0604030504040204" pitchFamily="34" charset="-120"/>
            </a:endParaRPr>
          </a:p>
        </p:txBody>
      </p:sp>
      <p:sp>
        <p:nvSpPr>
          <p:cNvPr id="61" name="MH_Text_3"/>
          <p:cNvSpPr txBox="1">
            <a:spLocks noChangeArrowheads="1"/>
          </p:cNvSpPr>
          <p:nvPr>
            <p:custDataLst>
              <p:tags r:id="rId5"/>
            </p:custDataLst>
          </p:nvPr>
        </p:nvSpPr>
        <p:spPr bwMode="auto">
          <a:xfrm>
            <a:off x="5547363" y="3558060"/>
            <a:ext cx="1233635" cy="1535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TW" altLang="en-US" sz="1400" dirty="0" smtClean="0">
                <a:latin typeface="微軟正黑體" panose="020B0604030504040204" pitchFamily="34" charset="-120"/>
                <a:ea typeface="微軟正黑體" panose="020B0604030504040204" pitchFamily="34" charset="-120"/>
              </a:rPr>
              <a:t>建議依</a:t>
            </a:r>
            <a:r>
              <a:rPr lang="zh-TW" altLang="en-US" sz="1400" dirty="0" smtClean="0">
                <a:solidFill>
                  <a:srgbClr val="FF0000"/>
                </a:solidFill>
                <a:latin typeface="微軟正黑體" panose="020B0604030504040204" pitchFamily="34" charset="-120"/>
                <a:ea typeface="微軟正黑體" panose="020B0604030504040204" pitchFamily="34" charset="-120"/>
              </a:rPr>
              <a:t>酸鹼值</a:t>
            </a:r>
            <a:r>
              <a:rPr lang="en-US" altLang="zh-TW" sz="1400" dirty="0" smtClean="0">
                <a:solidFill>
                  <a:srgbClr val="FF0000"/>
                </a:solidFill>
                <a:latin typeface="微軟正黑體" panose="020B0604030504040204" pitchFamily="34" charset="-120"/>
                <a:ea typeface="微軟正黑體" panose="020B0604030504040204" pitchFamily="34" charset="-120"/>
              </a:rPr>
              <a:t>(pH)</a:t>
            </a:r>
            <a:r>
              <a:rPr lang="zh-TW" altLang="en-US" sz="1400" dirty="0" smtClean="0">
                <a:solidFill>
                  <a:srgbClr val="FF0000"/>
                </a:solidFill>
                <a:latin typeface="微軟正黑體" panose="020B0604030504040204" pitchFamily="34" charset="-120"/>
                <a:ea typeface="微軟正黑體" panose="020B0604030504040204" pitchFamily="34" charset="-120"/>
              </a:rPr>
              <a:t>檢測方法</a:t>
            </a:r>
            <a:r>
              <a:rPr lang="zh-TW" altLang="en-US" sz="1400" dirty="0" smtClean="0">
                <a:latin typeface="微軟正黑體" panose="020B0604030504040204" pitchFamily="34" charset="-120"/>
                <a:ea typeface="微軟正黑體" panose="020B0604030504040204" pitchFamily="34" charset="-120"/>
              </a:rPr>
              <a:t>施⾏，若超過</a:t>
            </a:r>
            <a:r>
              <a:rPr lang="en-US" altLang="zh-TW" sz="1400" dirty="0" smtClean="0">
                <a:latin typeface="微軟正黑體" panose="020B0604030504040204" pitchFamily="34" charset="-120"/>
                <a:ea typeface="微軟正黑體" panose="020B0604030504040204" pitchFamily="34" charset="-120"/>
              </a:rPr>
              <a:t>9</a:t>
            </a:r>
            <a:r>
              <a:rPr lang="zh-TW" altLang="en-US" sz="1400" dirty="0" smtClean="0">
                <a:latin typeface="微軟正黑體" panose="020B0604030504040204" pitchFamily="34" charset="-120"/>
                <a:ea typeface="微軟正黑體" panose="020B0604030504040204" pitchFamily="34" charset="-120"/>
              </a:rPr>
              <a:t>則輔以粒料穩定性檢測。</a:t>
            </a:r>
            <a:endParaRPr lang="en-US" altLang="zh-CN" sz="1400" dirty="0" smtClean="0">
              <a:latin typeface="微軟正黑體" panose="020B0604030504040204" pitchFamily="34" charset="-120"/>
              <a:ea typeface="微軟正黑體" panose="020B0604030504040204" pitchFamily="34" charset="-120"/>
            </a:endParaRPr>
          </a:p>
        </p:txBody>
      </p:sp>
      <p:sp>
        <p:nvSpPr>
          <p:cNvPr id="62" name="MH_Text_3"/>
          <p:cNvSpPr txBox="1">
            <a:spLocks noChangeArrowheads="1"/>
          </p:cNvSpPr>
          <p:nvPr>
            <p:custDataLst>
              <p:tags r:id="rId6"/>
            </p:custDataLst>
          </p:nvPr>
        </p:nvSpPr>
        <p:spPr bwMode="auto">
          <a:xfrm>
            <a:off x="7279908" y="2874666"/>
            <a:ext cx="1233635" cy="1535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TW" altLang="en-US" sz="1400" dirty="0" smtClean="0">
                <a:solidFill>
                  <a:srgbClr val="FF0000"/>
                </a:solidFill>
                <a:latin typeface="微軟正黑體" panose="020B0604030504040204" pitchFamily="34" charset="-120"/>
                <a:ea typeface="微軟正黑體" panose="020B0604030504040204" pitchFamily="34" charset="-120"/>
              </a:rPr>
              <a:t>酸鹼值</a:t>
            </a:r>
            <a:r>
              <a:rPr lang="en-US" altLang="zh-TW" sz="1400" dirty="0" smtClean="0">
                <a:solidFill>
                  <a:srgbClr val="FF0000"/>
                </a:solidFill>
                <a:latin typeface="微軟正黑體" panose="020B0604030504040204" pitchFamily="34" charset="-120"/>
                <a:ea typeface="微軟正黑體" panose="020B0604030504040204" pitchFamily="34" charset="-120"/>
              </a:rPr>
              <a:t>(pH)</a:t>
            </a:r>
            <a:r>
              <a:rPr lang="zh-TW" altLang="en-US" sz="1400" dirty="0" smtClean="0">
                <a:solidFill>
                  <a:srgbClr val="FF0000"/>
                </a:solidFill>
                <a:latin typeface="微軟正黑體" panose="020B0604030504040204" pitchFamily="34" charset="-120"/>
                <a:ea typeface="微軟正黑體" panose="020B0604030504040204" pitchFamily="34" charset="-120"/>
              </a:rPr>
              <a:t>檢測方法</a:t>
            </a:r>
            <a:r>
              <a:rPr lang="zh-TW" altLang="en-US" sz="1400" dirty="0" smtClean="0">
                <a:latin typeface="微軟正黑體" panose="020B0604030504040204" pitchFamily="34" charset="-120"/>
                <a:ea typeface="微軟正黑體" panose="020B0604030504040204" pitchFamily="34" charset="-120"/>
              </a:rPr>
              <a:t>無法取得各界共識。</a:t>
            </a:r>
            <a:endParaRPr lang="en-US" altLang="zh-CN" sz="1400" dirty="0" smtClean="0">
              <a:latin typeface="微軟正黑體" panose="020B0604030504040204" pitchFamily="34" charset="-120"/>
              <a:ea typeface="微軟正黑體" panose="020B0604030504040204" pitchFamily="34" charset="-120"/>
            </a:endParaRPr>
          </a:p>
        </p:txBody>
      </p:sp>
      <p:sp>
        <p:nvSpPr>
          <p:cNvPr id="63" name="MH_Text_3"/>
          <p:cNvSpPr txBox="1">
            <a:spLocks noChangeArrowheads="1"/>
          </p:cNvSpPr>
          <p:nvPr>
            <p:custDataLst>
              <p:tags r:id="rId7"/>
            </p:custDataLst>
          </p:nvPr>
        </p:nvSpPr>
        <p:spPr bwMode="auto">
          <a:xfrm>
            <a:off x="8848827" y="2893917"/>
            <a:ext cx="1233635" cy="1535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TW" altLang="en-US" sz="1400" dirty="0" smtClean="0">
                <a:latin typeface="微軟正黑體" panose="020B0604030504040204" pitchFamily="34" charset="-120"/>
                <a:ea typeface="微軟正黑體" panose="020B0604030504040204" pitchFamily="34" charset="-120"/>
              </a:rPr>
              <a:t>檢測實施要點草案經會議討論，業與各界</a:t>
            </a:r>
            <a:r>
              <a:rPr lang="zh-TW" altLang="en-US" sz="1400" dirty="0" smtClean="0">
                <a:solidFill>
                  <a:srgbClr val="FF0000"/>
                </a:solidFill>
                <a:latin typeface="微軟正黑體" panose="020B0604030504040204" pitchFamily="34" charset="-120"/>
                <a:ea typeface="微軟正黑體" panose="020B0604030504040204" pitchFamily="34" charset="-120"/>
              </a:rPr>
              <a:t>取得共識</a:t>
            </a:r>
            <a:r>
              <a:rPr lang="zh-TW" altLang="en-US" sz="1400" dirty="0" smtClean="0">
                <a:latin typeface="微軟正黑體" panose="020B0604030504040204" pitchFamily="34" charset="-120"/>
                <a:ea typeface="微軟正黑體" panose="020B0604030504040204" pitchFamily="34" charset="-120"/>
              </a:rPr>
              <a:t>。</a:t>
            </a:r>
            <a:endParaRPr lang="en-US" altLang="zh-CN" sz="1400" dirty="0" smtClean="0">
              <a:latin typeface="微軟正黑體" panose="020B0604030504040204" pitchFamily="34" charset="-120"/>
              <a:ea typeface="微軟正黑體" panose="020B0604030504040204" pitchFamily="34" charset="-120"/>
            </a:endParaRPr>
          </a:p>
        </p:txBody>
      </p:sp>
      <p:sp>
        <p:nvSpPr>
          <p:cNvPr id="65" name="文字方塊 64"/>
          <p:cNvSpPr txBox="1"/>
          <p:nvPr/>
        </p:nvSpPr>
        <p:spPr>
          <a:xfrm>
            <a:off x="7778100" y="1052780"/>
            <a:ext cx="3214156" cy="430887"/>
          </a:xfrm>
          <a:prstGeom prst="rect">
            <a:avLst/>
          </a:prstGeom>
          <a:noFill/>
        </p:spPr>
        <p:txBody>
          <a:bodyPr wrap="square" rtlCol="0">
            <a:spAutoFit/>
          </a:bodyPr>
          <a:lstStyle/>
          <a:p>
            <a:pPr>
              <a:buFont typeface="Arial" pitchFamily="34" charset="0"/>
              <a:buChar char="•"/>
            </a:pPr>
            <a:r>
              <a:rPr lang="zh-TW" altLang="en-US" sz="2200" b="1" spc="500" dirty="0" smtClean="0">
                <a:solidFill>
                  <a:srgbClr val="FF0000"/>
                </a:solidFill>
                <a:latin typeface="微軟正黑體" panose="020B0604030504040204" pitchFamily="34" charset="-120"/>
                <a:ea typeface="微軟正黑體" panose="020B0604030504040204" pitchFamily="34" charset="-120"/>
              </a:rPr>
              <a:t>研訂檢測實施要點</a:t>
            </a:r>
            <a:endParaRPr lang="zh-TW" altLang="en-US" sz="2200" b="1" spc="500" dirty="0">
              <a:solidFill>
                <a:srgbClr val="FF0000"/>
              </a:solidFill>
              <a:latin typeface="微軟正黑體" panose="020B0604030504040204" pitchFamily="34" charset="-120"/>
              <a:ea typeface="微軟正黑體" panose="020B0604030504040204" pitchFamily="34" charset="-120"/>
            </a:endParaRPr>
          </a:p>
        </p:txBody>
      </p:sp>
      <p:sp>
        <p:nvSpPr>
          <p:cNvPr id="66" name="文本框 67"/>
          <p:cNvSpPr txBox="1"/>
          <p:nvPr/>
        </p:nvSpPr>
        <p:spPr>
          <a:xfrm>
            <a:off x="7072168" y="4199777"/>
            <a:ext cx="4898392" cy="2215991"/>
          </a:xfrm>
          <a:prstGeom prst="rect">
            <a:avLst/>
          </a:prstGeom>
          <a:solidFill>
            <a:srgbClr val="FFCCCC"/>
          </a:solidFill>
          <a:ln>
            <a:solidFill>
              <a:schemeClr val="tx1"/>
            </a:solidFill>
            <a:prstDash val="dash"/>
          </a:ln>
        </p:spPr>
        <p:txBody>
          <a:bodyPr wrap="square" rtlCol="0">
            <a:spAutoFit/>
          </a:bodyPr>
          <a:lstStyle>
            <a:defPPr>
              <a:defRPr lang="zh-CN"/>
            </a:defPPr>
            <a:lvl1pPr lvl="0" algn="just">
              <a:defRPr sz="2000">
                <a:latin typeface="微軟正黑體" panose="020B0604030504040204" pitchFamily="34" charset="-120"/>
                <a:ea typeface="微軟正黑體" panose="020B0604030504040204" pitchFamily="34" charset="-120"/>
              </a:defRPr>
            </a:lvl1pPr>
          </a:lstStyle>
          <a:p>
            <a:r>
              <a:rPr lang="zh-TW" altLang="en-US" dirty="0"/>
              <a:t>經工程會、本部地政司及台灣混凝土學會多次開會研商因應措施及檢測方法，為落實電弧爐煉鋼爐碴</a:t>
            </a:r>
            <a:r>
              <a:rPr lang="en-US" altLang="zh-TW" dirty="0"/>
              <a:t>(</a:t>
            </a:r>
            <a:r>
              <a:rPr lang="zh-TW" altLang="en-US" dirty="0"/>
              <a:t>石</a:t>
            </a:r>
            <a:r>
              <a:rPr lang="en-US" altLang="zh-TW" dirty="0"/>
              <a:t>)</a:t>
            </a:r>
            <a:r>
              <a:rPr lang="zh-TW" altLang="en-US" dirty="0"/>
              <a:t>不得用於建築結構物之規定，爰由本部營建署研</a:t>
            </a:r>
            <a:r>
              <a:rPr lang="zh-TW" altLang="en-US" dirty="0" smtClean="0"/>
              <a:t>訂</a:t>
            </a:r>
            <a:r>
              <a:rPr lang="en-US" altLang="zh-TW" dirty="0" smtClean="0">
                <a:solidFill>
                  <a:srgbClr val="FF0000"/>
                </a:solidFill>
                <a:latin typeface="微軟正黑體"/>
                <a:ea typeface="微軟正黑體"/>
              </a:rPr>
              <a:t>【</a:t>
            </a:r>
            <a:r>
              <a:rPr lang="zh-TW" altLang="en-US" dirty="0" smtClean="0">
                <a:solidFill>
                  <a:srgbClr val="FF0000"/>
                </a:solidFill>
              </a:rPr>
              <a:t>建築物</a:t>
            </a:r>
            <a:r>
              <a:rPr lang="zh-TW" altLang="en-US" dirty="0">
                <a:solidFill>
                  <a:srgbClr val="FF0000"/>
                </a:solidFill>
              </a:rPr>
              <a:t>結構用混凝土細粒料中電弧爐煉鋼爐碴</a:t>
            </a:r>
            <a:r>
              <a:rPr lang="en-US" altLang="zh-TW" dirty="0">
                <a:solidFill>
                  <a:srgbClr val="FF0000"/>
                </a:solidFill>
              </a:rPr>
              <a:t>(</a:t>
            </a:r>
            <a:r>
              <a:rPr lang="zh-TW" altLang="en-US" dirty="0">
                <a:solidFill>
                  <a:srgbClr val="FF0000"/>
                </a:solidFill>
              </a:rPr>
              <a:t>石</a:t>
            </a:r>
            <a:r>
              <a:rPr lang="en-US" altLang="zh-TW" dirty="0">
                <a:solidFill>
                  <a:srgbClr val="FF0000"/>
                </a:solidFill>
              </a:rPr>
              <a:t>)</a:t>
            </a:r>
            <a:r>
              <a:rPr lang="zh-TW" altLang="en-US" dirty="0">
                <a:solidFill>
                  <a:srgbClr val="FF0000"/>
                </a:solidFill>
              </a:rPr>
              <a:t>檢測及訓練實施</a:t>
            </a:r>
            <a:r>
              <a:rPr lang="zh-TW" altLang="en-US" dirty="0" smtClean="0">
                <a:solidFill>
                  <a:srgbClr val="FF0000"/>
                </a:solidFill>
              </a:rPr>
              <a:t>要點</a:t>
            </a:r>
            <a:r>
              <a:rPr lang="en-US" altLang="zh-TW" sz="1800" dirty="0" smtClean="0">
                <a:solidFill>
                  <a:srgbClr val="FF0000"/>
                </a:solidFill>
                <a:latin typeface="微軟正黑體"/>
                <a:ea typeface="微軟正黑體"/>
              </a:rPr>
              <a:t>】</a:t>
            </a:r>
            <a:r>
              <a:rPr lang="en-US" altLang="zh-TW" sz="1800" dirty="0" smtClean="0">
                <a:latin typeface="微軟正黑體"/>
                <a:ea typeface="微軟正黑體"/>
              </a:rPr>
              <a:t>(</a:t>
            </a:r>
            <a:r>
              <a:rPr lang="zh-TW" altLang="en-US" sz="1800" dirty="0"/>
              <a:t>除第五點及第六點生效日期另定</a:t>
            </a:r>
            <a:r>
              <a:rPr lang="zh-TW" altLang="en-US" sz="1800" dirty="0" smtClean="0"/>
              <a:t>外</a:t>
            </a:r>
            <a:r>
              <a:rPr lang="zh-TW" altLang="en-US" sz="1800" dirty="0" smtClean="0">
                <a:latin typeface="微軟正黑體"/>
                <a:ea typeface="微軟正黑體"/>
              </a:rPr>
              <a:t>，其餘自</a:t>
            </a:r>
            <a:r>
              <a:rPr lang="en-US" altLang="zh-TW" sz="1800" dirty="0" smtClean="0"/>
              <a:t>109.04.24</a:t>
            </a:r>
            <a:r>
              <a:rPr lang="zh-TW" altLang="en-US" sz="1800" dirty="0" smtClean="0"/>
              <a:t>頒布</a:t>
            </a:r>
            <a:r>
              <a:rPr lang="en-US" altLang="zh-TW" sz="1800" dirty="0" smtClean="0">
                <a:latin typeface="微軟正黑體"/>
                <a:ea typeface="微軟正黑體"/>
              </a:rPr>
              <a:t>)</a:t>
            </a:r>
            <a:r>
              <a:rPr lang="zh-TW" altLang="en-US" sz="1800" dirty="0" smtClean="0"/>
              <a:t>。</a:t>
            </a:r>
            <a:endParaRPr lang="zh-CN" altLang="en-US" sz="1800" dirty="0"/>
          </a:p>
        </p:txBody>
      </p:sp>
      <p:sp>
        <p:nvSpPr>
          <p:cNvPr id="67" name="手繪多邊形 66"/>
          <p:cNvSpPr/>
          <p:nvPr/>
        </p:nvSpPr>
        <p:spPr>
          <a:xfrm>
            <a:off x="269829" y="3999393"/>
            <a:ext cx="1808943" cy="723577"/>
          </a:xfrm>
          <a:custGeom>
            <a:avLst/>
            <a:gdLst>
              <a:gd name="connsiteX0" fmla="*/ 0 w 1808942"/>
              <a:gd name="connsiteY0" fmla="*/ 0 h 723577"/>
              <a:gd name="connsiteX1" fmla="*/ 1447154 w 1808942"/>
              <a:gd name="connsiteY1" fmla="*/ 0 h 723577"/>
              <a:gd name="connsiteX2" fmla="*/ 1808942 w 1808942"/>
              <a:gd name="connsiteY2" fmla="*/ 361789 h 723577"/>
              <a:gd name="connsiteX3" fmla="*/ 1447154 w 1808942"/>
              <a:gd name="connsiteY3" fmla="*/ 723577 h 723577"/>
              <a:gd name="connsiteX4" fmla="*/ 0 w 1808942"/>
              <a:gd name="connsiteY4" fmla="*/ 723577 h 723577"/>
              <a:gd name="connsiteX5" fmla="*/ 361789 w 1808942"/>
              <a:gd name="connsiteY5" fmla="*/ 361789 h 723577"/>
              <a:gd name="connsiteX6" fmla="*/ 0 w 1808942"/>
              <a:gd name="connsiteY6" fmla="*/ 0 h 72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942" h="723577">
                <a:moveTo>
                  <a:pt x="0" y="0"/>
                </a:moveTo>
                <a:lnTo>
                  <a:pt x="1447154" y="0"/>
                </a:lnTo>
                <a:lnTo>
                  <a:pt x="1808942" y="361789"/>
                </a:lnTo>
                <a:lnTo>
                  <a:pt x="1447154" y="723577"/>
                </a:lnTo>
                <a:lnTo>
                  <a:pt x="0" y="723577"/>
                </a:lnTo>
                <a:lnTo>
                  <a:pt x="361789" y="361789"/>
                </a:lnTo>
                <a:lnTo>
                  <a:pt x="0" y="0"/>
                </a:lnTo>
                <a:close/>
              </a:path>
            </a:pathLst>
          </a:custGeom>
          <a:solidFill>
            <a:schemeClr val="bg2">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49800" tIns="29337" rIns="391125" bIns="29337" numCol="1" spcCol="1270" anchor="ctr" anchorCtr="0">
            <a:noAutofit/>
          </a:bodyPr>
          <a:lstStyle/>
          <a:p>
            <a:pPr algn="ctr" defTabSz="977900">
              <a:lnSpc>
                <a:spcPct val="90000"/>
              </a:lnSpc>
              <a:spcBef>
                <a:spcPct val="0"/>
              </a:spcBef>
              <a:spcAft>
                <a:spcPct val="35000"/>
              </a:spcAft>
            </a:pPr>
            <a:r>
              <a:rPr lang="zh-TW" altLang="en-US" sz="2200" dirty="0" smtClean="0">
                <a:latin typeface="微軟正黑體" panose="020B0604030504040204" pitchFamily="34" charset="-120"/>
                <a:ea typeface="微軟正黑體" panose="020B0604030504040204" pitchFamily="34" charset="-120"/>
              </a:rPr>
              <a:t>工程會</a:t>
            </a:r>
            <a:endParaRPr lang="zh-TW" altLang="en-US" sz="2200" dirty="0">
              <a:latin typeface="微軟正黑體" panose="020B0604030504040204" pitchFamily="34" charset="-120"/>
              <a:ea typeface="微軟正黑體" panose="020B0604030504040204" pitchFamily="34" charset="-120"/>
            </a:endParaRPr>
          </a:p>
        </p:txBody>
      </p:sp>
      <p:sp>
        <p:nvSpPr>
          <p:cNvPr id="68" name="文字方塊 67"/>
          <p:cNvSpPr txBox="1"/>
          <p:nvPr/>
        </p:nvSpPr>
        <p:spPr>
          <a:xfrm>
            <a:off x="807932" y="61036"/>
            <a:ext cx="3432374" cy="523220"/>
          </a:xfrm>
          <a:prstGeom prst="rect">
            <a:avLst/>
          </a:prstGeom>
          <a:noFill/>
        </p:spPr>
        <p:txBody>
          <a:bodyPr wrap="square" rtlCol="0">
            <a:spAutoFit/>
          </a:bodyPr>
          <a:lstStyle/>
          <a:p>
            <a:r>
              <a:rPr lang="zh-TW" altLang="en-US" sz="2800" dirty="0" smtClean="0">
                <a:solidFill>
                  <a:schemeClr val="bg1">
                    <a:lumMod val="50000"/>
                  </a:schemeClr>
                </a:solidFill>
                <a:latin typeface="微軟正黑體" panose="020B0604030504040204" pitchFamily="34" charset="-120"/>
                <a:ea typeface="微軟正黑體" panose="020B0604030504040204" pitchFamily="34" charset="-120"/>
              </a:rPr>
              <a:t>電弧</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爐煉鋼爐碴</a:t>
            </a:r>
            <a:r>
              <a:rPr lang="en-US" altLang="zh-TW" sz="280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石</a:t>
            </a:r>
            <a:r>
              <a:rPr lang="en-US" altLang="zh-TW" sz="2800" dirty="0" smtClean="0">
                <a:solidFill>
                  <a:schemeClr val="bg1">
                    <a:lumMod val="50000"/>
                  </a:schemeClr>
                </a:solidFill>
                <a:latin typeface="微軟正黑體" panose="020B0604030504040204" pitchFamily="34" charset="-120"/>
                <a:ea typeface="微軟正黑體" panose="020B0604030504040204" pitchFamily="34" charset="-120"/>
              </a:rPr>
              <a:t>)</a:t>
            </a:r>
            <a:endParaRPr lang="zh-TW" altLang="en-US" sz="28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6012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p:nvPr/>
        </p:nvSpPr>
        <p:spPr>
          <a:xfrm>
            <a:off x="597941" y="3851125"/>
            <a:ext cx="379895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solidFill>
                  <a:srgbClr val="002060"/>
                </a:solidFill>
                <a:latin typeface="微軟正黑體" panose="020B0604030504040204" pitchFamily="34" charset="-120"/>
                <a:ea typeface="微軟正黑體" panose="020B0604030504040204" pitchFamily="34" charset="-120"/>
              </a:rPr>
              <a:t>訓練單位─可多單位辦理</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sp>
        <p:nvSpPr>
          <p:cNvPr id="4" name="文本框 67"/>
          <p:cNvSpPr txBox="1"/>
          <p:nvPr/>
        </p:nvSpPr>
        <p:spPr>
          <a:xfrm>
            <a:off x="841145" y="4446723"/>
            <a:ext cx="3972139" cy="1401538"/>
          </a:xfrm>
          <a:prstGeom prst="rect">
            <a:avLst/>
          </a:prstGeom>
          <a:noFill/>
          <a:ln>
            <a:noFill/>
          </a:ln>
        </p:spPr>
        <p:txBody>
          <a:bodyPr wrap="square" rtlCol="0">
            <a:spAutoFit/>
          </a:bodyPr>
          <a:lstStyle/>
          <a:p>
            <a:pPr algn="just">
              <a:lnSpc>
                <a:spcPts val="2600"/>
              </a:lnSpc>
              <a:spcBef>
                <a:spcPts val="300"/>
              </a:spcBef>
            </a:pPr>
            <a:r>
              <a:rPr lang="zh-TW" altLang="en-US" sz="2000" dirty="0" smtClean="0">
                <a:latin typeface="微軟正黑體" panose="020B0604030504040204" pitchFamily="34" charset="-120"/>
                <a:ea typeface="微軟正黑體" panose="020B0604030504040204" pitchFamily="34" charset="-120"/>
              </a:rPr>
              <a:t>機關</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構</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、學校、團體等，檢送建築物結構用混凝土細粒料中電弧爐煉鋼爐碴</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石</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檢測訓練計畫經本部同意者。</a:t>
            </a:r>
            <a:endParaRPr lang="zh-CN" altLang="en-US" sz="2000" dirty="0">
              <a:latin typeface="微軟正黑體" panose="020B0604030504040204" pitchFamily="34" charset="-120"/>
              <a:ea typeface="微軟正黑體" panose="020B0604030504040204" pitchFamily="34" charset="-120"/>
            </a:endParaRPr>
          </a:p>
        </p:txBody>
      </p:sp>
      <p:sp>
        <p:nvSpPr>
          <p:cNvPr id="5" name="Rectangle 7"/>
          <p:cNvSpPr/>
          <p:nvPr/>
        </p:nvSpPr>
        <p:spPr>
          <a:xfrm>
            <a:off x="597940" y="1738267"/>
            <a:ext cx="3623855"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solidFill>
                  <a:srgbClr val="002060"/>
                </a:solidFill>
                <a:latin typeface="微軟正黑體" panose="020B0604030504040204" pitchFamily="34" charset="-120"/>
                <a:ea typeface="微軟正黑體" panose="020B0604030504040204" pitchFamily="34" charset="-120"/>
              </a:rPr>
              <a:t>檢測方法─非單 </a:t>
            </a:r>
            <a:r>
              <a:rPr lang="en-US" altLang="zh-TW" sz="2400" b="1" dirty="0">
                <a:solidFill>
                  <a:srgbClr val="002060"/>
                </a:solidFill>
                <a:latin typeface="微軟正黑體" panose="020B0604030504040204" pitchFamily="34" charset="-120"/>
                <a:ea typeface="微軟正黑體" panose="020B0604030504040204" pitchFamily="34" charset="-120"/>
              </a:rPr>
              <a:t>1</a:t>
            </a:r>
            <a:r>
              <a:rPr lang="zh-TW" altLang="en-US" sz="2400" b="1" dirty="0">
                <a:solidFill>
                  <a:srgbClr val="002060"/>
                </a:solidFill>
                <a:latin typeface="微軟正黑體" panose="020B0604030504040204" pitchFamily="34" charset="-120"/>
                <a:ea typeface="微軟正黑體" panose="020B0604030504040204" pitchFamily="34" charset="-120"/>
              </a:rPr>
              <a:t> 種方法</a:t>
            </a:r>
            <a:endParaRPr lang="zh-CN" altLang="en-US" sz="2400" b="1" dirty="0">
              <a:solidFill>
                <a:srgbClr val="002060"/>
              </a:solidFill>
              <a:latin typeface="微軟正黑體" panose="020B0604030504040204" pitchFamily="34" charset="-120"/>
              <a:ea typeface="微軟正黑體" panose="020B0604030504040204" pitchFamily="34" charset="-120"/>
            </a:endParaRPr>
          </a:p>
        </p:txBody>
      </p:sp>
      <p:sp>
        <p:nvSpPr>
          <p:cNvPr id="6" name="文本框 67"/>
          <p:cNvSpPr txBox="1"/>
          <p:nvPr/>
        </p:nvSpPr>
        <p:spPr>
          <a:xfrm>
            <a:off x="802747" y="2258678"/>
            <a:ext cx="4154735" cy="1466940"/>
          </a:xfrm>
          <a:prstGeom prst="rect">
            <a:avLst/>
          </a:prstGeom>
          <a:noFill/>
          <a:ln>
            <a:noFill/>
          </a:ln>
        </p:spPr>
        <p:txBody>
          <a:bodyPr wrap="square" rtlCol="0">
            <a:spAutoFit/>
          </a:bodyPr>
          <a:lstStyle/>
          <a:p>
            <a:pPr algn="just">
              <a:lnSpc>
                <a:spcPct val="114000"/>
              </a:lnSpc>
            </a:pPr>
            <a:r>
              <a:rPr lang="zh-TW" altLang="en-US" sz="2000" dirty="0" smtClean="0">
                <a:latin typeface="微軟正黑體" panose="020B0604030504040204" pitchFamily="34" charset="-120"/>
                <a:ea typeface="微軟正黑體" panose="020B0604030504040204" pitchFamily="34" charset="-120"/>
              </a:rPr>
              <a:t>機關</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構</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、學校、團體、個人等，檢送建築物結構用混凝土細粒料中電弧爐煉鋼爐碴</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石</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檢測方法經本部認可者。</a:t>
            </a:r>
            <a:endParaRPr lang="zh-CN" altLang="en-US" sz="2000" dirty="0">
              <a:latin typeface="微軟正黑體" panose="020B0604030504040204" pitchFamily="34" charset="-120"/>
              <a:ea typeface="微軟正黑體" panose="020B0604030504040204" pitchFamily="34" charset="-120"/>
            </a:endParaRPr>
          </a:p>
        </p:txBody>
      </p:sp>
      <p:sp>
        <p:nvSpPr>
          <p:cNvPr id="8" name="橢圓 7"/>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03</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pic>
        <p:nvPicPr>
          <p:cNvPr id="12" name="圖片 11" descr="20181213220103-0c6f91b7-me.jpg"/>
          <p:cNvPicPr>
            <a:picLocks noChangeAspect="1"/>
          </p:cNvPicPr>
          <p:nvPr/>
        </p:nvPicPr>
        <p:blipFill>
          <a:blip r:embed="rId2"/>
          <a:srcRect l="40133" t="11793" r="30138" b="27121"/>
          <a:stretch>
            <a:fillRect/>
          </a:stretch>
        </p:blipFill>
        <p:spPr>
          <a:xfrm>
            <a:off x="9535809" y="529434"/>
            <a:ext cx="2242687" cy="2589196"/>
          </a:xfrm>
          <a:prstGeom prst="rect">
            <a:avLst/>
          </a:prstGeom>
        </p:spPr>
      </p:pic>
      <p:pic>
        <p:nvPicPr>
          <p:cNvPr id="13" name="Picture 2"/>
          <p:cNvPicPr>
            <a:picLocks noChangeAspect="1" noChangeArrowheads="1"/>
          </p:cNvPicPr>
          <p:nvPr/>
        </p:nvPicPr>
        <p:blipFill>
          <a:blip r:embed="rId3"/>
          <a:srcRect l="48282"/>
          <a:stretch>
            <a:fillRect/>
          </a:stretch>
        </p:blipFill>
        <p:spPr bwMode="auto">
          <a:xfrm>
            <a:off x="6164603" y="1695651"/>
            <a:ext cx="2638466" cy="1985210"/>
          </a:xfrm>
          <a:prstGeom prst="rect">
            <a:avLst/>
          </a:prstGeom>
          <a:noFill/>
          <a:ln w="9525">
            <a:noFill/>
            <a:miter lim="800000"/>
            <a:headEnd/>
            <a:tailEnd/>
          </a:ln>
          <a:effectLst/>
        </p:spPr>
      </p:pic>
      <p:pic>
        <p:nvPicPr>
          <p:cNvPr id="14" name="Picture 3"/>
          <p:cNvPicPr>
            <a:picLocks noChangeAspect="1" noChangeArrowheads="1"/>
          </p:cNvPicPr>
          <p:nvPr/>
        </p:nvPicPr>
        <p:blipFill>
          <a:blip r:embed="rId4"/>
          <a:srcRect/>
          <a:stretch>
            <a:fillRect/>
          </a:stretch>
        </p:blipFill>
        <p:spPr bwMode="auto">
          <a:xfrm>
            <a:off x="5561428" y="3982546"/>
            <a:ext cx="5391549" cy="2366940"/>
          </a:xfrm>
          <a:prstGeom prst="rect">
            <a:avLst/>
          </a:prstGeom>
          <a:noFill/>
          <a:ln w="9525">
            <a:noFill/>
            <a:miter lim="800000"/>
            <a:headEnd/>
            <a:tailEnd/>
          </a:ln>
          <a:effectLst/>
        </p:spPr>
      </p:pic>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24</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
        <p:nvSpPr>
          <p:cNvPr id="15" name="文字方塊 14"/>
          <p:cNvSpPr txBox="1"/>
          <p:nvPr/>
        </p:nvSpPr>
        <p:spPr>
          <a:xfrm>
            <a:off x="802747" y="577891"/>
            <a:ext cx="5125383"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檢測實施要點訂定重點</a:t>
            </a:r>
          </a:p>
        </p:txBody>
      </p:sp>
      <p:sp>
        <p:nvSpPr>
          <p:cNvPr id="17" name="文字方塊 16"/>
          <p:cNvSpPr txBox="1"/>
          <p:nvPr/>
        </p:nvSpPr>
        <p:spPr>
          <a:xfrm>
            <a:off x="807932" y="61036"/>
            <a:ext cx="3432374" cy="523220"/>
          </a:xfrm>
          <a:prstGeom prst="rect">
            <a:avLst/>
          </a:prstGeom>
          <a:noFill/>
        </p:spPr>
        <p:txBody>
          <a:bodyPr wrap="square" rtlCol="0">
            <a:spAutoFit/>
          </a:bodyPr>
          <a:lstStyle/>
          <a:p>
            <a:r>
              <a:rPr lang="zh-TW" altLang="en-US" sz="2800" dirty="0" smtClean="0">
                <a:solidFill>
                  <a:schemeClr val="bg1">
                    <a:lumMod val="50000"/>
                  </a:schemeClr>
                </a:solidFill>
                <a:latin typeface="微軟正黑體" panose="020B0604030504040204" pitchFamily="34" charset="-120"/>
                <a:ea typeface="微軟正黑體" panose="020B0604030504040204" pitchFamily="34" charset="-120"/>
              </a:rPr>
              <a:t>電弧</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爐煉鋼爐碴</a:t>
            </a:r>
            <a:r>
              <a:rPr lang="en-US" altLang="zh-TW" sz="280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石</a:t>
            </a:r>
            <a:r>
              <a:rPr lang="en-US" altLang="zh-TW" sz="2800" dirty="0" smtClean="0">
                <a:solidFill>
                  <a:schemeClr val="bg1">
                    <a:lumMod val="50000"/>
                  </a:schemeClr>
                </a:solidFill>
                <a:latin typeface="微軟正黑體" panose="020B0604030504040204" pitchFamily="34" charset="-120"/>
                <a:ea typeface="微軟正黑體" panose="020B0604030504040204" pitchFamily="34" charset="-120"/>
              </a:rPr>
              <a:t>)</a:t>
            </a:r>
            <a:endParaRPr lang="zh-TW" altLang="en-US" sz="28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94625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p:nvPr/>
        </p:nvSpPr>
        <p:spPr>
          <a:xfrm>
            <a:off x="538956" y="1285616"/>
            <a:ext cx="5317082"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solidFill>
                  <a:srgbClr val="002060"/>
                </a:solidFill>
                <a:latin typeface="微軟正黑體" panose="020B0604030504040204" pitchFamily="34" charset="-120"/>
                <a:ea typeface="微軟正黑體" panose="020B0604030504040204" pitchFamily="34" charset="-120"/>
              </a:rPr>
              <a:t>勘驗作業─建築施工管理引導自主管理</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sp>
        <p:nvSpPr>
          <p:cNvPr id="4" name="文本框 67"/>
          <p:cNvSpPr txBox="1"/>
          <p:nvPr/>
        </p:nvSpPr>
        <p:spPr>
          <a:xfrm>
            <a:off x="845868" y="1686082"/>
            <a:ext cx="5681391" cy="1426031"/>
          </a:xfrm>
          <a:prstGeom prst="rect">
            <a:avLst/>
          </a:prstGeom>
          <a:noFill/>
          <a:ln>
            <a:noFill/>
          </a:ln>
        </p:spPr>
        <p:txBody>
          <a:bodyPr wrap="square" rtlCol="0">
            <a:spAutoFit/>
          </a:bodyPr>
          <a:lstStyle/>
          <a:p>
            <a:pPr algn="just">
              <a:lnSpc>
                <a:spcPts val="2600"/>
              </a:lnSpc>
              <a:spcBef>
                <a:spcPts val="300"/>
              </a:spcBef>
            </a:pPr>
            <a:r>
              <a:rPr lang="zh-TW" altLang="en-US" sz="2000" dirty="0" smtClean="0">
                <a:latin typeface="微軟正黑體" panose="020B0604030504040204" pitchFamily="34" charset="-120"/>
                <a:ea typeface="微軟正黑體" panose="020B0604030504040204" pitchFamily="34" charset="-120"/>
              </a:rPr>
              <a:t>建築物承造人會同監造人於各層樓版申報勘驗時，應檢附前次樓版澆置混凝土用細粒料之建築物結構用混凝土細粒料中電弧爐煉鋼爐碴</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石</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微軟正黑體" panose="020B0604030504040204" pitchFamily="34" charset="-120"/>
                <a:ea typeface="微軟正黑體" panose="020B0604030504040204" pitchFamily="34" charset="-120"/>
              </a:rPr>
              <a:t>檢測報告書送當地主管建築機關備查</a:t>
            </a:r>
            <a:r>
              <a:rPr lang="zh-TW" altLang="en-US" sz="2000" dirty="0" smtClean="0">
                <a:latin typeface="微軟正黑體" panose="020B0604030504040204" pitchFamily="34" charset="-120"/>
                <a:ea typeface="微軟正黑體" panose="020B0604030504040204" pitchFamily="34" charset="-120"/>
              </a:rPr>
              <a:t>。</a:t>
            </a:r>
            <a:endParaRPr lang="zh-CN" altLang="en-US" sz="2000" dirty="0">
              <a:latin typeface="微軟正黑體" panose="020B0604030504040204" pitchFamily="34" charset="-120"/>
              <a:ea typeface="微軟正黑體" panose="020B0604030504040204" pitchFamily="34" charset="-120"/>
            </a:endParaRPr>
          </a:p>
        </p:txBody>
      </p:sp>
      <p:sp>
        <p:nvSpPr>
          <p:cNvPr id="5" name="Rectangle 7"/>
          <p:cNvSpPr/>
          <p:nvPr/>
        </p:nvSpPr>
        <p:spPr>
          <a:xfrm>
            <a:off x="539161" y="3141498"/>
            <a:ext cx="5472520"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solidFill>
                  <a:srgbClr val="002060"/>
                </a:solidFill>
                <a:latin typeface="微軟正黑體" panose="020B0604030504040204" pitchFamily="34" charset="-120"/>
                <a:ea typeface="微軟正黑體" panose="020B0604030504040204" pitchFamily="34" charset="-120"/>
              </a:rPr>
              <a:t>自主管理─強化建築物混凝土工程品質</a:t>
            </a:r>
            <a:endParaRPr lang="zh-CN" altLang="en-US" sz="2400" b="1" dirty="0">
              <a:solidFill>
                <a:srgbClr val="002060"/>
              </a:solidFill>
              <a:latin typeface="微軟正黑體" panose="020B0604030504040204" pitchFamily="34" charset="-120"/>
              <a:ea typeface="微軟正黑體" panose="020B0604030504040204" pitchFamily="34" charset="-120"/>
            </a:endParaRPr>
          </a:p>
        </p:txBody>
      </p:sp>
      <p:sp>
        <p:nvSpPr>
          <p:cNvPr id="6" name="文本框 67"/>
          <p:cNvSpPr txBox="1"/>
          <p:nvPr/>
        </p:nvSpPr>
        <p:spPr>
          <a:xfrm>
            <a:off x="841249" y="3496533"/>
            <a:ext cx="5686010" cy="2976199"/>
          </a:xfrm>
          <a:prstGeom prst="rect">
            <a:avLst/>
          </a:prstGeom>
          <a:noFill/>
          <a:ln>
            <a:noFill/>
          </a:ln>
        </p:spPr>
        <p:txBody>
          <a:bodyPr wrap="square" rtlCol="0">
            <a:spAutoFit/>
          </a:bodyPr>
          <a:lstStyle/>
          <a:p>
            <a:pPr algn="just">
              <a:lnSpc>
                <a:spcPct val="114000"/>
              </a:lnSpc>
              <a:spcAft>
                <a:spcPts val="600"/>
              </a:spcAft>
            </a:pPr>
            <a:r>
              <a:rPr lang="zh-TW" altLang="en-US" sz="2000" dirty="0" smtClean="0">
                <a:latin typeface="微軟正黑體" panose="020B0604030504040204" pitchFamily="34" charset="-120"/>
                <a:ea typeface="微軟正黑體" panose="020B0604030504040204" pitchFamily="34" charset="-120"/>
              </a:rPr>
              <a:t>混凝土供應者應依檢測方法建立細粒料中電弧爐煉鋼爐碴</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石</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微軟正黑體" panose="020B0604030504040204" pitchFamily="34" charset="-120"/>
                <a:ea typeface="微軟正黑體" panose="020B0604030504040204" pitchFamily="34" charset="-120"/>
              </a:rPr>
              <a:t>檢測管理流程</a:t>
            </a:r>
            <a:r>
              <a:rPr lang="zh-TW" altLang="en-US" sz="2000" dirty="0" smtClean="0">
                <a:latin typeface="微軟正黑體" panose="020B0604030504040204" pitchFamily="34" charset="-120"/>
                <a:ea typeface="微軟正黑體" panose="020B0604030504040204" pitchFamily="34" charset="-120"/>
              </a:rPr>
              <a:t>、表單文件及不合格品</a:t>
            </a:r>
            <a:r>
              <a:rPr lang="zh-TW" altLang="en-US" sz="2000" dirty="0" smtClean="0">
                <a:solidFill>
                  <a:srgbClr val="FF0000"/>
                </a:solidFill>
                <a:latin typeface="微軟正黑體" panose="020B0604030504040204" pitchFamily="34" charset="-120"/>
                <a:ea typeface="微軟正黑體" panose="020B0604030504040204" pitchFamily="34" charset="-120"/>
              </a:rPr>
              <a:t>管制程序</a:t>
            </a:r>
            <a:r>
              <a:rPr lang="zh-TW" altLang="en-US" sz="2000"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00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lgn="just">
              <a:lnSpc>
                <a:spcPct val="114000"/>
              </a:lnSpc>
            </a:pPr>
            <a:r>
              <a:rPr lang="zh-TW" altLang="en-US" sz="2000" dirty="0" smtClean="0">
                <a:latin typeface="微軟正黑體" panose="020B0604030504040204" pitchFamily="34" charset="-120"/>
                <a:ea typeface="微軟正黑體" panose="020B0604030504040204" pitchFamily="34" charset="-120"/>
              </a:rPr>
              <a:t>混凝土供應者應置取得訓練單位訓練合格證明之檢測人員，由檢測人員按日對不同產源粒料依中華民國國家標準</a:t>
            </a:r>
            <a:r>
              <a:rPr lang="en-US" altLang="zh-TW" sz="2000" dirty="0" smtClean="0">
                <a:latin typeface="微軟正黑體" panose="020B0604030504040204" pitchFamily="34" charset="-120"/>
                <a:ea typeface="微軟正黑體" panose="020B0604030504040204" pitchFamily="34" charset="-120"/>
              </a:rPr>
              <a:t>CNS</a:t>
            </a:r>
            <a:r>
              <a:rPr lang="zh-TW" altLang="en-US" sz="2000" dirty="0" smtClean="0">
                <a:latin typeface="微軟正黑體" panose="020B0604030504040204" pitchFamily="34" charset="-120"/>
                <a:ea typeface="微軟正黑體" panose="020B0604030504040204" pitchFamily="34" charset="-120"/>
              </a:rPr>
              <a:t>四八五粒料取樣法取樣，以檢測方法進行檢測並製成紀錄，檢測結果如有不合格情形，該批次粒料不得使用。</a:t>
            </a:r>
            <a:endParaRPr lang="zh-CN" altLang="en-US" sz="2000" dirty="0">
              <a:latin typeface="微軟正黑體" panose="020B0604030504040204" pitchFamily="34" charset="-120"/>
              <a:ea typeface="微軟正黑體" panose="020B0604030504040204" pitchFamily="34" charset="-120"/>
            </a:endParaRPr>
          </a:p>
        </p:txBody>
      </p:sp>
      <p:sp>
        <p:nvSpPr>
          <p:cNvPr id="8" name="橢圓 7"/>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03</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25</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pic>
        <p:nvPicPr>
          <p:cNvPr id="13" name="Picture 17"/>
          <p:cNvPicPr>
            <a:picLocks noChangeAspect="1" noChangeArrowheads="1"/>
          </p:cNvPicPr>
          <p:nvPr/>
        </p:nvPicPr>
        <p:blipFill>
          <a:blip r:embed="rId2"/>
          <a:srcRect t="5323"/>
          <a:stretch>
            <a:fillRect/>
          </a:stretch>
        </p:blipFill>
        <p:spPr bwMode="auto">
          <a:xfrm>
            <a:off x="6780225" y="1215084"/>
            <a:ext cx="4307789" cy="5474241"/>
          </a:xfrm>
          <a:prstGeom prst="rect">
            <a:avLst/>
          </a:prstGeom>
          <a:noFill/>
          <a:ln w="9525">
            <a:solidFill>
              <a:schemeClr val="tx1"/>
            </a:solidFill>
            <a:miter lim="800000"/>
            <a:headEnd/>
            <a:tailEnd/>
          </a:ln>
          <a:effectLst/>
        </p:spPr>
      </p:pic>
      <p:sp>
        <p:nvSpPr>
          <p:cNvPr id="14" name="文字方塊 13"/>
          <p:cNvSpPr txBox="1"/>
          <p:nvPr/>
        </p:nvSpPr>
        <p:spPr>
          <a:xfrm>
            <a:off x="816864" y="539650"/>
            <a:ext cx="5125383"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檢測實施要點訂定重點</a:t>
            </a:r>
          </a:p>
        </p:txBody>
      </p:sp>
      <p:sp>
        <p:nvSpPr>
          <p:cNvPr id="16" name="文字方塊 15"/>
          <p:cNvSpPr txBox="1"/>
          <p:nvPr/>
        </p:nvSpPr>
        <p:spPr>
          <a:xfrm>
            <a:off x="807932" y="61036"/>
            <a:ext cx="3432374" cy="523220"/>
          </a:xfrm>
          <a:prstGeom prst="rect">
            <a:avLst/>
          </a:prstGeom>
          <a:noFill/>
        </p:spPr>
        <p:txBody>
          <a:bodyPr wrap="square" rtlCol="0">
            <a:spAutoFit/>
          </a:bodyPr>
          <a:lstStyle/>
          <a:p>
            <a:r>
              <a:rPr lang="zh-TW" altLang="en-US" sz="2800" dirty="0" smtClean="0">
                <a:solidFill>
                  <a:schemeClr val="bg1">
                    <a:lumMod val="50000"/>
                  </a:schemeClr>
                </a:solidFill>
                <a:latin typeface="微軟正黑體" panose="020B0604030504040204" pitchFamily="34" charset="-120"/>
                <a:ea typeface="微軟正黑體" panose="020B0604030504040204" pitchFamily="34" charset="-120"/>
              </a:rPr>
              <a:t>電弧</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爐煉鋼爐碴</a:t>
            </a:r>
            <a:r>
              <a:rPr lang="en-US" altLang="zh-TW" sz="280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石</a:t>
            </a:r>
            <a:r>
              <a:rPr lang="en-US" altLang="zh-TW" sz="2800" dirty="0" smtClean="0">
                <a:solidFill>
                  <a:schemeClr val="bg1">
                    <a:lumMod val="50000"/>
                  </a:schemeClr>
                </a:solidFill>
                <a:latin typeface="微軟正黑體" panose="020B0604030504040204" pitchFamily="34" charset="-120"/>
                <a:ea typeface="微軟正黑體" panose="020B0604030504040204" pitchFamily="34" charset="-120"/>
              </a:rPr>
              <a:t>)</a:t>
            </a:r>
            <a:endParaRPr lang="zh-TW" altLang="en-US" sz="28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40874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橢圓 33"/>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03</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26</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cxnSp>
        <p:nvCxnSpPr>
          <p:cNvPr id="42" name="MH_Other_7"/>
          <p:cNvCxnSpPr/>
          <p:nvPr>
            <p:custDataLst>
              <p:tags r:id="rId1"/>
            </p:custDataLst>
          </p:nvPr>
        </p:nvCxnSpPr>
        <p:spPr>
          <a:xfrm flipV="1">
            <a:off x="6125433" y="4088702"/>
            <a:ext cx="4022" cy="480479"/>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3" name="MH_Other_6"/>
          <p:cNvCxnSpPr/>
          <p:nvPr>
            <p:custDataLst>
              <p:tags r:id="rId2"/>
            </p:custDataLst>
          </p:nvPr>
        </p:nvCxnSpPr>
        <p:spPr>
          <a:xfrm>
            <a:off x="4848778" y="2477059"/>
            <a:ext cx="601087" cy="217861"/>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4" name="MH_Other_7"/>
          <p:cNvCxnSpPr/>
          <p:nvPr>
            <p:custDataLst>
              <p:tags r:id="rId3"/>
            </p:custDataLst>
          </p:nvPr>
        </p:nvCxnSpPr>
        <p:spPr>
          <a:xfrm flipV="1">
            <a:off x="4847466" y="3516488"/>
            <a:ext cx="606336" cy="225736"/>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5" name="MH_Other_8"/>
          <p:cNvCxnSpPr/>
          <p:nvPr>
            <p:custDataLst>
              <p:tags r:id="rId4"/>
            </p:custDataLst>
          </p:nvPr>
        </p:nvCxnSpPr>
        <p:spPr>
          <a:xfrm flipH="1">
            <a:off x="6680417" y="2335313"/>
            <a:ext cx="648998" cy="349105"/>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46" name="MH_Other_9"/>
          <p:cNvCxnSpPr>
            <a:endCxn id="66" idx="2"/>
          </p:cNvCxnSpPr>
          <p:nvPr>
            <p:custDataLst>
              <p:tags r:id="rId5"/>
            </p:custDataLst>
          </p:nvPr>
        </p:nvCxnSpPr>
        <p:spPr>
          <a:xfrm>
            <a:off x="6694853" y="3491557"/>
            <a:ext cx="633997" cy="377971"/>
          </a:xfrm>
          <a:prstGeom prst="line">
            <a:avLst/>
          </a:prstGeom>
          <a:ln/>
        </p:spPr>
        <p:style>
          <a:lnRef idx="1">
            <a:schemeClr val="accent2"/>
          </a:lnRef>
          <a:fillRef idx="0">
            <a:schemeClr val="accent2"/>
          </a:fillRef>
          <a:effectRef idx="0">
            <a:schemeClr val="accent2"/>
          </a:effectRef>
          <a:fontRef idx="minor">
            <a:schemeClr val="tx1"/>
          </a:fontRef>
        </p:style>
      </p:cxnSp>
      <p:sp>
        <p:nvSpPr>
          <p:cNvPr id="47" name="MH_Text_3"/>
          <p:cNvSpPr txBox="1">
            <a:spLocks noChangeArrowheads="1"/>
          </p:cNvSpPr>
          <p:nvPr>
            <p:custDataLst>
              <p:tags r:id="rId6"/>
            </p:custDataLst>
          </p:nvPr>
        </p:nvSpPr>
        <p:spPr bwMode="auto">
          <a:xfrm>
            <a:off x="8358340" y="2250943"/>
            <a:ext cx="2704107" cy="10231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latinLnBrk="1">
              <a:lnSpc>
                <a:spcPts val="2600"/>
              </a:lnSpc>
              <a:spcBef>
                <a:spcPts val="300"/>
              </a:spcBef>
              <a:spcAft>
                <a:spcPts val="300"/>
              </a:spcAft>
            </a:pPr>
            <a:r>
              <a:rPr lang="zh-TW" altLang="en-US" sz="2000" dirty="0" smtClean="0">
                <a:latin typeface="微軟正黑體" panose="020B0604030504040204" pitchFamily="34" charset="-120"/>
                <a:ea typeface="微軟正黑體" panose="020B0604030504040204" pitchFamily="34" charset="-120"/>
              </a:rPr>
              <a:t>召集國內</a:t>
            </a:r>
            <a:r>
              <a:rPr lang="zh-TW" altLang="en-US" sz="2000" dirty="0" smtClean="0">
                <a:solidFill>
                  <a:srgbClr val="FF0000"/>
                </a:solidFill>
                <a:latin typeface="微軟正黑體" panose="020B0604030504040204" pitchFamily="34" charset="-120"/>
                <a:ea typeface="微軟正黑體" panose="020B0604030504040204" pitchFamily="34" charset="-120"/>
              </a:rPr>
              <a:t>專家學者</a:t>
            </a:r>
            <a:r>
              <a:rPr lang="zh-TW" altLang="en-US" sz="2000" dirty="0" smtClean="0">
                <a:latin typeface="微軟正黑體" panose="020B0604030504040204" pitchFamily="34" charset="-120"/>
                <a:ea typeface="微軟正黑體" panose="020B0604030504040204" pitchFamily="34" charset="-120"/>
              </a:rPr>
              <a:t>一同討論確認檢測方法之原理、步驟、合格標準。</a:t>
            </a:r>
            <a:endParaRPr lang="zh-CN" altLang="en-US" sz="2000" dirty="0" smtClean="0">
              <a:latin typeface="微軟正黑體" panose="020B0604030504040204" pitchFamily="34" charset="-120"/>
              <a:ea typeface="微軟正黑體" panose="020B0604030504040204" pitchFamily="34" charset="-120"/>
            </a:endParaRPr>
          </a:p>
        </p:txBody>
      </p:sp>
      <p:sp>
        <p:nvSpPr>
          <p:cNvPr id="48" name="MH_SubTitle_3"/>
          <p:cNvSpPr txBox="1">
            <a:spLocks noChangeArrowheads="1"/>
          </p:cNvSpPr>
          <p:nvPr>
            <p:custDataLst>
              <p:tags r:id="rId7"/>
            </p:custDataLst>
          </p:nvPr>
        </p:nvSpPr>
        <p:spPr bwMode="auto">
          <a:xfrm>
            <a:off x="8341950" y="1810341"/>
            <a:ext cx="2884004" cy="475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TW" altLang="en-US" sz="2400" b="1" dirty="0" smtClean="0">
                <a:solidFill>
                  <a:srgbClr val="58595B"/>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專業性</a:t>
            </a:r>
            <a:endParaRPr lang="en-US" altLang="zh-CN" sz="2400" b="1" dirty="0">
              <a:solidFill>
                <a:srgbClr val="58595B"/>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p:txBody>
      </p:sp>
      <p:sp>
        <p:nvSpPr>
          <p:cNvPr id="49" name="MH_Text_4"/>
          <p:cNvSpPr txBox="1">
            <a:spLocks noChangeArrowheads="1"/>
          </p:cNvSpPr>
          <p:nvPr>
            <p:custDataLst>
              <p:tags r:id="rId8"/>
            </p:custDataLst>
          </p:nvPr>
        </p:nvSpPr>
        <p:spPr bwMode="auto">
          <a:xfrm>
            <a:off x="8416091" y="4234123"/>
            <a:ext cx="2736003" cy="13131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TW" altLang="en-US" sz="2000" dirty="0" smtClean="0">
                <a:latin typeface="微軟正黑體" panose="020B0604030504040204" pitchFamily="34" charset="-120"/>
                <a:ea typeface="微軟正黑體" panose="020B0604030504040204" pitchFamily="34" charset="-120"/>
              </a:rPr>
              <a:t>本部以業界共認且專業方法來執行此艱鉅任務，</a:t>
            </a:r>
            <a:r>
              <a:rPr lang="zh-TW" altLang="en-US" sz="2000" dirty="0" smtClean="0">
                <a:solidFill>
                  <a:srgbClr val="FF0000"/>
                </a:solidFill>
                <a:latin typeface="微軟正黑體" panose="020B0604030504040204" pitchFamily="34" charset="-120"/>
                <a:ea typeface="微軟正黑體" panose="020B0604030504040204" pitchFamily="34" charset="-120"/>
              </a:rPr>
              <a:t>期許未來</a:t>
            </a:r>
            <a:r>
              <a:rPr lang="zh-TW" altLang="en-US" sz="2000" dirty="0" smtClean="0">
                <a:latin typeface="微軟正黑體" panose="020B0604030504040204" pitchFamily="34" charset="-120"/>
                <a:ea typeface="微軟正黑體" panose="020B0604030504040204" pitchFamily="34" charset="-120"/>
              </a:rPr>
              <a:t>可依本案執行經驗據以制定國家標準。</a:t>
            </a:r>
            <a:endParaRPr lang="en-US" altLang="zh-CN" sz="2000" dirty="0">
              <a:latin typeface="微軟正黑體" panose="020B0604030504040204" pitchFamily="34" charset="-120"/>
              <a:ea typeface="微軟正黑體" panose="020B0604030504040204" pitchFamily="34" charset="-120"/>
            </a:endParaRPr>
          </a:p>
        </p:txBody>
      </p:sp>
      <p:sp>
        <p:nvSpPr>
          <p:cNvPr id="50" name="MH_SubTitle_4"/>
          <p:cNvSpPr txBox="1">
            <a:spLocks noChangeArrowheads="1"/>
          </p:cNvSpPr>
          <p:nvPr>
            <p:custDataLst>
              <p:tags r:id="rId9"/>
            </p:custDataLst>
          </p:nvPr>
        </p:nvSpPr>
        <p:spPr bwMode="auto">
          <a:xfrm>
            <a:off x="8409324" y="3795521"/>
            <a:ext cx="2985014" cy="475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TW" altLang="en-US" sz="2400" b="1" dirty="0" smtClean="0">
                <a:solidFill>
                  <a:srgbClr val="58595B"/>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共識性</a:t>
            </a:r>
            <a:endParaRPr lang="en-US" altLang="zh-CN" sz="2400" b="1" dirty="0">
              <a:solidFill>
                <a:srgbClr val="58595B"/>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p:txBody>
      </p:sp>
      <p:sp>
        <p:nvSpPr>
          <p:cNvPr id="51" name="MH_Text_1"/>
          <p:cNvSpPr txBox="1">
            <a:spLocks noChangeArrowheads="1"/>
          </p:cNvSpPr>
          <p:nvPr>
            <p:custDataLst>
              <p:tags r:id="rId10"/>
            </p:custDataLst>
          </p:nvPr>
        </p:nvSpPr>
        <p:spPr bwMode="auto">
          <a:xfrm>
            <a:off x="1055919" y="1966943"/>
            <a:ext cx="2673399" cy="6386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TW" altLang="en-US" sz="2000" dirty="0" smtClean="0">
                <a:latin typeface="微軟正黑體" panose="020B0604030504040204" pitchFamily="34" charset="-120"/>
                <a:ea typeface="微軟正黑體" panose="020B0604030504040204" pitchFamily="34" charset="-120"/>
              </a:rPr>
              <a:t>每種檢測方法皆有其</a:t>
            </a:r>
            <a:r>
              <a:rPr lang="zh-TW" altLang="en-US" sz="2000" dirty="0" smtClean="0">
                <a:solidFill>
                  <a:srgbClr val="FF0000"/>
                </a:solidFill>
                <a:latin typeface="微軟正黑體" panose="020B0604030504040204" pitchFamily="34" charset="-120"/>
                <a:ea typeface="微軟正黑體" panose="020B0604030504040204" pitchFamily="34" charset="-120"/>
              </a:rPr>
              <a:t>學理</a:t>
            </a:r>
            <a:r>
              <a:rPr lang="zh-TW" altLang="en-US" sz="2000" dirty="0" smtClean="0">
                <a:latin typeface="微軟正黑體" panose="020B0604030504040204" pitchFamily="34" charset="-120"/>
                <a:ea typeface="微軟正黑體" panose="020B0604030504040204" pitchFamily="34" charset="-120"/>
              </a:rPr>
              <a:t>依據及</a:t>
            </a:r>
            <a:r>
              <a:rPr lang="zh-TW" altLang="en-US" sz="2000" dirty="0" smtClean="0">
                <a:solidFill>
                  <a:srgbClr val="FF0000"/>
                </a:solidFill>
                <a:latin typeface="微軟正黑體" panose="020B0604030504040204" pitchFamily="34" charset="-120"/>
                <a:ea typeface="微軟正黑體" panose="020B0604030504040204" pitchFamily="34" charset="-120"/>
              </a:rPr>
              <a:t>限制</a:t>
            </a:r>
            <a:r>
              <a:rPr lang="zh-TW" altLang="en-US" sz="2000" dirty="0" smtClean="0">
                <a:latin typeface="微軟正黑體" panose="020B0604030504040204" pitchFamily="34" charset="-120"/>
                <a:ea typeface="微軟正黑體" panose="020B0604030504040204" pitchFamily="34" charset="-120"/>
              </a:rPr>
              <a:t>條件。</a:t>
            </a:r>
            <a:endParaRPr lang="en-US" altLang="zh-CN" sz="2000" dirty="0">
              <a:latin typeface="微軟正黑體" panose="020B0604030504040204" pitchFamily="34" charset="-120"/>
              <a:ea typeface="微軟正黑體" panose="020B0604030504040204" pitchFamily="34" charset="-120"/>
            </a:endParaRPr>
          </a:p>
        </p:txBody>
      </p:sp>
      <p:sp>
        <p:nvSpPr>
          <p:cNvPr id="52" name="MH_SubTitle_1"/>
          <p:cNvSpPr txBox="1">
            <a:spLocks noChangeArrowheads="1"/>
          </p:cNvSpPr>
          <p:nvPr>
            <p:custDataLst>
              <p:tags r:id="rId11"/>
            </p:custDataLst>
          </p:nvPr>
        </p:nvSpPr>
        <p:spPr bwMode="auto">
          <a:xfrm>
            <a:off x="1039492" y="1555727"/>
            <a:ext cx="2032623" cy="475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defRPr/>
            </a:pPr>
            <a:r>
              <a:rPr lang="zh-TW" altLang="en-US" sz="2400" b="1" dirty="0" smtClean="0">
                <a:solidFill>
                  <a:srgbClr val="58595B"/>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檢測方法特性</a:t>
            </a:r>
            <a:endParaRPr lang="en-US" altLang="zh-CN" sz="2400" b="1" dirty="0">
              <a:solidFill>
                <a:srgbClr val="58595B"/>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p:txBody>
      </p:sp>
      <p:sp>
        <p:nvSpPr>
          <p:cNvPr id="53" name="MH_Text_2"/>
          <p:cNvSpPr txBox="1">
            <a:spLocks noChangeArrowheads="1"/>
          </p:cNvSpPr>
          <p:nvPr>
            <p:custDataLst>
              <p:tags r:id="rId12"/>
            </p:custDataLst>
          </p:nvPr>
        </p:nvSpPr>
        <p:spPr bwMode="auto">
          <a:xfrm>
            <a:off x="1121813" y="3724282"/>
            <a:ext cx="2814281" cy="16242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TW" altLang="en-US" sz="2000" dirty="0" smtClean="0">
                <a:latin typeface="微軟正黑體" panose="020B0604030504040204" pitchFamily="34" charset="-120"/>
                <a:ea typeface="微軟正黑體" panose="020B0604030504040204" pitchFamily="34" charset="-120"/>
              </a:rPr>
              <a:t>相同原理之檢測方法，針對其檢測流程、步驟、合格判定不同時，本部審查時將特別注意儘量取得</a:t>
            </a:r>
            <a:r>
              <a:rPr lang="zh-TW" altLang="en-US" sz="2000" dirty="0" smtClean="0">
                <a:solidFill>
                  <a:srgbClr val="FF0000"/>
                </a:solidFill>
                <a:latin typeface="微軟正黑體" panose="020B0604030504040204" pitchFamily="34" charset="-120"/>
                <a:ea typeface="微軟正黑體" panose="020B0604030504040204" pitchFamily="34" charset="-120"/>
              </a:rPr>
              <a:t>一致性</a:t>
            </a:r>
            <a:r>
              <a:rPr lang="zh-TW" altLang="en-US" sz="2000" dirty="0" smtClean="0">
                <a:solidFill>
                  <a:srgbClr val="58595B"/>
                </a:solidFill>
                <a:latin typeface="微軟正黑體" panose="020B0604030504040204" pitchFamily="34" charset="-120"/>
                <a:ea typeface="微軟正黑體" panose="020B0604030504040204" pitchFamily="34" charset="-120"/>
              </a:rPr>
              <a:t>。</a:t>
            </a:r>
            <a:endParaRPr lang="en-US" altLang="zh-CN" sz="2000" dirty="0">
              <a:solidFill>
                <a:srgbClr val="58595B"/>
              </a:solidFill>
              <a:latin typeface="微軟正黑體" panose="020B0604030504040204" pitchFamily="34" charset="-120"/>
              <a:ea typeface="微軟正黑體" panose="020B0604030504040204" pitchFamily="34" charset="-120"/>
            </a:endParaRPr>
          </a:p>
        </p:txBody>
      </p:sp>
      <p:sp>
        <p:nvSpPr>
          <p:cNvPr id="54" name="MH_SubTitle_2"/>
          <p:cNvSpPr txBox="1">
            <a:spLocks noChangeArrowheads="1"/>
          </p:cNvSpPr>
          <p:nvPr>
            <p:custDataLst>
              <p:tags r:id="rId13"/>
            </p:custDataLst>
          </p:nvPr>
        </p:nvSpPr>
        <p:spPr bwMode="auto">
          <a:xfrm>
            <a:off x="1121813" y="3153140"/>
            <a:ext cx="2852450" cy="6299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zh-CN"/>
            </a:defPPr>
            <a:lvl1pPr algn="r" eaLnBrk="1" hangingPunct="1">
              <a:defRPr>
                <a:solidFill>
                  <a:schemeClr val="tx1">
                    <a:lumMod val="50000"/>
                    <a:lumOff val="50000"/>
                  </a:schemeClr>
                </a:solidFill>
                <a:latin typeface="+mn-lt"/>
                <a:ea typeface="+mn-ea"/>
                <a:cs typeface="Arial" panose="020B0604020202020204" pitchFamily="34" charset="0"/>
              </a:defRPr>
            </a:lvl1pPr>
            <a:lvl2pPr>
              <a:defRPr>
                <a:latin typeface="Calibri" panose="020F0502020204030204" pitchFamily="34" charset="0"/>
                <a:ea typeface="+mn-ea"/>
                <a:cs typeface="Arial" panose="020B0604020202020204" pitchFamily="34" charset="0"/>
              </a:defRPr>
            </a:lvl2pPr>
            <a:lvl3pPr>
              <a:defRPr>
                <a:latin typeface="Calibri" panose="020F0502020204030204" pitchFamily="34" charset="0"/>
                <a:ea typeface="+mn-ea"/>
                <a:cs typeface="Arial" panose="020B0604020202020204" pitchFamily="34" charset="0"/>
              </a:defRPr>
            </a:lvl3pPr>
            <a:lvl4pPr>
              <a:defRPr>
                <a:latin typeface="Calibri" panose="020F0502020204030204" pitchFamily="34" charset="0"/>
                <a:ea typeface="+mn-ea"/>
                <a:cs typeface="Arial" panose="020B0604020202020204" pitchFamily="34" charset="0"/>
              </a:defRPr>
            </a:lvl4pPr>
            <a:lvl5pPr>
              <a:defRPr>
                <a:latin typeface="Calibri" panose="020F0502020204030204" pitchFamily="34" charset="0"/>
                <a:ea typeface="+mn-ea"/>
                <a:cs typeface="Arial" panose="020B0604020202020204" pitchFamily="34" charset="0"/>
              </a:defRPr>
            </a:lvl5pPr>
            <a:lvl6pPr>
              <a:defRPr>
                <a:latin typeface="Calibri" panose="020F0502020204030204" pitchFamily="34" charset="0"/>
                <a:ea typeface="+mn-ea"/>
                <a:cs typeface="Arial" panose="020B0604020202020204" pitchFamily="34" charset="0"/>
              </a:defRPr>
            </a:lvl6pPr>
            <a:lvl7pPr>
              <a:defRPr>
                <a:latin typeface="Calibri" panose="020F0502020204030204" pitchFamily="34" charset="0"/>
                <a:ea typeface="+mn-ea"/>
                <a:cs typeface="Arial" panose="020B0604020202020204" pitchFamily="34" charset="0"/>
              </a:defRPr>
            </a:lvl7pPr>
            <a:lvl8pPr>
              <a:defRPr>
                <a:latin typeface="Calibri" panose="020F0502020204030204" pitchFamily="34" charset="0"/>
                <a:ea typeface="+mn-ea"/>
                <a:cs typeface="Arial" panose="020B0604020202020204" pitchFamily="34" charset="0"/>
              </a:defRPr>
            </a:lvl8pPr>
            <a:lvl9pPr>
              <a:defRPr>
                <a:latin typeface="Calibri" panose="020F0502020204030204" pitchFamily="34" charset="0"/>
                <a:ea typeface="+mn-ea"/>
                <a:cs typeface="Arial" panose="020B0604020202020204" pitchFamily="34" charset="0"/>
              </a:defRPr>
            </a:lvl9pPr>
          </a:lstStyle>
          <a:p>
            <a:pPr algn="l">
              <a:defRPr/>
            </a:pPr>
            <a:r>
              <a:rPr lang="zh-TW" altLang="en-US" sz="2400" b="1" dirty="0" smtClean="0">
                <a:solidFill>
                  <a:srgbClr val="58595B"/>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一致性</a:t>
            </a:r>
            <a:endParaRPr lang="en-US" altLang="zh-CN" sz="2400" b="1" dirty="0">
              <a:solidFill>
                <a:srgbClr val="58595B"/>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p:txBody>
      </p:sp>
      <p:grpSp>
        <p:nvGrpSpPr>
          <p:cNvPr id="55" name="组合 207"/>
          <p:cNvGrpSpPr/>
          <p:nvPr/>
        </p:nvGrpSpPr>
        <p:grpSpPr>
          <a:xfrm>
            <a:off x="5142517" y="2116140"/>
            <a:ext cx="1973875" cy="1972562"/>
            <a:chOff x="5109063" y="3132156"/>
            <a:chExt cx="1973874" cy="1972562"/>
          </a:xfrm>
        </p:grpSpPr>
        <p:sp>
          <p:nvSpPr>
            <p:cNvPr id="56" name="MH_Other_1"/>
            <p:cNvSpPr/>
            <p:nvPr>
              <p:custDataLst>
                <p:tags r:id="rId21"/>
              </p:custDataLst>
            </p:nvPr>
          </p:nvSpPr>
          <p:spPr>
            <a:xfrm>
              <a:off x="5109063" y="3132156"/>
              <a:ext cx="1973874" cy="1972562"/>
            </a:xfrm>
            <a:prstGeom prst="ellipse">
              <a:avLst/>
            </a:prstGeom>
            <a:solidFill>
              <a:srgbClr val="7B9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nvGrpSpPr>
            <p:cNvPr id="57" name="组合 209"/>
            <p:cNvGrpSpPr/>
            <p:nvPr/>
          </p:nvGrpSpPr>
          <p:grpSpPr>
            <a:xfrm>
              <a:off x="5714082" y="3850841"/>
              <a:ext cx="763835" cy="535191"/>
              <a:chOff x="7309487" y="2188779"/>
              <a:chExt cx="763835" cy="535191"/>
            </a:xfrm>
          </p:grpSpPr>
          <p:sp>
            <p:nvSpPr>
              <p:cNvPr id="58" name="Freeform 587"/>
              <p:cNvSpPr>
                <a:spLocks/>
              </p:cNvSpPr>
              <p:nvPr/>
            </p:nvSpPr>
            <p:spPr bwMode="auto">
              <a:xfrm>
                <a:off x="7797072" y="2382804"/>
                <a:ext cx="276250" cy="247399"/>
              </a:xfrm>
              <a:custGeom>
                <a:avLst/>
                <a:gdLst>
                  <a:gd name="T0" fmla="*/ 141 w 162"/>
                  <a:gd name="T1" fmla="*/ 17 h 145"/>
                  <a:gd name="T2" fmla="*/ 105 w 162"/>
                  <a:gd name="T3" fmla="*/ 0 h 145"/>
                  <a:gd name="T4" fmla="*/ 81 w 162"/>
                  <a:gd name="T5" fmla="*/ 9 h 145"/>
                  <a:gd name="T6" fmla="*/ 57 w 162"/>
                  <a:gd name="T7" fmla="*/ 0 h 145"/>
                  <a:gd name="T8" fmla="*/ 0 w 162"/>
                  <a:gd name="T9" fmla="*/ 56 h 145"/>
                  <a:gd name="T10" fmla="*/ 0 w 162"/>
                  <a:gd name="T11" fmla="*/ 59 h 145"/>
                  <a:gd name="T12" fmla="*/ 30 w 162"/>
                  <a:gd name="T13" fmla="*/ 109 h 145"/>
                  <a:gd name="T14" fmla="*/ 30 w 162"/>
                  <a:gd name="T15" fmla="*/ 140 h 145"/>
                  <a:gd name="T16" fmla="*/ 73 w 162"/>
                  <a:gd name="T17" fmla="*/ 145 h 145"/>
                  <a:gd name="T18" fmla="*/ 88 w 162"/>
                  <a:gd name="T19" fmla="*/ 145 h 145"/>
                  <a:gd name="T20" fmla="*/ 162 w 162"/>
                  <a:gd name="T21" fmla="*/ 118 h 145"/>
                  <a:gd name="T22" fmla="*/ 162 w 162"/>
                  <a:gd name="T23" fmla="*/ 56 h 145"/>
                  <a:gd name="T24" fmla="*/ 141 w 162"/>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45">
                    <a:moveTo>
                      <a:pt x="141" y="17"/>
                    </a:moveTo>
                    <a:cubicBezTo>
                      <a:pt x="130" y="8"/>
                      <a:pt x="116" y="3"/>
                      <a:pt x="105" y="0"/>
                    </a:cubicBezTo>
                    <a:cubicBezTo>
                      <a:pt x="81" y="9"/>
                      <a:pt x="81" y="9"/>
                      <a:pt x="81" y="9"/>
                    </a:cubicBezTo>
                    <a:cubicBezTo>
                      <a:pt x="57" y="0"/>
                      <a:pt x="57" y="0"/>
                      <a:pt x="57" y="0"/>
                    </a:cubicBezTo>
                    <a:cubicBezTo>
                      <a:pt x="35" y="5"/>
                      <a:pt x="0" y="20"/>
                      <a:pt x="0" y="56"/>
                    </a:cubicBezTo>
                    <a:cubicBezTo>
                      <a:pt x="0" y="57"/>
                      <a:pt x="0" y="58"/>
                      <a:pt x="0" y="59"/>
                    </a:cubicBezTo>
                    <a:cubicBezTo>
                      <a:pt x="16" y="69"/>
                      <a:pt x="30" y="85"/>
                      <a:pt x="30" y="109"/>
                    </a:cubicBezTo>
                    <a:cubicBezTo>
                      <a:pt x="30" y="121"/>
                      <a:pt x="30" y="132"/>
                      <a:pt x="30" y="140"/>
                    </a:cubicBezTo>
                    <a:cubicBezTo>
                      <a:pt x="40" y="143"/>
                      <a:pt x="54" y="145"/>
                      <a:pt x="73" y="145"/>
                    </a:cubicBezTo>
                    <a:cubicBezTo>
                      <a:pt x="88" y="145"/>
                      <a:pt x="88" y="145"/>
                      <a:pt x="88" y="145"/>
                    </a:cubicBezTo>
                    <a:cubicBezTo>
                      <a:pt x="160" y="145"/>
                      <a:pt x="162" y="118"/>
                      <a:pt x="162" y="118"/>
                    </a:cubicBezTo>
                    <a:cubicBezTo>
                      <a:pt x="162" y="118"/>
                      <a:pt x="162" y="109"/>
                      <a:pt x="162" y="56"/>
                    </a:cubicBezTo>
                    <a:cubicBezTo>
                      <a:pt x="162" y="38"/>
                      <a:pt x="153" y="26"/>
                      <a:pt x="141" y="17"/>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9" name="Oval 588"/>
              <p:cNvSpPr>
                <a:spLocks noChangeArrowheads="1"/>
              </p:cNvSpPr>
              <p:nvPr/>
            </p:nvSpPr>
            <p:spPr bwMode="auto">
              <a:xfrm>
                <a:off x="7864872" y="2188779"/>
                <a:ext cx="139928" cy="161567"/>
              </a:xfrm>
              <a:prstGeom prst="ellipse">
                <a:avLst/>
              </a:pr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60" name="Freeform 589"/>
              <p:cNvSpPr>
                <a:spLocks/>
              </p:cNvSpPr>
              <p:nvPr/>
            </p:nvSpPr>
            <p:spPr bwMode="auto">
              <a:xfrm>
                <a:off x="7549673" y="2475128"/>
                <a:ext cx="276250" cy="248842"/>
              </a:xfrm>
              <a:custGeom>
                <a:avLst/>
                <a:gdLst>
                  <a:gd name="T0" fmla="*/ 145 w 162"/>
                  <a:gd name="T1" fmla="*/ 20 h 146"/>
                  <a:gd name="T2" fmla="*/ 132 w 162"/>
                  <a:gd name="T3" fmla="*/ 11 h 146"/>
                  <a:gd name="T4" fmla="*/ 105 w 162"/>
                  <a:gd name="T5" fmla="*/ 0 h 146"/>
                  <a:gd name="T6" fmla="*/ 81 w 162"/>
                  <a:gd name="T7" fmla="*/ 9 h 146"/>
                  <a:gd name="T8" fmla="*/ 57 w 162"/>
                  <a:gd name="T9" fmla="*/ 0 h 146"/>
                  <a:gd name="T10" fmla="*/ 34 w 162"/>
                  <a:gd name="T11" fmla="*/ 9 h 146"/>
                  <a:gd name="T12" fmla="*/ 21 w 162"/>
                  <a:gd name="T13" fmla="*/ 17 h 146"/>
                  <a:gd name="T14" fmla="*/ 0 w 162"/>
                  <a:gd name="T15" fmla="*/ 57 h 146"/>
                  <a:gd name="T16" fmla="*/ 0 w 162"/>
                  <a:gd name="T17" fmla="*/ 82 h 146"/>
                  <a:gd name="T18" fmla="*/ 0 w 162"/>
                  <a:gd name="T19" fmla="*/ 96 h 146"/>
                  <a:gd name="T20" fmla="*/ 0 w 162"/>
                  <a:gd name="T21" fmla="*/ 119 h 146"/>
                  <a:gd name="T22" fmla="*/ 74 w 162"/>
                  <a:gd name="T23" fmla="*/ 146 h 146"/>
                  <a:gd name="T24" fmla="*/ 88 w 162"/>
                  <a:gd name="T25" fmla="*/ 146 h 146"/>
                  <a:gd name="T26" fmla="*/ 162 w 162"/>
                  <a:gd name="T27" fmla="*/ 119 h 146"/>
                  <a:gd name="T28" fmla="*/ 162 w 162"/>
                  <a:gd name="T29" fmla="*/ 96 h 146"/>
                  <a:gd name="T30" fmla="*/ 162 w 162"/>
                  <a:gd name="T31" fmla="*/ 82 h 146"/>
                  <a:gd name="T32" fmla="*/ 162 w 162"/>
                  <a:gd name="T33" fmla="*/ 57 h 146"/>
                  <a:gd name="T34" fmla="*/ 145 w 162"/>
                  <a:gd name="T35" fmla="*/ 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146">
                    <a:moveTo>
                      <a:pt x="145" y="20"/>
                    </a:moveTo>
                    <a:cubicBezTo>
                      <a:pt x="141" y="17"/>
                      <a:pt x="137" y="14"/>
                      <a:pt x="132" y="11"/>
                    </a:cubicBezTo>
                    <a:cubicBezTo>
                      <a:pt x="123" y="6"/>
                      <a:pt x="113" y="3"/>
                      <a:pt x="105" y="0"/>
                    </a:cubicBezTo>
                    <a:cubicBezTo>
                      <a:pt x="81" y="9"/>
                      <a:pt x="81" y="9"/>
                      <a:pt x="81" y="9"/>
                    </a:cubicBezTo>
                    <a:cubicBezTo>
                      <a:pt x="57" y="0"/>
                      <a:pt x="57" y="0"/>
                      <a:pt x="57" y="0"/>
                    </a:cubicBezTo>
                    <a:cubicBezTo>
                      <a:pt x="50" y="2"/>
                      <a:pt x="42" y="5"/>
                      <a:pt x="34" y="9"/>
                    </a:cubicBezTo>
                    <a:cubicBezTo>
                      <a:pt x="29" y="11"/>
                      <a:pt x="25" y="14"/>
                      <a:pt x="21" y="17"/>
                    </a:cubicBezTo>
                    <a:cubicBezTo>
                      <a:pt x="9" y="26"/>
                      <a:pt x="0" y="39"/>
                      <a:pt x="0" y="57"/>
                    </a:cubicBezTo>
                    <a:cubicBezTo>
                      <a:pt x="0" y="67"/>
                      <a:pt x="0" y="75"/>
                      <a:pt x="0" y="82"/>
                    </a:cubicBezTo>
                    <a:cubicBezTo>
                      <a:pt x="0" y="87"/>
                      <a:pt x="0" y="92"/>
                      <a:pt x="0" y="96"/>
                    </a:cubicBezTo>
                    <a:cubicBezTo>
                      <a:pt x="0" y="115"/>
                      <a:pt x="0" y="119"/>
                      <a:pt x="0" y="119"/>
                    </a:cubicBezTo>
                    <a:cubicBezTo>
                      <a:pt x="0" y="119"/>
                      <a:pt x="2" y="146"/>
                      <a:pt x="74" y="146"/>
                    </a:cubicBezTo>
                    <a:cubicBezTo>
                      <a:pt x="88" y="146"/>
                      <a:pt x="88" y="146"/>
                      <a:pt x="88" y="146"/>
                    </a:cubicBezTo>
                    <a:cubicBezTo>
                      <a:pt x="160" y="146"/>
                      <a:pt x="162" y="119"/>
                      <a:pt x="162" y="119"/>
                    </a:cubicBezTo>
                    <a:cubicBezTo>
                      <a:pt x="162" y="119"/>
                      <a:pt x="162" y="114"/>
                      <a:pt x="162" y="96"/>
                    </a:cubicBezTo>
                    <a:cubicBezTo>
                      <a:pt x="162" y="92"/>
                      <a:pt x="162" y="87"/>
                      <a:pt x="162" y="82"/>
                    </a:cubicBezTo>
                    <a:cubicBezTo>
                      <a:pt x="162" y="75"/>
                      <a:pt x="162" y="67"/>
                      <a:pt x="162" y="57"/>
                    </a:cubicBezTo>
                    <a:cubicBezTo>
                      <a:pt x="162" y="41"/>
                      <a:pt x="155" y="29"/>
                      <a:pt x="145" y="20"/>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61" name="Oval 590"/>
              <p:cNvSpPr>
                <a:spLocks noChangeArrowheads="1"/>
              </p:cNvSpPr>
              <p:nvPr/>
            </p:nvSpPr>
            <p:spPr bwMode="auto">
              <a:xfrm>
                <a:off x="7618195" y="2282546"/>
                <a:ext cx="139207" cy="161567"/>
              </a:xfrm>
              <a:prstGeom prst="ellipse">
                <a:avLst/>
              </a:pr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62" name="Freeform 591"/>
              <p:cNvSpPr>
                <a:spLocks/>
              </p:cNvSpPr>
              <p:nvPr/>
            </p:nvSpPr>
            <p:spPr bwMode="auto">
              <a:xfrm>
                <a:off x="7309487" y="2381361"/>
                <a:ext cx="276250" cy="246678"/>
              </a:xfrm>
              <a:custGeom>
                <a:avLst/>
                <a:gdLst>
                  <a:gd name="T0" fmla="*/ 162 w 162"/>
                  <a:gd name="T1" fmla="*/ 57 h 145"/>
                  <a:gd name="T2" fmla="*/ 162 w 162"/>
                  <a:gd name="T3" fmla="*/ 57 h 145"/>
                  <a:gd name="T4" fmla="*/ 142 w 162"/>
                  <a:gd name="T5" fmla="*/ 17 h 145"/>
                  <a:gd name="T6" fmla="*/ 105 w 162"/>
                  <a:gd name="T7" fmla="*/ 0 h 145"/>
                  <a:gd name="T8" fmla="*/ 81 w 162"/>
                  <a:gd name="T9" fmla="*/ 9 h 145"/>
                  <a:gd name="T10" fmla="*/ 57 w 162"/>
                  <a:gd name="T11" fmla="*/ 0 h 145"/>
                  <a:gd name="T12" fmla="*/ 0 w 162"/>
                  <a:gd name="T13" fmla="*/ 57 h 145"/>
                  <a:gd name="T14" fmla="*/ 0 w 162"/>
                  <a:gd name="T15" fmla="*/ 118 h 145"/>
                  <a:gd name="T16" fmla="*/ 74 w 162"/>
                  <a:gd name="T17" fmla="*/ 145 h 145"/>
                  <a:gd name="T18" fmla="*/ 88 w 162"/>
                  <a:gd name="T19" fmla="*/ 145 h 145"/>
                  <a:gd name="T20" fmla="*/ 129 w 162"/>
                  <a:gd name="T21" fmla="*/ 141 h 145"/>
                  <a:gd name="T22" fmla="*/ 129 w 162"/>
                  <a:gd name="T23" fmla="*/ 110 h 145"/>
                  <a:gd name="T24" fmla="*/ 162 w 162"/>
                  <a:gd name="T25" fmla="*/ 5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45">
                    <a:moveTo>
                      <a:pt x="162" y="57"/>
                    </a:moveTo>
                    <a:cubicBezTo>
                      <a:pt x="162" y="57"/>
                      <a:pt x="162" y="57"/>
                      <a:pt x="162" y="57"/>
                    </a:cubicBezTo>
                    <a:cubicBezTo>
                      <a:pt x="162" y="39"/>
                      <a:pt x="153" y="26"/>
                      <a:pt x="142" y="17"/>
                    </a:cubicBezTo>
                    <a:cubicBezTo>
                      <a:pt x="130" y="8"/>
                      <a:pt x="116" y="3"/>
                      <a:pt x="105" y="0"/>
                    </a:cubicBezTo>
                    <a:cubicBezTo>
                      <a:pt x="81" y="9"/>
                      <a:pt x="81" y="9"/>
                      <a:pt x="81" y="9"/>
                    </a:cubicBezTo>
                    <a:cubicBezTo>
                      <a:pt x="57" y="0"/>
                      <a:pt x="57" y="0"/>
                      <a:pt x="57" y="0"/>
                    </a:cubicBezTo>
                    <a:cubicBezTo>
                      <a:pt x="35" y="6"/>
                      <a:pt x="0" y="21"/>
                      <a:pt x="0" y="57"/>
                    </a:cubicBezTo>
                    <a:cubicBezTo>
                      <a:pt x="0" y="109"/>
                      <a:pt x="0" y="118"/>
                      <a:pt x="0" y="118"/>
                    </a:cubicBezTo>
                    <a:cubicBezTo>
                      <a:pt x="0" y="118"/>
                      <a:pt x="2" y="145"/>
                      <a:pt x="74" y="145"/>
                    </a:cubicBezTo>
                    <a:cubicBezTo>
                      <a:pt x="88" y="145"/>
                      <a:pt x="88" y="145"/>
                      <a:pt x="88" y="145"/>
                    </a:cubicBezTo>
                    <a:cubicBezTo>
                      <a:pt x="105" y="145"/>
                      <a:pt x="118" y="143"/>
                      <a:pt x="129" y="141"/>
                    </a:cubicBezTo>
                    <a:cubicBezTo>
                      <a:pt x="129" y="133"/>
                      <a:pt x="129" y="122"/>
                      <a:pt x="129" y="110"/>
                    </a:cubicBezTo>
                    <a:cubicBezTo>
                      <a:pt x="129" y="84"/>
                      <a:pt x="144" y="68"/>
                      <a:pt x="162" y="57"/>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63" name="Oval 592"/>
              <p:cNvSpPr>
                <a:spLocks noChangeArrowheads="1"/>
              </p:cNvSpPr>
              <p:nvPr/>
            </p:nvSpPr>
            <p:spPr bwMode="auto">
              <a:xfrm>
                <a:off x="7377287" y="2188779"/>
                <a:ext cx="139928" cy="161567"/>
              </a:xfrm>
              <a:prstGeom prst="ellipse">
                <a:avLst/>
              </a:pr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grpSp>
      <p:sp>
        <p:nvSpPr>
          <p:cNvPr id="64" name="MH_Other_3"/>
          <p:cNvSpPr/>
          <p:nvPr>
            <p:custDataLst>
              <p:tags r:id="rId14"/>
            </p:custDataLst>
          </p:nvPr>
        </p:nvSpPr>
        <p:spPr>
          <a:xfrm>
            <a:off x="4068630" y="3441680"/>
            <a:ext cx="854383" cy="8556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65" name="MH_Other_2"/>
          <p:cNvSpPr/>
          <p:nvPr>
            <p:custDataLst>
              <p:tags r:id="rId15"/>
            </p:custDataLst>
          </p:nvPr>
        </p:nvSpPr>
        <p:spPr>
          <a:xfrm>
            <a:off x="7329415" y="1907465"/>
            <a:ext cx="854383" cy="8556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66" name="MH_Other_5"/>
          <p:cNvSpPr/>
          <p:nvPr>
            <p:custDataLst>
              <p:tags r:id="rId16"/>
            </p:custDataLst>
          </p:nvPr>
        </p:nvSpPr>
        <p:spPr>
          <a:xfrm>
            <a:off x="7328850" y="3441680"/>
            <a:ext cx="854383" cy="8556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67" name="MH_Other_4"/>
          <p:cNvSpPr/>
          <p:nvPr>
            <p:custDataLst>
              <p:tags r:id="rId17"/>
            </p:custDataLst>
          </p:nvPr>
        </p:nvSpPr>
        <p:spPr>
          <a:xfrm>
            <a:off x="4075118" y="1907465"/>
            <a:ext cx="854383" cy="8556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68" name="Picture 2" descr="ãæåãçåçæå°çµæ"/>
          <p:cNvPicPr>
            <a:picLocks noChangeAspect="1" noChangeArrowheads="1"/>
          </p:cNvPicPr>
          <p:nvPr/>
        </p:nvPicPr>
        <p:blipFill>
          <a:blip r:embed="rId23" cstate="print">
            <a:clrChange>
              <a:clrFrom>
                <a:srgbClr val="76CB59"/>
              </a:clrFrom>
              <a:clrTo>
                <a:srgbClr val="76CB59">
                  <a:alpha val="0"/>
                </a:srgbClr>
              </a:clrTo>
            </a:clrChange>
            <a:grayscl/>
            <a:lum contrast="30000"/>
          </a:blip>
          <a:srcRect/>
          <a:stretch>
            <a:fillRect/>
          </a:stretch>
        </p:blipFill>
        <p:spPr bwMode="auto">
          <a:xfrm>
            <a:off x="4057428" y="1914992"/>
            <a:ext cx="862267" cy="862267"/>
          </a:xfrm>
          <a:prstGeom prst="rect">
            <a:avLst/>
          </a:prstGeom>
          <a:noFill/>
        </p:spPr>
      </p:pic>
      <p:sp>
        <p:nvSpPr>
          <p:cNvPr id="69" name="MH_Text_2"/>
          <p:cNvSpPr txBox="1">
            <a:spLocks noChangeArrowheads="1"/>
          </p:cNvSpPr>
          <p:nvPr>
            <p:custDataLst>
              <p:tags r:id="rId18"/>
            </p:custDataLst>
          </p:nvPr>
        </p:nvSpPr>
        <p:spPr bwMode="auto">
          <a:xfrm>
            <a:off x="4619720" y="5630816"/>
            <a:ext cx="3066848" cy="6068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TW" altLang="en-US" sz="2000" dirty="0" smtClean="0">
                <a:solidFill>
                  <a:srgbClr val="58595B"/>
                </a:solidFill>
                <a:latin typeface="微軟正黑體" panose="020B0604030504040204" pitchFamily="34" charset="-120"/>
                <a:ea typeface="微軟正黑體" panose="020B0604030504040204" pitchFamily="34" charset="-120"/>
              </a:rPr>
              <a:t>考量實務上</a:t>
            </a:r>
            <a:r>
              <a:rPr lang="zh-TW" altLang="en-US" sz="2000" dirty="0" smtClean="0">
                <a:solidFill>
                  <a:srgbClr val="FF0000"/>
                </a:solidFill>
                <a:latin typeface="微軟正黑體" panose="020B0604030504040204" pitchFamily="34" charset="-120"/>
                <a:ea typeface="微軟正黑體" panose="020B0604030504040204" pitchFamily="34" charset="-120"/>
              </a:rPr>
              <a:t>可執行</a:t>
            </a:r>
            <a:r>
              <a:rPr lang="zh-TW" altLang="en-US" sz="2000" dirty="0" smtClean="0">
                <a:solidFill>
                  <a:srgbClr val="58595B"/>
                </a:solidFill>
                <a:latin typeface="微軟正黑體" panose="020B0604030504040204" pitchFamily="34" charset="-120"/>
                <a:ea typeface="微軟正黑體" panose="020B0604030504040204" pitchFamily="34" charset="-120"/>
              </a:rPr>
              <a:t>及</a:t>
            </a:r>
            <a:r>
              <a:rPr lang="zh-TW" altLang="en-US" sz="2000" dirty="0" smtClean="0">
                <a:solidFill>
                  <a:srgbClr val="FF0000"/>
                </a:solidFill>
                <a:latin typeface="微軟正黑體" panose="020B0604030504040204" pitchFamily="34" charset="-120"/>
                <a:ea typeface="微軟正黑體" panose="020B0604030504040204" pitchFamily="34" charset="-120"/>
              </a:rPr>
              <a:t>操作</a:t>
            </a:r>
            <a:r>
              <a:rPr lang="zh-TW" altLang="en-US" sz="2000" dirty="0" smtClean="0">
                <a:solidFill>
                  <a:srgbClr val="58595B"/>
                </a:solidFill>
                <a:latin typeface="微軟正黑體" panose="020B0604030504040204" pitchFamily="34" charset="-120"/>
                <a:ea typeface="微軟正黑體" panose="020B0604030504040204" pitchFamily="34" charset="-120"/>
              </a:rPr>
              <a:t>以利落實檢測。</a:t>
            </a:r>
            <a:endParaRPr lang="en-US" altLang="zh-TW" sz="2000" dirty="0" smtClean="0">
              <a:solidFill>
                <a:srgbClr val="58595B"/>
              </a:solidFill>
              <a:latin typeface="微軟正黑體" panose="020B0604030504040204" pitchFamily="34" charset="-120"/>
              <a:ea typeface="微軟正黑體" panose="020B0604030504040204" pitchFamily="34" charset="-120"/>
            </a:endParaRPr>
          </a:p>
        </p:txBody>
      </p:sp>
      <p:sp>
        <p:nvSpPr>
          <p:cNvPr id="70" name="MH_SubTitle_2"/>
          <p:cNvSpPr txBox="1">
            <a:spLocks noChangeArrowheads="1"/>
          </p:cNvSpPr>
          <p:nvPr>
            <p:custDataLst>
              <p:tags r:id="rId19"/>
            </p:custDataLst>
          </p:nvPr>
        </p:nvSpPr>
        <p:spPr bwMode="auto">
          <a:xfrm>
            <a:off x="4598353" y="5090326"/>
            <a:ext cx="2995293" cy="6299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zh-CN"/>
            </a:defPPr>
            <a:lvl1pPr algn="r" eaLnBrk="1" hangingPunct="1">
              <a:defRPr>
                <a:solidFill>
                  <a:schemeClr val="tx1">
                    <a:lumMod val="50000"/>
                    <a:lumOff val="50000"/>
                  </a:schemeClr>
                </a:solidFill>
                <a:latin typeface="+mn-lt"/>
                <a:ea typeface="+mn-ea"/>
                <a:cs typeface="Arial" panose="020B0604020202020204" pitchFamily="34" charset="0"/>
              </a:defRPr>
            </a:lvl1pPr>
            <a:lvl2pPr>
              <a:defRPr>
                <a:latin typeface="Calibri" panose="020F0502020204030204" pitchFamily="34" charset="0"/>
                <a:ea typeface="+mn-ea"/>
                <a:cs typeface="Arial" panose="020B0604020202020204" pitchFamily="34" charset="0"/>
              </a:defRPr>
            </a:lvl2pPr>
            <a:lvl3pPr>
              <a:defRPr>
                <a:latin typeface="Calibri" panose="020F0502020204030204" pitchFamily="34" charset="0"/>
                <a:ea typeface="+mn-ea"/>
                <a:cs typeface="Arial" panose="020B0604020202020204" pitchFamily="34" charset="0"/>
              </a:defRPr>
            </a:lvl3pPr>
            <a:lvl4pPr>
              <a:defRPr>
                <a:latin typeface="Calibri" panose="020F0502020204030204" pitchFamily="34" charset="0"/>
                <a:ea typeface="+mn-ea"/>
                <a:cs typeface="Arial" panose="020B0604020202020204" pitchFamily="34" charset="0"/>
              </a:defRPr>
            </a:lvl4pPr>
            <a:lvl5pPr>
              <a:defRPr>
                <a:latin typeface="Calibri" panose="020F0502020204030204" pitchFamily="34" charset="0"/>
                <a:ea typeface="+mn-ea"/>
                <a:cs typeface="Arial" panose="020B0604020202020204" pitchFamily="34" charset="0"/>
              </a:defRPr>
            </a:lvl5pPr>
            <a:lvl6pPr>
              <a:defRPr>
                <a:latin typeface="Calibri" panose="020F0502020204030204" pitchFamily="34" charset="0"/>
                <a:ea typeface="+mn-ea"/>
                <a:cs typeface="Arial" panose="020B0604020202020204" pitchFamily="34" charset="0"/>
              </a:defRPr>
            </a:lvl6pPr>
            <a:lvl7pPr>
              <a:defRPr>
                <a:latin typeface="Calibri" panose="020F0502020204030204" pitchFamily="34" charset="0"/>
                <a:ea typeface="+mn-ea"/>
                <a:cs typeface="Arial" panose="020B0604020202020204" pitchFamily="34" charset="0"/>
              </a:defRPr>
            </a:lvl7pPr>
            <a:lvl8pPr>
              <a:defRPr>
                <a:latin typeface="Calibri" panose="020F0502020204030204" pitchFamily="34" charset="0"/>
                <a:ea typeface="+mn-ea"/>
                <a:cs typeface="Arial" panose="020B0604020202020204" pitchFamily="34" charset="0"/>
              </a:defRPr>
            </a:lvl8pPr>
            <a:lvl9pPr>
              <a:defRPr>
                <a:latin typeface="Calibri" panose="020F0502020204030204" pitchFamily="34" charset="0"/>
                <a:ea typeface="+mn-ea"/>
                <a:cs typeface="Arial" panose="020B0604020202020204" pitchFamily="34" charset="0"/>
              </a:defRPr>
            </a:lvl9pPr>
          </a:lstStyle>
          <a:p>
            <a:pPr algn="l">
              <a:defRPr/>
            </a:pPr>
            <a:r>
              <a:rPr lang="zh-TW" altLang="en-US" sz="2400" b="1" dirty="0" smtClean="0">
                <a:solidFill>
                  <a:srgbClr val="58595B"/>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可行性</a:t>
            </a:r>
            <a:endParaRPr lang="en-US" altLang="zh-CN" sz="2400" b="1" dirty="0">
              <a:solidFill>
                <a:srgbClr val="58595B"/>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p:txBody>
      </p:sp>
      <p:sp>
        <p:nvSpPr>
          <p:cNvPr id="71" name="MH_Other_2"/>
          <p:cNvSpPr/>
          <p:nvPr>
            <p:custDataLst>
              <p:tags r:id="rId20"/>
            </p:custDataLst>
          </p:nvPr>
        </p:nvSpPr>
        <p:spPr>
          <a:xfrm>
            <a:off x="5720711" y="4584535"/>
            <a:ext cx="854383" cy="855696"/>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72" name="文字方塊 71"/>
          <p:cNvSpPr txBox="1"/>
          <p:nvPr/>
        </p:nvSpPr>
        <p:spPr>
          <a:xfrm>
            <a:off x="816864" y="571820"/>
            <a:ext cx="4415180"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檢測方法審查及認可</a:t>
            </a:r>
          </a:p>
        </p:txBody>
      </p:sp>
      <p:pic>
        <p:nvPicPr>
          <p:cNvPr id="73" name="圖片 72" descr="800px-CNS_Mark.svg.png"/>
          <p:cNvPicPr>
            <a:picLocks noChangeAspect="1"/>
          </p:cNvPicPr>
          <p:nvPr/>
        </p:nvPicPr>
        <p:blipFill>
          <a:blip r:embed="rId24" cstate="print"/>
          <a:stretch>
            <a:fillRect/>
          </a:stretch>
        </p:blipFill>
        <p:spPr>
          <a:xfrm>
            <a:off x="7456371" y="3587347"/>
            <a:ext cx="568551" cy="579923"/>
          </a:xfrm>
          <a:prstGeom prst="rect">
            <a:avLst/>
          </a:prstGeom>
        </p:spPr>
      </p:pic>
      <p:pic>
        <p:nvPicPr>
          <p:cNvPr id="74" name="圖片 73" descr="basic-cmyk-142413456-removebg-preview.png"/>
          <p:cNvPicPr>
            <a:picLocks noChangeAspect="1"/>
          </p:cNvPicPr>
          <p:nvPr/>
        </p:nvPicPr>
        <p:blipFill>
          <a:blip r:embed="rId25" cstate="print"/>
          <a:srcRect l="27691" t="27686" r="28124" b="32302"/>
          <a:stretch>
            <a:fillRect/>
          </a:stretch>
        </p:blipFill>
        <p:spPr>
          <a:xfrm>
            <a:off x="4166535" y="3546840"/>
            <a:ext cx="641930" cy="613609"/>
          </a:xfrm>
          <a:prstGeom prst="rect">
            <a:avLst/>
          </a:prstGeom>
        </p:spPr>
      </p:pic>
      <p:pic>
        <p:nvPicPr>
          <p:cNvPr id="75" name="圖片 74" descr="圖片3.png"/>
          <p:cNvPicPr>
            <a:picLocks noChangeAspect="1"/>
          </p:cNvPicPr>
          <p:nvPr/>
        </p:nvPicPr>
        <p:blipFill>
          <a:blip r:embed="rId26"/>
          <a:stretch>
            <a:fillRect/>
          </a:stretch>
        </p:blipFill>
        <p:spPr>
          <a:xfrm>
            <a:off x="7496586" y="2028856"/>
            <a:ext cx="568172" cy="582930"/>
          </a:xfrm>
          <a:prstGeom prst="rect">
            <a:avLst/>
          </a:prstGeom>
        </p:spPr>
      </p:pic>
      <p:pic>
        <p:nvPicPr>
          <p:cNvPr id="76" name="圖片 75" descr="2485058_155530013105_2.png"/>
          <p:cNvPicPr>
            <a:picLocks noChangeAspect="1"/>
          </p:cNvPicPr>
          <p:nvPr/>
        </p:nvPicPr>
        <p:blipFill>
          <a:blip r:embed="rId27" cstate="print"/>
          <a:srcRect l="22266" t="32453" r="27539" b="11195"/>
          <a:stretch>
            <a:fillRect/>
          </a:stretch>
        </p:blipFill>
        <p:spPr>
          <a:xfrm>
            <a:off x="5846717" y="4726336"/>
            <a:ext cx="620723" cy="541019"/>
          </a:xfrm>
          <a:prstGeom prst="rect">
            <a:avLst/>
          </a:prstGeom>
        </p:spPr>
      </p:pic>
      <p:sp>
        <p:nvSpPr>
          <p:cNvPr id="78" name="文字方塊 77"/>
          <p:cNvSpPr txBox="1"/>
          <p:nvPr/>
        </p:nvSpPr>
        <p:spPr>
          <a:xfrm>
            <a:off x="807932" y="61036"/>
            <a:ext cx="3432374" cy="523220"/>
          </a:xfrm>
          <a:prstGeom prst="rect">
            <a:avLst/>
          </a:prstGeom>
          <a:noFill/>
        </p:spPr>
        <p:txBody>
          <a:bodyPr wrap="square" rtlCol="0">
            <a:spAutoFit/>
          </a:bodyPr>
          <a:lstStyle/>
          <a:p>
            <a:r>
              <a:rPr lang="zh-TW" altLang="en-US" sz="2800" dirty="0" smtClean="0">
                <a:solidFill>
                  <a:schemeClr val="bg1">
                    <a:lumMod val="50000"/>
                  </a:schemeClr>
                </a:solidFill>
                <a:latin typeface="微軟正黑體" panose="020B0604030504040204" pitchFamily="34" charset="-120"/>
                <a:ea typeface="微軟正黑體" panose="020B0604030504040204" pitchFamily="34" charset="-120"/>
              </a:rPr>
              <a:t>電弧</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爐煉鋼爐碴</a:t>
            </a:r>
            <a:r>
              <a:rPr lang="en-US" altLang="zh-TW" sz="2800" dirty="0">
                <a:solidFill>
                  <a:schemeClr val="bg1">
                    <a:lumMod val="50000"/>
                  </a:schemeClr>
                </a:solidFill>
                <a:latin typeface="微軟正黑體" panose="020B0604030504040204" pitchFamily="34" charset="-120"/>
                <a:ea typeface="微軟正黑體" panose="020B0604030504040204" pitchFamily="34" charset="-120"/>
              </a:rPr>
              <a:t>(</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石</a:t>
            </a:r>
            <a:r>
              <a:rPr lang="en-US" altLang="zh-TW" sz="2800" dirty="0" smtClean="0">
                <a:solidFill>
                  <a:schemeClr val="bg1">
                    <a:lumMod val="50000"/>
                  </a:schemeClr>
                </a:solidFill>
                <a:latin typeface="微軟正黑體" panose="020B0604030504040204" pitchFamily="34" charset="-120"/>
                <a:ea typeface="微軟正黑體" panose="020B0604030504040204" pitchFamily="34" charset="-120"/>
              </a:rPr>
              <a:t>)</a:t>
            </a:r>
            <a:endParaRPr lang="zh-TW" altLang="en-US" sz="28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73163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2" name="矩形 51"/>
          <p:cNvSpPr/>
          <p:nvPr/>
        </p:nvSpPr>
        <p:spPr>
          <a:xfrm>
            <a:off x="3607711" y="1760467"/>
            <a:ext cx="3913371" cy="734307"/>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kumimoji="1" lang="zh-CN" altLang="en-US" sz="3600" dirty="0" smtClean="0">
              <a:solidFill>
                <a:schemeClr val="tx1"/>
              </a:solidFill>
              <a:effectLst>
                <a:innerShdw blurRad="63500" dist="50800" dir="16200000">
                  <a:prstClr val="black">
                    <a:alpha val="30000"/>
                  </a:prstClr>
                </a:innerShdw>
              </a:effectLst>
              <a:latin typeface="+mn-ea"/>
            </a:endParaRPr>
          </a:p>
        </p:txBody>
      </p:sp>
      <p:pic>
        <p:nvPicPr>
          <p:cNvPr id="334852" name="Picture 4" descr="ãå§æ¿é¨çå»ºç½²ãçåçæå°çµæ"/>
          <p:cNvPicPr>
            <a:picLocks noChangeAspect="1" noChangeArrowheads="1"/>
          </p:cNvPicPr>
          <p:nvPr/>
        </p:nvPicPr>
        <p:blipFill>
          <a:blip r:embed="rId3" cstate="print"/>
          <a:srcRect t="64149"/>
          <a:stretch>
            <a:fillRect/>
          </a:stretch>
        </p:blipFill>
        <p:spPr bwMode="auto">
          <a:xfrm>
            <a:off x="4820" y="4736892"/>
            <a:ext cx="11252981" cy="2121108"/>
          </a:xfrm>
          <a:prstGeom prst="rect">
            <a:avLst/>
          </a:prstGeom>
          <a:noFill/>
        </p:spPr>
      </p:pic>
      <p:sp>
        <p:nvSpPr>
          <p:cNvPr id="53" name="文本框 52"/>
          <p:cNvSpPr txBox="1"/>
          <p:nvPr/>
        </p:nvSpPr>
        <p:spPr>
          <a:xfrm>
            <a:off x="1485900" y="2424198"/>
            <a:ext cx="9100038" cy="1169166"/>
          </a:xfrm>
          <a:prstGeom prst="rect">
            <a:avLst/>
          </a:prstGeom>
          <a:noFill/>
        </p:spPr>
        <p:txBody>
          <a:bodyPr wrap="square" rtlCol="0">
            <a:spAutoFit/>
          </a:bodyPr>
          <a:lstStyle/>
          <a:p>
            <a:pPr algn="ctr">
              <a:lnSpc>
                <a:spcPct val="130000"/>
              </a:lnSpc>
            </a:pPr>
            <a:r>
              <a:rPr lang="zh-TW" altLang="en-US" sz="6000" b="1" dirty="0" smtClean="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簡報結束  感謝聆聽</a:t>
            </a:r>
            <a:endParaRPr lang="en-US" altLang="zh-CN" sz="6000" b="1" dirty="0" smtClean="0">
              <a:solidFill>
                <a:schemeClr val="tx2"/>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334855" name="Picture 7"/>
          <p:cNvPicPr>
            <a:picLocks noChangeAspect="1" noChangeArrowheads="1"/>
          </p:cNvPicPr>
          <p:nvPr/>
        </p:nvPicPr>
        <p:blipFill>
          <a:blip r:embed="rId4" cstate="print"/>
          <a:srcRect/>
          <a:stretch>
            <a:fillRect/>
          </a:stretch>
        </p:blipFill>
        <p:spPr bwMode="auto">
          <a:xfrm>
            <a:off x="10411659" y="5322016"/>
            <a:ext cx="1555491" cy="1524887"/>
          </a:xfrm>
          <a:prstGeom prst="rect">
            <a:avLst/>
          </a:prstGeom>
          <a:noFill/>
          <a:ln w="9525">
            <a:noFill/>
            <a:miter lim="800000"/>
            <a:headEnd/>
            <a:tailEnd/>
          </a:ln>
          <a:effectLst/>
        </p:spPr>
      </p:pic>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27</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7871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63"/>
          <p:cNvPicPr>
            <a:picLocks noChangeAspect="1"/>
          </p:cNvPicPr>
          <p:nvPr/>
        </p:nvPicPr>
        <p:blipFill>
          <a:blip r:embed="rId2">
            <a:extLst>
              <a:ext uri="{28A0092B-C50C-407E-A947-70E740481C1C}">
                <a14:useLocalDpi xmlns:a14="http://schemas.microsoft.com/office/drawing/2010/main" val="0"/>
              </a:ext>
            </a:extLst>
          </a:blip>
          <a:srcRect l="18095" t="15469" r="13358" b="27985"/>
          <a:stretch>
            <a:fillRect/>
          </a:stretch>
        </p:blipFill>
        <p:spPr bwMode="auto">
          <a:xfrm>
            <a:off x="0" y="-109728"/>
            <a:ext cx="12281721" cy="918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3">
            <a:biLevel thresh="25000"/>
          </a:blip>
          <a:stretch>
            <a:fillRect/>
          </a:stretch>
        </p:blipFill>
        <p:spPr>
          <a:xfrm>
            <a:off x="181546" y="795528"/>
            <a:ext cx="3691081" cy="6921390"/>
          </a:xfrm>
          <a:prstGeom prst="rect">
            <a:avLst/>
          </a:prstGeom>
          <a:effectLst>
            <a:glow>
              <a:schemeClr val="bg1">
                <a:alpha val="40000"/>
              </a:schemeClr>
            </a:glow>
            <a:softEdge rad="0"/>
          </a:effectLst>
        </p:spPr>
      </p:pic>
      <p:sp>
        <p:nvSpPr>
          <p:cNvPr id="4" name="矩形 3"/>
          <p:cNvSpPr>
            <a:spLocks noChangeArrowheads="1"/>
          </p:cNvSpPr>
          <p:nvPr/>
        </p:nvSpPr>
        <p:spPr bwMode="auto">
          <a:xfrm>
            <a:off x="331932" y="2897416"/>
            <a:ext cx="117029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zh-TW" altLang="en-US" sz="4800" b="1" dirty="0" smtClean="0">
                <a:latin typeface="微軟正黑體" panose="020B0604030504040204" pitchFamily="34" charset="-120"/>
                <a:ea typeface="微軟正黑體" panose="020B0604030504040204" pitchFamily="34" charset="-120"/>
              </a:rPr>
              <a:t>隔音法制化</a:t>
            </a:r>
            <a:r>
              <a:rPr kumimoji="0" lang="en-US" altLang="zh-TW" sz="4800" b="1" dirty="0">
                <a:latin typeface="微軟正黑體" panose="020B0604030504040204" pitchFamily="34" charset="-120"/>
                <a:ea typeface="微軟正黑體" panose="020B0604030504040204" pitchFamily="34" charset="-120"/>
              </a:rPr>
              <a:t>(</a:t>
            </a:r>
            <a:r>
              <a:rPr kumimoji="0" lang="en-US" altLang="zh-TW" sz="4800" b="1" dirty="0" smtClean="0">
                <a:latin typeface="Times New Roman" panose="02020603050405020304" pitchFamily="18" charset="0"/>
                <a:ea typeface="微軟正黑體" panose="020B0604030504040204" pitchFamily="34" charset="-120"/>
                <a:cs typeface="Times New Roman" panose="02020603050405020304" pitchFamily="18" charset="0"/>
              </a:rPr>
              <a:t>110.1.1</a:t>
            </a:r>
            <a:r>
              <a:rPr kumimoji="0" lang="zh-TW" altLang="en-US" sz="4800" b="1" dirty="0">
                <a:latin typeface="微軟正黑體" panose="020B0604030504040204" pitchFamily="34" charset="-120"/>
                <a:ea typeface="微軟正黑體" panose="020B0604030504040204" pitchFamily="34" charset="-120"/>
              </a:rPr>
              <a:t>施行</a:t>
            </a:r>
            <a:r>
              <a:rPr kumimoji="0" lang="en-US" altLang="zh-TW" sz="4800" b="1" dirty="0" smtClean="0">
                <a:latin typeface="微軟正黑體" panose="020B0604030504040204" pitchFamily="34" charset="-120"/>
                <a:ea typeface="微軟正黑體" panose="020B0604030504040204" pitchFamily="34" charset="-120"/>
              </a:rPr>
              <a:t>)</a:t>
            </a:r>
            <a:endParaRPr kumimoji="0" lang="zh-TW" altLang="en-US" sz="4800"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fld id="{AA4E786F-588D-4932-A7B2-AE3451FA4ACA}" type="slidenum">
              <a:rPr lang="zh-CN" altLang="en-US" b="1" smtClean="0">
                <a:solidFill>
                  <a:prstClr val="black">
                    <a:tint val="75000"/>
                  </a:prstClr>
                </a:solidFill>
                <a:latin typeface="Times New Roman" panose="02020603050405020304" pitchFamily="18" charset="0"/>
                <a:cs typeface="Times New Roman" panose="02020603050405020304" pitchFamily="18" charset="0"/>
              </a:rPr>
              <a:pPr/>
              <a:t>3</a:t>
            </a:fld>
            <a:endParaRPr lang="zh-CN" altLang="en-US" b="1" dirty="0">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260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07932" y="61036"/>
            <a:ext cx="2515565" cy="523220"/>
          </a:xfrm>
          <a:prstGeom prst="rect">
            <a:avLst/>
          </a:prstGeom>
          <a:noFill/>
        </p:spPr>
        <p:txBody>
          <a:bodyPr wrap="square" rtlCol="0">
            <a:spAutoFit/>
          </a:bodyPr>
          <a:lstStyle/>
          <a:p>
            <a:r>
              <a:rPr lang="zh-TW" altLang="en-US" sz="2800" dirty="0" smtClean="0">
                <a:solidFill>
                  <a:schemeClr val="bg1">
                    <a:lumMod val="50000"/>
                  </a:schemeClr>
                </a:solidFill>
                <a:latin typeface="微軟正黑體" panose="020B0604030504040204" pitchFamily="34" charset="-120"/>
                <a:ea typeface="微軟正黑體" panose="020B0604030504040204" pitchFamily="34" charset="-120"/>
              </a:rPr>
              <a:t>隔音法</a:t>
            </a:r>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制化</a:t>
            </a:r>
          </a:p>
        </p:txBody>
      </p:sp>
      <p:sp>
        <p:nvSpPr>
          <p:cNvPr id="5" name="橢圓 4"/>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01</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pic>
        <p:nvPicPr>
          <p:cNvPr id="8" name="图片 65"/>
          <p:cNvPicPr>
            <a:picLocks noChangeAspect="1"/>
          </p:cNvPicPr>
          <p:nvPr/>
        </p:nvPicPr>
        <p:blipFill>
          <a:blip r:embed="rId8"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 y="2034088"/>
            <a:ext cx="6822393" cy="4263996"/>
          </a:xfrm>
          <a:prstGeom prst="rect">
            <a:avLst/>
          </a:prstGeom>
          <a:ln>
            <a:solidFill>
              <a:schemeClr val="bg1"/>
            </a:solidFill>
          </a:ln>
          <a:effectLst>
            <a:outerShdw blurRad="50800" dist="38100" algn="l" rotWithShape="0">
              <a:prstClr val="black">
                <a:alpha val="40000"/>
              </a:prstClr>
            </a:outerShdw>
          </a:effectLst>
        </p:spPr>
      </p:pic>
      <p:grpSp>
        <p:nvGrpSpPr>
          <p:cNvPr id="55" name="组合 66"/>
          <p:cNvGrpSpPr/>
          <p:nvPr/>
        </p:nvGrpSpPr>
        <p:grpSpPr>
          <a:xfrm>
            <a:off x="5073152" y="2392470"/>
            <a:ext cx="2520000" cy="360000"/>
            <a:chOff x="5016000" y="2709000"/>
            <a:chExt cx="2520000" cy="360000"/>
          </a:xfrm>
          <a:solidFill>
            <a:srgbClr val="95886F"/>
          </a:solidFill>
        </p:grpSpPr>
        <p:grpSp>
          <p:nvGrpSpPr>
            <p:cNvPr id="56" name="组合 67"/>
            <p:cNvGrpSpPr/>
            <p:nvPr/>
          </p:nvGrpSpPr>
          <p:grpSpPr>
            <a:xfrm>
              <a:off x="5016000" y="2709000"/>
              <a:ext cx="360000" cy="360000"/>
              <a:chOff x="3576000" y="4149000"/>
              <a:chExt cx="360000" cy="360000"/>
            </a:xfrm>
            <a:grpFill/>
          </p:grpSpPr>
          <p:sp>
            <p:nvSpPr>
              <p:cNvPr id="58" name="椭圆 69"/>
              <p:cNvSpPr/>
              <p:nvPr/>
            </p:nvSpPr>
            <p:spPr>
              <a:xfrm>
                <a:off x="3576000" y="4149000"/>
                <a:ext cx="360000" cy="360000"/>
              </a:xfrm>
              <a:prstGeom prst="ellipse">
                <a:avLst/>
              </a:prstGeom>
              <a:gr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軟正黑體" panose="020B0604030504040204" pitchFamily="34" charset="-120"/>
                  <a:ea typeface="微軟正黑體" panose="020B0604030504040204" pitchFamily="34" charset="-120"/>
                </a:endParaRPr>
              </a:p>
            </p:txBody>
          </p:sp>
          <p:sp>
            <p:nvSpPr>
              <p:cNvPr id="59" name="椭圆 70"/>
              <p:cNvSpPr/>
              <p:nvPr/>
            </p:nvSpPr>
            <p:spPr>
              <a:xfrm>
                <a:off x="3684000" y="4257000"/>
                <a:ext cx="144000" cy="144000"/>
              </a:xfrm>
              <a:prstGeom prst="ellipse">
                <a:avLst/>
              </a:prstGeom>
              <a:gr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軟正黑體" panose="020B0604030504040204" pitchFamily="34" charset="-120"/>
                  <a:ea typeface="微軟正黑體" panose="020B0604030504040204" pitchFamily="34" charset="-120"/>
                </a:endParaRPr>
              </a:p>
            </p:txBody>
          </p:sp>
        </p:grpSp>
        <p:cxnSp>
          <p:nvCxnSpPr>
            <p:cNvPr id="57" name="直接连接符 68"/>
            <p:cNvCxnSpPr/>
            <p:nvPr/>
          </p:nvCxnSpPr>
          <p:spPr>
            <a:xfrm>
              <a:off x="5376000" y="2889000"/>
              <a:ext cx="2160000" cy="0"/>
            </a:xfrm>
            <a:prstGeom prst="line">
              <a:avLst/>
            </a:prstGeom>
            <a:grpFill/>
            <a:ln>
              <a:solidFill>
                <a:srgbClr val="95886F"/>
              </a:solidFill>
              <a:prstDash val="sysDot"/>
            </a:ln>
          </p:spPr>
          <p:style>
            <a:lnRef idx="1">
              <a:schemeClr val="accent1"/>
            </a:lnRef>
            <a:fillRef idx="0">
              <a:schemeClr val="accent1"/>
            </a:fillRef>
            <a:effectRef idx="0">
              <a:schemeClr val="accent1"/>
            </a:effectRef>
            <a:fontRef idx="minor">
              <a:schemeClr val="tx1"/>
            </a:fontRef>
          </p:style>
        </p:cxnSp>
      </p:grpSp>
      <p:grpSp>
        <p:nvGrpSpPr>
          <p:cNvPr id="60" name="组合 71"/>
          <p:cNvGrpSpPr/>
          <p:nvPr/>
        </p:nvGrpSpPr>
        <p:grpSpPr>
          <a:xfrm>
            <a:off x="2890203" y="3931450"/>
            <a:ext cx="4645663" cy="360000"/>
            <a:chOff x="2890200" y="4598580"/>
            <a:chExt cx="4645663" cy="360000"/>
          </a:xfrm>
          <a:solidFill>
            <a:srgbClr val="95886F"/>
          </a:solidFill>
        </p:grpSpPr>
        <p:grpSp>
          <p:nvGrpSpPr>
            <p:cNvPr id="61" name="组合 72"/>
            <p:cNvGrpSpPr/>
            <p:nvPr/>
          </p:nvGrpSpPr>
          <p:grpSpPr>
            <a:xfrm>
              <a:off x="2890200" y="4598580"/>
              <a:ext cx="360000" cy="360000"/>
              <a:chOff x="3576000" y="4149000"/>
              <a:chExt cx="360000" cy="360000"/>
            </a:xfrm>
            <a:grpFill/>
          </p:grpSpPr>
          <p:sp>
            <p:nvSpPr>
              <p:cNvPr id="63" name="椭圆 74"/>
              <p:cNvSpPr/>
              <p:nvPr/>
            </p:nvSpPr>
            <p:spPr>
              <a:xfrm>
                <a:off x="3576000" y="4149000"/>
                <a:ext cx="360000" cy="360000"/>
              </a:xfrm>
              <a:prstGeom prst="ellipse">
                <a:avLst/>
              </a:prstGeom>
              <a:gr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軟正黑體" panose="020B0604030504040204" pitchFamily="34" charset="-120"/>
                  <a:ea typeface="微軟正黑體" panose="020B0604030504040204" pitchFamily="34" charset="-120"/>
                </a:endParaRPr>
              </a:p>
            </p:txBody>
          </p:sp>
          <p:sp>
            <p:nvSpPr>
              <p:cNvPr id="64" name="椭圆 75"/>
              <p:cNvSpPr/>
              <p:nvPr/>
            </p:nvSpPr>
            <p:spPr>
              <a:xfrm>
                <a:off x="3684000" y="4257000"/>
                <a:ext cx="144000" cy="144000"/>
              </a:xfrm>
              <a:prstGeom prst="ellipse">
                <a:avLst/>
              </a:prstGeom>
              <a:gr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軟正黑體" panose="020B0604030504040204" pitchFamily="34" charset="-120"/>
                  <a:ea typeface="微軟正黑體" panose="020B0604030504040204" pitchFamily="34" charset="-120"/>
                </a:endParaRPr>
              </a:p>
            </p:txBody>
          </p:sp>
        </p:grpSp>
        <p:cxnSp>
          <p:nvCxnSpPr>
            <p:cNvPr id="62" name="直接连接符 73"/>
            <p:cNvCxnSpPr>
              <a:stCxn id="63" idx="6"/>
            </p:cNvCxnSpPr>
            <p:nvPr/>
          </p:nvCxnSpPr>
          <p:spPr>
            <a:xfrm>
              <a:off x="3250200" y="4778580"/>
              <a:ext cx="4285663" cy="0"/>
            </a:xfrm>
            <a:prstGeom prst="line">
              <a:avLst/>
            </a:prstGeom>
            <a:grpFill/>
            <a:ln>
              <a:solidFill>
                <a:srgbClr val="95886F"/>
              </a:solidFill>
              <a:prstDash val="sysDot"/>
            </a:ln>
          </p:spPr>
          <p:style>
            <a:lnRef idx="1">
              <a:schemeClr val="accent1"/>
            </a:lnRef>
            <a:fillRef idx="0">
              <a:schemeClr val="accent1"/>
            </a:fillRef>
            <a:effectRef idx="0">
              <a:schemeClr val="accent1"/>
            </a:effectRef>
            <a:fontRef idx="minor">
              <a:schemeClr val="tx1"/>
            </a:fontRef>
          </p:style>
        </p:cxnSp>
      </p:grpSp>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4</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
        <p:nvSpPr>
          <p:cNvPr id="36" name="文字方塊 35"/>
          <p:cNvSpPr txBox="1"/>
          <p:nvPr/>
        </p:nvSpPr>
        <p:spPr>
          <a:xfrm>
            <a:off x="771488" y="585953"/>
            <a:ext cx="4409664" cy="646331"/>
          </a:xfrm>
          <a:prstGeom prst="rect">
            <a:avLst/>
          </a:prstGeom>
          <a:noFill/>
        </p:spPr>
        <p:txBody>
          <a:bodyPr wrap="square" rtlCol="0">
            <a:spAutoFit/>
          </a:bodyPr>
          <a:lstStyle/>
          <a:p>
            <a:r>
              <a:rPr lang="zh-TW" altLang="en-US" sz="3600" b="1" dirty="0" smtClean="0">
                <a:solidFill>
                  <a:srgbClr val="002060"/>
                </a:solidFill>
                <a:latin typeface="微軟正黑體" panose="020B0604030504040204" pitchFamily="34" charset="-120"/>
                <a:ea typeface="微軟正黑體" panose="020B0604030504040204" pitchFamily="34" charset="-120"/>
              </a:rPr>
              <a:t>立法緣由</a:t>
            </a:r>
            <a:endParaRPr lang="zh-TW" altLang="en-US" sz="3600" b="1" dirty="0">
              <a:solidFill>
                <a:srgbClr val="002060"/>
              </a:solidFill>
              <a:latin typeface="微軟正黑體" panose="020B0604030504040204" pitchFamily="34" charset="-120"/>
              <a:ea typeface="微軟正黑體" panose="020B0604030504040204" pitchFamily="34" charset="-120"/>
            </a:endParaRPr>
          </a:p>
        </p:txBody>
      </p:sp>
      <p:grpSp>
        <p:nvGrpSpPr>
          <p:cNvPr id="37" name="组合 76"/>
          <p:cNvGrpSpPr/>
          <p:nvPr/>
        </p:nvGrpSpPr>
        <p:grpSpPr>
          <a:xfrm>
            <a:off x="7593319" y="1779570"/>
            <a:ext cx="531583" cy="657807"/>
            <a:chOff x="7727791" y="2488096"/>
            <a:chExt cx="531583" cy="657807"/>
          </a:xfrm>
          <a:solidFill>
            <a:srgbClr val="95886F"/>
          </a:solidFill>
        </p:grpSpPr>
        <p:sp>
          <p:nvSpPr>
            <p:cNvPr id="38" name="Freeform 220"/>
            <p:cNvSpPr>
              <a:spLocks/>
            </p:cNvSpPr>
            <p:nvPr/>
          </p:nvSpPr>
          <p:spPr bwMode="auto">
            <a:xfrm>
              <a:off x="7727791" y="2488096"/>
              <a:ext cx="531583" cy="328903"/>
            </a:xfrm>
            <a:custGeom>
              <a:avLst/>
              <a:gdLst>
                <a:gd name="T0" fmla="*/ 664 w 737"/>
                <a:gd name="T1" fmla="*/ 177 h 456"/>
                <a:gd name="T2" fmla="*/ 737 w 737"/>
                <a:gd name="T3" fmla="*/ 26 h 456"/>
                <a:gd name="T4" fmla="*/ 602 w 737"/>
                <a:gd name="T5" fmla="*/ 0 h 456"/>
                <a:gd name="T6" fmla="*/ 619 w 737"/>
                <a:gd name="T7" fmla="*/ 47 h 456"/>
                <a:gd name="T8" fmla="*/ 0 w 737"/>
                <a:gd name="T9" fmla="*/ 361 h 456"/>
                <a:gd name="T10" fmla="*/ 0 w 737"/>
                <a:gd name="T11" fmla="*/ 456 h 456"/>
                <a:gd name="T12" fmla="*/ 664 w 737"/>
                <a:gd name="T13" fmla="*/ 118 h 456"/>
                <a:gd name="T14" fmla="*/ 664 w 737"/>
                <a:gd name="T15" fmla="*/ 177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7" h="456">
                  <a:moveTo>
                    <a:pt x="664" y="177"/>
                  </a:moveTo>
                  <a:lnTo>
                    <a:pt x="737" y="26"/>
                  </a:lnTo>
                  <a:lnTo>
                    <a:pt x="602" y="0"/>
                  </a:lnTo>
                  <a:lnTo>
                    <a:pt x="619" y="47"/>
                  </a:lnTo>
                  <a:lnTo>
                    <a:pt x="0" y="361"/>
                  </a:lnTo>
                  <a:lnTo>
                    <a:pt x="0" y="456"/>
                  </a:lnTo>
                  <a:lnTo>
                    <a:pt x="664" y="118"/>
                  </a:lnTo>
                  <a:lnTo>
                    <a:pt x="664" y="17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39" name="Rectangle 221"/>
            <p:cNvSpPr>
              <a:spLocks noChangeArrowheads="1"/>
            </p:cNvSpPr>
            <p:nvPr/>
          </p:nvSpPr>
          <p:spPr bwMode="auto">
            <a:xfrm>
              <a:off x="8134592" y="2666973"/>
              <a:ext cx="100979" cy="477487"/>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0" name="Rectangle 222"/>
            <p:cNvSpPr>
              <a:spLocks noChangeArrowheads="1"/>
            </p:cNvSpPr>
            <p:nvPr/>
          </p:nvSpPr>
          <p:spPr bwMode="auto">
            <a:xfrm>
              <a:off x="7934076" y="2765789"/>
              <a:ext cx="100258" cy="378672"/>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1" name="Rectangle 223"/>
            <p:cNvSpPr>
              <a:spLocks noChangeArrowheads="1"/>
            </p:cNvSpPr>
            <p:nvPr/>
          </p:nvSpPr>
          <p:spPr bwMode="auto">
            <a:xfrm>
              <a:off x="7746544" y="2839359"/>
              <a:ext cx="100258" cy="306544"/>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grpSp>
        <p:nvGrpSpPr>
          <p:cNvPr id="42" name="组合 81"/>
          <p:cNvGrpSpPr/>
          <p:nvPr/>
        </p:nvGrpSpPr>
        <p:grpSpPr>
          <a:xfrm>
            <a:off x="7616478" y="3149452"/>
            <a:ext cx="522928" cy="690265"/>
            <a:chOff x="7572199" y="3251668"/>
            <a:chExt cx="522928" cy="690265"/>
          </a:xfrm>
          <a:solidFill>
            <a:srgbClr val="95886F"/>
          </a:solidFill>
        </p:grpSpPr>
        <p:sp>
          <p:nvSpPr>
            <p:cNvPr id="43" name="Freeform 216"/>
            <p:cNvSpPr>
              <a:spLocks/>
            </p:cNvSpPr>
            <p:nvPr/>
          </p:nvSpPr>
          <p:spPr bwMode="auto">
            <a:xfrm>
              <a:off x="7572199" y="3251668"/>
              <a:ext cx="522928" cy="328903"/>
            </a:xfrm>
            <a:custGeom>
              <a:avLst/>
              <a:gdLst>
                <a:gd name="T0" fmla="*/ 553 w 725"/>
                <a:gd name="T1" fmla="*/ 456 h 456"/>
                <a:gd name="T2" fmla="*/ 725 w 725"/>
                <a:gd name="T3" fmla="*/ 456 h 456"/>
                <a:gd name="T4" fmla="*/ 695 w 725"/>
                <a:gd name="T5" fmla="*/ 312 h 456"/>
                <a:gd name="T6" fmla="*/ 666 w 725"/>
                <a:gd name="T7" fmla="*/ 364 h 456"/>
                <a:gd name="T8" fmla="*/ 2 w 725"/>
                <a:gd name="T9" fmla="*/ 0 h 456"/>
                <a:gd name="T10" fmla="*/ 0 w 725"/>
                <a:gd name="T11" fmla="*/ 101 h 456"/>
                <a:gd name="T12" fmla="*/ 612 w 725"/>
                <a:gd name="T13" fmla="*/ 420 h 456"/>
                <a:gd name="T14" fmla="*/ 553 w 725"/>
                <a:gd name="T15" fmla="*/ 456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5" h="456">
                  <a:moveTo>
                    <a:pt x="553" y="456"/>
                  </a:moveTo>
                  <a:lnTo>
                    <a:pt x="725" y="456"/>
                  </a:lnTo>
                  <a:lnTo>
                    <a:pt x="695" y="312"/>
                  </a:lnTo>
                  <a:lnTo>
                    <a:pt x="666" y="364"/>
                  </a:lnTo>
                  <a:lnTo>
                    <a:pt x="2" y="0"/>
                  </a:lnTo>
                  <a:lnTo>
                    <a:pt x="0" y="101"/>
                  </a:lnTo>
                  <a:lnTo>
                    <a:pt x="612" y="420"/>
                  </a:lnTo>
                  <a:lnTo>
                    <a:pt x="553" y="456"/>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4" name="Rectangle 217"/>
            <p:cNvSpPr>
              <a:spLocks noChangeArrowheads="1"/>
            </p:cNvSpPr>
            <p:nvPr/>
          </p:nvSpPr>
          <p:spPr bwMode="auto">
            <a:xfrm>
              <a:off x="7971066" y="3628176"/>
              <a:ext cx="102422" cy="313757"/>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5" name="Rectangle 218"/>
            <p:cNvSpPr>
              <a:spLocks noChangeArrowheads="1"/>
            </p:cNvSpPr>
            <p:nvPr/>
          </p:nvSpPr>
          <p:spPr bwMode="auto">
            <a:xfrm>
              <a:off x="7778485" y="3553163"/>
              <a:ext cx="102422" cy="388770"/>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6" name="Rectangle 219"/>
            <p:cNvSpPr>
              <a:spLocks noChangeArrowheads="1"/>
            </p:cNvSpPr>
            <p:nvPr/>
          </p:nvSpPr>
          <p:spPr bwMode="auto">
            <a:xfrm>
              <a:off x="7572199" y="3450742"/>
              <a:ext cx="102422" cy="491191"/>
            </a:xfrm>
            <a:prstGeom prst="rect">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sp>
        <p:nvSpPr>
          <p:cNvPr id="47" name="MH_Text_3"/>
          <p:cNvSpPr txBox="1">
            <a:spLocks noChangeArrowheads="1"/>
          </p:cNvSpPr>
          <p:nvPr>
            <p:custDataLst>
              <p:tags r:id="rId1"/>
            </p:custDataLst>
          </p:nvPr>
        </p:nvSpPr>
        <p:spPr bwMode="auto">
          <a:xfrm>
            <a:off x="8293240" y="1768908"/>
            <a:ext cx="3441560" cy="10942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TW" altLang="en-US" sz="1600" dirty="0" smtClean="0">
                <a:latin typeface="微軟正黑體" panose="020B0604030504040204" pitchFamily="34" charset="-120"/>
                <a:ea typeface="微軟正黑體" panose="020B0604030504040204" pitchFamily="34" charset="-120"/>
              </a:rPr>
              <a:t>近年</a:t>
            </a:r>
            <a:r>
              <a:rPr lang="zh-TW" altLang="en-US" sz="1600" dirty="0" smtClean="0">
                <a:solidFill>
                  <a:srgbClr val="FF0000"/>
                </a:solidFill>
                <a:latin typeface="微軟正黑體" panose="020B0604030504040204" pitchFamily="34" charset="-120"/>
                <a:ea typeface="微軟正黑體" panose="020B0604030504040204" pitchFamily="34" charset="-120"/>
              </a:rPr>
              <a:t>噪音陳情案件</a:t>
            </a:r>
            <a:r>
              <a:rPr lang="zh-TW" altLang="en-US" sz="1600" dirty="0" smtClean="0">
                <a:latin typeface="微軟正黑體" panose="020B0604030504040204" pitchFamily="34" charset="-120"/>
                <a:ea typeface="微軟正黑體" panose="020B0604030504040204" pitchFamily="34" charset="-120"/>
              </a:rPr>
              <a:t>逐年成長，影響</a:t>
            </a:r>
            <a:r>
              <a:rPr lang="zh-TW" altLang="en-US" sz="1600" dirty="0">
                <a:latin typeface="微軟正黑體" panose="020B0604030504040204" pitchFamily="34" charset="-120"/>
                <a:ea typeface="微軟正黑體" panose="020B0604030504040204" pitchFamily="34" charset="-120"/>
              </a:rPr>
              <a:t>民眾</a:t>
            </a:r>
            <a:r>
              <a:rPr lang="zh-TW" altLang="en-US" sz="1600" dirty="0" smtClean="0">
                <a:latin typeface="微軟正黑體" panose="020B0604030504040204" pitchFamily="34" charset="-120"/>
                <a:ea typeface="微軟正黑體" panose="020B0604030504040204" pitchFamily="34" charset="-120"/>
              </a:rPr>
              <a:t>生活作息、正常睡眠與工作表現。</a:t>
            </a:r>
            <a:endParaRPr lang="en-US" altLang="zh-CN" sz="1600" dirty="0">
              <a:solidFill>
                <a:srgbClr val="58595B"/>
              </a:solidFill>
              <a:latin typeface="微軟正黑體" panose="020B0604030504040204" pitchFamily="34" charset="-120"/>
              <a:ea typeface="微軟正黑體" panose="020B0604030504040204" pitchFamily="34" charset="-120"/>
            </a:endParaRPr>
          </a:p>
        </p:txBody>
      </p:sp>
      <p:sp>
        <p:nvSpPr>
          <p:cNvPr id="48" name="MH_SubTitle_3"/>
          <p:cNvSpPr txBox="1">
            <a:spLocks noChangeArrowheads="1"/>
          </p:cNvSpPr>
          <p:nvPr>
            <p:custDataLst>
              <p:tags r:id="rId2"/>
            </p:custDataLst>
          </p:nvPr>
        </p:nvSpPr>
        <p:spPr bwMode="auto">
          <a:xfrm>
            <a:off x="8293241" y="1293346"/>
            <a:ext cx="1981748" cy="475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TW" altLang="en-US" sz="2800" b="1" dirty="0" smtClean="0">
                <a:solidFill>
                  <a:srgbClr val="58595B"/>
                </a:solidFill>
                <a:latin typeface="微軟正黑體" panose="020B0604030504040204" pitchFamily="34" charset="-120"/>
                <a:ea typeface="微軟正黑體" panose="020B0604030504040204" pitchFamily="34" charset="-120"/>
              </a:rPr>
              <a:t>都市化</a:t>
            </a:r>
            <a:endParaRPr lang="en-US" altLang="zh-CN" sz="2800" b="1" dirty="0">
              <a:solidFill>
                <a:srgbClr val="58595B"/>
              </a:solidFill>
              <a:latin typeface="微軟正黑體" panose="020B0604030504040204" pitchFamily="34" charset="-120"/>
              <a:ea typeface="微軟正黑體" panose="020B0604030504040204" pitchFamily="34" charset="-120"/>
            </a:endParaRPr>
          </a:p>
        </p:txBody>
      </p:sp>
      <p:sp>
        <p:nvSpPr>
          <p:cNvPr id="49" name="MH_Text_3"/>
          <p:cNvSpPr txBox="1">
            <a:spLocks noChangeArrowheads="1"/>
          </p:cNvSpPr>
          <p:nvPr>
            <p:custDataLst>
              <p:tags r:id="rId3"/>
            </p:custDataLst>
          </p:nvPr>
        </p:nvSpPr>
        <p:spPr bwMode="auto">
          <a:xfrm>
            <a:off x="8318642" y="3060968"/>
            <a:ext cx="3416158" cy="16413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TW" altLang="zh-TW" sz="1600" dirty="0" smtClean="0">
                <a:latin typeface="微軟正黑體" panose="020B0604030504040204" pitchFamily="34" charset="-120"/>
                <a:ea typeface="微軟正黑體" panose="020B0604030504040204" pitchFamily="34" charset="-120"/>
              </a:rPr>
              <a:t>建築技術規則建築設計施工編第</a:t>
            </a:r>
            <a:r>
              <a:rPr lang="en-US" altLang="zh-TW" sz="1600" dirty="0" smtClean="0">
                <a:latin typeface="微軟正黑體" panose="020B0604030504040204" pitchFamily="34" charset="-120"/>
                <a:ea typeface="微軟正黑體" panose="020B0604030504040204" pitchFamily="34" charset="-120"/>
              </a:rPr>
              <a:t>46</a:t>
            </a:r>
            <a:r>
              <a:rPr lang="zh-TW" altLang="zh-TW" sz="1600" dirty="0" smtClean="0">
                <a:latin typeface="微軟正黑體" panose="020B0604030504040204" pitchFamily="34" charset="-120"/>
                <a:ea typeface="微軟正黑體" panose="020B0604030504040204" pitchFamily="34" charset="-120"/>
              </a:rPr>
              <a:t>條防音規定，</a:t>
            </a:r>
            <a:r>
              <a:rPr lang="zh-TW" altLang="zh-TW" sz="1600" dirty="0" smtClean="0">
                <a:solidFill>
                  <a:srgbClr val="FF0000"/>
                </a:solidFill>
                <a:latin typeface="微軟正黑體" panose="020B0604030504040204" pitchFamily="34" charset="-120"/>
                <a:ea typeface="微軟正黑體" panose="020B0604030504040204" pitchFamily="34" charset="-120"/>
              </a:rPr>
              <a:t>自</a:t>
            </a:r>
            <a:r>
              <a:rPr lang="en-US" altLang="zh-TW" sz="1600" dirty="0" smtClean="0">
                <a:solidFill>
                  <a:srgbClr val="FF0000"/>
                </a:solidFill>
                <a:latin typeface="微軟正黑體" panose="020B0604030504040204" pitchFamily="34" charset="-120"/>
                <a:ea typeface="微軟正黑體" panose="020B0604030504040204" pitchFamily="34" charset="-120"/>
              </a:rPr>
              <a:t>63</a:t>
            </a:r>
            <a:r>
              <a:rPr lang="zh-TW" altLang="zh-TW" sz="1600" dirty="0" smtClean="0">
                <a:solidFill>
                  <a:srgbClr val="FF0000"/>
                </a:solidFill>
                <a:latin typeface="微軟正黑體" panose="020B0604030504040204" pitchFamily="34" charset="-120"/>
                <a:ea typeface="微軟正黑體" panose="020B0604030504040204" pitchFamily="34" charset="-120"/>
              </a:rPr>
              <a:t>年公布施行後均未檢討修正</a:t>
            </a:r>
            <a:r>
              <a:rPr lang="zh-TW" altLang="en-US" sz="1600" dirty="0" smtClean="0">
                <a:latin typeface="微軟正黑體" panose="020B0604030504040204" pitchFamily="34" charset="-120"/>
                <a:ea typeface="微軟正黑體" panose="020B0604030504040204" pitchFamily="34" charset="-120"/>
              </a:rPr>
              <a:t>，亟需進行建築隔音性能基準及法制化研擬。</a:t>
            </a:r>
            <a:endParaRPr lang="en-US" altLang="zh-CN" sz="1600" dirty="0" smtClean="0">
              <a:latin typeface="微軟正黑體" panose="020B0604030504040204" pitchFamily="34" charset="-120"/>
              <a:ea typeface="微軟正黑體" panose="020B0604030504040204" pitchFamily="34" charset="-120"/>
            </a:endParaRPr>
          </a:p>
        </p:txBody>
      </p:sp>
      <p:sp>
        <p:nvSpPr>
          <p:cNvPr id="50" name="MH_SubTitle_3"/>
          <p:cNvSpPr txBox="1">
            <a:spLocks noChangeArrowheads="1"/>
          </p:cNvSpPr>
          <p:nvPr>
            <p:custDataLst>
              <p:tags r:id="rId4"/>
            </p:custDataLst>
          </p:nvPr>
        </p:nvSpPr>
        <p:spPr bwMode="auto">
          <a:xfrm>
            <a:off x="8318642" y="2594372"/>
            <a:ext cx="1981748" cy="475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zh-CN"/>
            </a:defPPr>
            <a:lvl1pPr fontAlgn="base">
              <a:spcBef>
                <a:spcPct val="0"/>
              </a:spcBef>
              <a:spcAft>
                <a:spcPct val="0"/>
              </a:spcAft>
              <a:defRPr sz="2800" b="1">
                <a:solidFill>
                  <a:srgbClr val="58595B"/>
                </a:solidFill>
                <a:latin typeface="微軟正黑體" panose="020B0604030504040204" pitchFamily="34" charset="-120"/>
                <a:ea typeface="微軟正黑體" panose="020B0604030504040204" pitchFamily="34" charset="-120"/>
                <a:cs typeface="Arial" panose="020B0604020202020204" pitchFamily="34" charset="0"/>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r>
              <a:rPr lang="zh-TW" altLang="en-US" dirty="0"/>
              <a:t>音環境品質</a:t>
            </a:r>
            <a:endParaRPr lang="en-US" altLang="zh-CN" dirty="0"/>
          </a:p>
        </p:txBody>
      </p:sp>
      <p:pic>
        <p:nvPicPr>
          <p:cNvPr id="51" name="Picture 3"/>
          <p:cNvPicPr>
            <a:picLocks noChangeAspect="1" noChangeArrowheads="1"/>
          </p:cNvPicPr>
          <p:nvPr/>
        </p:nvPicPr>
        <p:blipFill>
          <a:blip r:embed="rId9" cstate="print"/>
          <a:srcRect/>
          <a:stretch>
            <a:fillRect/>
          </a:stretch>
        </p:blipFill>
        <p:spPr bwMode="auto">
          <a:xfrm>
            <a:off x="7430371" y="4757522"/>
            <a:ext cx="873528" cy="867376"/>
          </a:xfrm>
          <a:prstGeom prst="rect">
            <a:avLst/>
          </a:prstGeom>
          <a:noFill/>
          <a:ln w="9525">
            <a:noFill/>
            <a:miter lim="800000"/>
            <a:headEnd/>
            <a:tailEnd/>
          </a:ln>
        </p:spPr>
      </p:pic>
      <p:sp>
        <p:nvSpPr>
          <p:cNvPr id="52" name="MH_SubTitle_3"/>
          <p:cNvSpPr txBox="1">
            <a:spLocks noChangeArrowheads="1"/>
          </p:cNvSpPr>
          <p:nvPr>
            <p:custDataLst>
              <p:tags r:id="rId5"/>
            </p:custDataLst>
          </p:nvPr>
        </p:nvSpPr>
        <p:spPr bwMode="auto">
          <a:xfrm>
            <a:off x="8318641" y="4357659"/>
            <a:ext cx="4125149" cy="4750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TW" altLang="en-US" sz="2800" b="1" dirty="0" smtClean="0">
                <a:solidFill>
                  <a:srgbClr val="58595B"/>
                </a:solidFill>
                <a:latin typeface="微軟正黑體" panose="020B0604030504040204" pitchFamily="34" charset="-120"/>
                <a:ea typeface="微軟正黑體" panose="020B0604030504040204" pitchFamily="34" charset="-120"/>
              </a:rPr>
              <a:t>各國隔音基準</a:t>
            </a:r>
            <a:r>
              <a:rPr lang="en-US" altLang="zh-TW" sz="2800" dirty="0" smtClean="0">
                <a:solidFill>
                  <a:srgbClr val="58595B"/>
                </a:solidFill>
                <a:latin typeface="微軟正黑體" panose="020B0604030504040204" pitchFamily="34" charset="-120"/>
                <a:ea typeface="微軟正黑體" panose="020B0604030504040204" pitchFamily="34" charset="-120"/>
              </a:rPr>
              <a:t>-</a:t>
            </a:r>
            <a:r>
              <a:rPr lang="zh-TW" altLang="en-US" sz="1600" dirty="0" smtClean="0">
                <a:solidFill>
                  <a:srgbClr val="FF0000"/>
                </a:solidFill>
                <a:latin typeface="微軟正黑體" panose="020B0604030504040204" pitchFamily="34" charset="-120"/>
                <a:ea typeface="微軟正黑體" panose="020B0604030504040204" pitchFamily="34" charset="-120"/>
              </a:rPr>
              <a:t>臺灣標準居中</a:t>
            </a:r>
            <a:endParaRPr lang="en-US" altLang="zh-CN" sz="1600" dirty="0">
              <a:solidFill>
                <a:srgbClr val="FF0000"/>
              </a:solidFill>
              <a:latin typeface="微軟正黑體" panose="020B0604030504040204" pitchFamily="34" charset="-120"/>
              <a:ea typeface="微軟正黑體" panose="020B0604030504040204" pitchFamily="34" charset="-120"/>
            </a:endParaRPr>
          </a:p>
        </p:txBody>
      </p:sp>
      <p:sp>
        <p:nvSpPr>
          <p:cNvPr id="53" name="MH_Text_3"/>
          <p:cNvSpPr txBox="1">
            <a:spLocks noChangeArrowheads="1"/>
          </p:cNvSpPr>
          <p:nvPr>
            <p:custDataLst>
              <p:tags r:id="rId6"/>
            </p:custDataLst>
          </p:nvPr>
        </p:nvSpPr>
        <p:spPr bwMode="auto">
          <a:xfrm>
            <a:off x="8318642" y="4922403"/>
            <a:ext cx="3441560" cy="13234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just">
              <a:lnSpc>
                <a:spcPct val="110000"/>
              </a:lnSpc>
              <a:defRPr/>
            </a:pPr>
            <a:r>
              <a:rPr lang="zh-TW" altLang="en-US" sz="1600" dirty="0" smtClean="0">
                <a:solidFill>
                  <a:srgbClr val="58595B"/>
                </a:solidFill>
                <a:latin typeface="微軟正黑體" panose="020B0604030504040204" pitchFamily="34" charset="-120"/>
                <a:ea typeface="微軟正黑體" panose="020B0604030504040204" pitchFamily="34" charset="-120"/>
              </a:rPr>
              <a:t>美國樓板輕量衝擊音 </a:t>
            </a:r>
            <a:r>
              <a:rPr lang="en-US" altLang="zh-TW" sz="1600" dirty="0" err="1" smtClean="0">
                <a:solidFill>
                  <a:srgbClr val="58595B"/>
                </a:solidFill>
                <a:latin typeface="微軟正黑體" panose="020B0604030504040204" pitchFamily="34" charset="-120"/>
                <a:ea typeface="微軟正黑體" panose="020B0604030504040204" pitchFamily="34" charset="-120"/>
              </a:rPr>
              <a:t>Ln,w</a:t>
            </a:r>
            <a:r>
              <a:rPr lang="zh-TW" altLang="en-US" sz="1600" dirty="0" smtClean="0">
                <a:latin typeface="微軟正黑體" panose="020B0604030504040204" pitchFamily="34" charset="-120"/>
                <a:ea typeface="微軟正黑體" panose="020B0604030504040204" pitchFamily="34" charset="-120"/>
              </a:rPr>
              <a:t>≦</a:t>
            </a:r>
            <a:r>
              <a:rPr lang="en-US" altLang="zh-TW" sz="1600" dirty="0" smtClean="0">
                <a:latin typeface="微軟正黑體" panose="020B0604030504040204" pitchFamily="34" charset="-120"/>
                <a:ea typeface="微軟正黑體" panose="020B0604030504040204" pitchFamily="34" charset="-120"/>
              </a:rPr>
              <a:t>60</a:t>
            </a:r>
          </a:p>
          <a:p>
            <a:pPr algn="just">
              <a:lnSpc>
                <a:spcPct val="110000"/>
              </a:lnSpc>
              <a:defRPr/>
            </a:pPr>
            <a:r>
              <a:rPr lang="zh-TW" altLang="en-US" sz="1600" dirty="0" smtClean="0">
                <a:solidFill>
                  <a:srgbClr val="58595B"/>
                </a:solidFill>
                <a:latin typeface="微軟正黑體" panose="020B0604030504040204" pitchFamily="34" charset="-120"/>
                <a:ea typeface="微軟正黑體" panose="020B0604030504040204" pitchFamily="34" charset="-120"/>
              </a:rPr>
              <a:t>英國樓板輕量衝擊音 </a:t>
            </a:r>
            <a:r>
              <a:rPr lang="en-US" altLang="zh-TW" sz="1600" dirty="0" err="1" smtClean="0">
                <a:solidFill>
                  <a:srgbClr val="58595B"/>
                </a:solidFill>
                <a:latin typeface="微軟正黑體" panose="020B0604030504040204" pitchFamily="34" charset="-120"/>
                <a:ea typeface="微軟正黑體" panose="020B0604030504040204" pitchFamily="34" charset="-120"/>
              </a:rPr>
              <a:t>Ln,w</a:t>
            </a:r>
            <a:r>
              <a:rPr lang="zh-TW" altLang="en-US" sz="1600" dirty="0" smtClean="0">
                <a:latin typeface="微軟正黑體" panose="020B0604030504040204" pitchFamily="34" charset="-120"/>
                <a:ea typeface="微軟正黑體" panose="020B0604030504040204" pitchFamily="34" charset="-120"/>
              </a:rPr>
              <a:t>≦</a:t>
            </a:r>
            <a:r>
              <a:rPr lang="en-US" altLang="zh-TW" sz="1600" dirty="0" smtClean="0">
                <a:latin typeface="微軟正黑體" panose="020B0604030504040204" pitchFamily="34" charset="-120"/>
                <a:ea typeface="微軟正黑體" panose="020B0604030504040204" pitchFamily="34" charset="-120"/>
              </a:rPr>
              <a:t>62</a:t>
            </a:r>
          </a:p>
          <a:p>
            <a:pPr algn="just">
              <a:lnSpc>
                <a:spcPct val="110000"/>
              </a:lnSpc>
              <a:defRPr/>
            </a:pPr>
            <a:r>
              <a:rPr lang="zh-TW" altLang="en-US" sz="1600" dirty="0" smtClean="0">
                <a:solidFill>
                  <a:srgbClr val="FF0000"/>
                </a:solidFill>
                <a:latin typeface="微軟正黑體" panose="020B0604030504040204" pitchFamily="34" charset="-120"/>
                <a:ea typeface="微軟正黑體" panose="020B0604030504040204" pitchFamily="34" charset="-120"/>
              </a:rPr>
              <a:t>我國樓板輕量衝擊音 </a:t>
            </a:r>
            <a:r>
              <a:rPr lang="en-US" altLang="zh-TW" sz="1600" dirty="0" err="1" smtClean="0">
                <a:solidFill>
                  <a:srgbClr val="FF0000"/>
                </a:solidFill>
                <a:latin typeface="微軟正黑體" panose="020B0604030504040204" pitchFamily="34" charset="-120"/>
                <a:ea typeface="微軟正黑體" panose="020B0604030504040204" pitchFamily="34" charset="-120"/>
              </a:rPr>
              <a:t>Ln,w</a:t>
            </a:r>
            <a:r>
              <a:rPr lang="zh-TW" altLang="en-US" sz="1600" dirty="0" smtClean="0">
                <a:solidFill>
                  <a:srgbClr val="FF0000"/>
                </a:solidFill>
                <a:latin typeface="微軟正黑體" panose="020B0604030504040204" pitchFamily="34" charset="-120"/>
                <a:ea typeface="微軟正黑體" panose="020B0604030504040204" pitchFamily="34" charset="-120"/>
              </a:rPr>
              <a:t>≦</a:t>
            </a:r>
            <a:r>
              <a:rPr lang="en-US" altLang="zh-TW" sz="1600" dirty="0" smtClean="0">
                <a:solidFill>
                  <a:srgbClr val="FF0000"/>
                </a:solidFill>
                <a:latin typeface="微軟正黑體" panose="020B0604030504040204" pitchFamily="34" charset="-120"/>
                <a:ea typeface="微軟正黑體" panose="020B0604030504040204" pitchFamily="34" charset="-120"/>
              </a:rPr>
              <a:t>58</a:t>
            </a:r>
          </a:p>
          <a:p>
            <a:pPr algn="just">
              <a:lnSpc>
                <a:spcPct val="110000"/>
              </a:lnSpc>
              <a:defRPr/>
            </a:pPr>
            <a:r>
              <a:rPr lang="zh-TW" altLang="en-US" sz="1600" dirty="0" smtClean="0">
                <a:solidFill>
                  <a:srgbClr val="58595B"/>
                </a:solidFill>
                <a:latin typeface="微軟正黑體" panose="020B0604030504040204" pitchFamily="34" charset="-120"/>
                <a:ea typeface="微軟正黑體" panose="020B0604030504040204" pitchFamily="34" charset="-120"/>
              </a:rPr>
              <a:t>紐西蘭樓板輕量衝擊音 </a:t>
            </a:r>
            <a:r>
              <a:rPr lang="en-US" altLang="zh-TW" sz="1600" dirty="0" err="1" smtClean="0">
                <a:solidFill>
                  <a:srgbClr val="58595B"/>
                </a:solidFill>
                <a:latin typeface="微軟正黑體" panose="020B0604030504040204" pitchFamily="34" charset="-120"/>
                <a:ea typeface="微軟正黑體" panose="020B0604030504040204" pitchFamily="34" charset="-120"/>
              </a:rPr>
              <a:t>Ln,w</a:t>
            </a:r>
            <a:r>
              <a:rPr lang="zh-TW" altLang="en-US" sz="1600" dirty="0" smtClean="0">
                <a:latin typeface="微軟正黑體" panose="020B0604030504040204" pitchFamily="34" charset="-120"/>
                <a:ea typeface="微軟正黑體" panose="020B0604030504040204" pitchFamily="34" charset="-120"/>
              </a:rPr>
              <a:t>≦</a:t>
            </a:r>
            <a:r>
              <a:rPr lang="en-US" altLang="zh-TW" sz="1600" dirty="0" smtClean="0">
                <a:latin typeface="微軟正黑體" panose="020B0604030504040204" pitchFamily="34" charset="-120"/>
                <a:ea typeface="微軟正黑體" panose="020B0604030504040204" pitchFamily="34" charset="-120"/>
              </a:rPr>
              <a:t>55</a:t>
            </a:r>
          </a:p>
          <a:p>
            <a:pPr algn="just">
              <a:lnSpc>
                <a:spcPct val="110000"/>
              </a:lnSpc>
              <a:defRPr/>
            </a:pPr>
            <a:r>
              <a:rPr lang="zh-TW" altLang="en-US" sz="1600" dirty="0" smtClean="0">
                <a:solidFill>
                  <a:srgbClr val="58595B"/>
                </a:solidFill>
                <a:latin typeface="微軟正黑體" panose="020B0604030504040204" pitchFamily="34" charset="-120"/>
                <a:ea typeface="微軟正黑體" panose="020B0604030504040204" pitchFamily="34" charset="-120"/>
              </a:rPr>
              <a:t>德國樓板輕量衝擊音 </a:t>
            </a:r>
            <a:r>
              <a:rPr lang="en-US" altLang="zh-TW" sz="1600" dirty="0" err="1" smtClean="0">
                <a:solidFill>
                  <a:srgbClr val="58595B"/>
                </a:solidFill>
                <a:latin typeface="微軟正黑體" panose="020B0604030504040204" pitchFamily="34" charset="-120"/>
                <a:ea typeface="微軟正黑體" panose="020B0604030504040204" pitchFamily="34" charset="-120"/>
              </a:rPr>
              <a:t>Ln,w</a:t>
            </a:r>
            <a:r>
              <a:rPr lang="zh-TW" altLang="en-US" sz="1600" dirty="0" smtClean="0">
                <a:latin typeface="微軟正黑體" panose="020B0604030504040204" pitchFamily="34" charset="-120"/>
                <a:ea typeface="微軟正黑體" panose="020B0604030504040204" pitchFamily="34" charset="-120"/>
              </a:rPr>
              <a:t>≦</a:t>
            </a:r>
            <a:r>
              <a:rPr lang="en-US" altLang="zh-TW" sz="1600" dirty="0" smtClean="0">
                <a:latin typeface="微軟正黑體" panose="020B0604030504040204" pitchFamily="34" charset="-120"/>
                <a:ea typeface="微軟正黑體" panose="020B0604030504040204" pitchFamily="34" charset="-120"/>
              </a:rPr>
              <a:t>53</a:t>
            </a:r>
            <a:endParaRPr lang="en-US" altLang="zh-CN" sz="1600" dirty="0" smtClean="0">
              <a:solidFill>
                <a:srgbClr val="58595B"/>
              </a:solidFill>
              <a:latin typeface="微軟正黑體" panose="020B0604030504040204" pitchFamily="34" charset="-120"/>
              <a:ea typeface="微軟正黑體" panose="020B0604030504040204" pitchFamily="34" charset="-120"/>
            </a:endParaRPr>
          </a:p>
          <a:p>
            <a:pPr algn="just">
              <a:lnSpc>
                <a:spcPct val="110000"/>
              </a:lnSpc>
              <a:defRPr/>
            </a:pPr>
            <a:endParaRPr lang="en-US" altLang="zh-CN" sz="1400" dirty="0" smtClean="0">
              <a:solidFill>
                <a:srgbClr val="58595B"/>
              </a:solidFill>
              <a:latin typeface="微軟正黑體" panose="020B0604030504040204" pitchFamily="34" charset="-120"/>
              <a:ea typeface="微軟正黑體" panose="020B0604030504040204" pitchFamily="34" charset="-120"/>
            </a:endParaRPr>
          </a:p>
          <a:p>
            <a:pPr algn="just">
              <a:lnSpc>
                <a:spcPct val="110000"/>
              </a:lnSpc>
              <a:defRPr/>
            </a:pPr>
            <a:endParaRPr lang="en-US" altLang="zh-CN" sz="1400" dirty="0" smtClean="0">
              <a:solidFill>
                <a:srgbClr val="FF0000"/>
              </a:solidFill>
              <a:latin typeface="微軟正黑體" panose="020B0604030504040204" pitchFamily="34" charset="-120"/>
              <a:ea typeface="微軟正黑體" panose="020B0604030504040204" pitchFamily="34" charset="-120"/>
            </a:endParaRPr>
          </a:p>
          <a:p>
            <a:pPr algn="just">
              <a:lnSpc>
                <a:spcPct val="110000"/>
              </a:lnSpc>
              <a:defRPr/>
            </a:pPr>
            <a:endParaRPr lang="en-US" altLang="zh-TW" sz="1400" dirty="0" smtClean="0">
              <a:latin typeface="微軟正黑體" panose="020B0604030504040204" pitchFamily="34" charset="-120"/>
              <a:ea typeface="微軟正黑體" panose="020B0604030504040204" pitchFamily="34" charset="-120"/>
            </a:endParaRPr>
          </a:p>
          <a:p>
            <a:pPr algn="just">
              <a:lnSpc>
                <a:spcPct val="110000"/>
              </a:lnSpc>
              <a:defRPr/>
            </a:pPr>
            <a:r>
              <a:rPr lang="en-US" altLang="zh-TW" sz="1400" dirty="0" smtClean="0">
                <a:solidFill>
                  <a:srgbClr val="58595B"/>
                </a:solidFill>
                <a:latin typeface="微軟正黑體" panose="020B0604030504040204" pitchFamily="34" charset="-120"/>
                <a:ea typeface="微軟正黑體" panose="020B0604030504040204" pitchFamily="34" charset="-120"/>
              </a:rPr>
              <a:t> </a:t>
            </a:r>
            <a:endParaRPr lang="en-US" altLang="zh-CN" sz="1400" dirty="0" smtClean="0">
              <a:solidFill>
                <a:srgbClr val="58595B"/>
              </a:solidFill>
              <a:latin typeface="微軟正黑體" panose="020B0604030504040204" pitchFamily="34" charset="-120"/>
              <a:ea typeface="微軟正黑體" panose="020B0604030504040204" pitchFamily="34" charset="-120"/>
            </a:endParaRPr>
          </a:p>
          <a:p>
            <a:pPr algn="just">
              <a:lnSpc>
                <a:spcPct val="110000"/>
              </a:lnSpc>
              <a:defRPr/>
            </a:pPr>
            <a:r>
              <a:rPr lang="en-US" altLang="zh-TW" sz="1400" dirty="0" smtClean="0">
                <a:solidFill>
                  <a:srgbClr val="58595B"/>
                </a:solidFill>
                <a:latin typeface="微軟正黑體" panose="020B0604030504040204" pitchFamily="34" charset="-120"/>
                <a:ea typeface="微軟正黑體" panose="020B0604030504040204" pitchFamily="34" charset="-120"/>
              </a:rPr>
              <a:t> </a:t>
            </a:r>
            <a:endParaRPr lang="en-US" altLang="zh-CN" sz="1400" dirty="0">
              <a:solidFill>
                <a:srgbClr val="58595B"/>
              </a:solidFill>
              <a:latin typeface="微軟正黑體" panose="020B0604030504040204" pitchFamily="34" charset="-120"/>
              <a:ea typeface="微軟正黑體" panose="020B0604030504040204" pitchFamily="34" charset="-120"/>
            </a:endParaRPr>
          </a:p>
        </p:txBody>
      </p:sp>
      <p:sp>
        <p:nvSpPr>
          <p:cNvPr id="3" name="矩形 2"/>
          <p:cNvSpPr/>
          <p:nvPr/>
        </p:nvSpPr>
        <p:spPr>
          <a:xfrm>
            <a:off x="807932" y="1274131"/>
            <a:ext cx="6083717" cy="400110"/>
          </a:xfrm>
          <a:prstGeom prst="rect">
            <a:avLst/>
          </a:prstGeom>
        </p:spPr>
        <p:txBody>
          <a:bodyPr wrap="none">
            <a:spAutoFit/>
          </a:bodyPr>
          <a:lstStyle/>
          <a:p>
            <a:r>
              <a:rPr lang="zh-TW" altLang="en-US" sz="2000" b="1" dirty="0">
                <a:solidFill>
                  <a:srgbClr val="002060"/>
                </a:solidFill>
                <a:latin typeface="微軟正黑體" panose="020B0604030504040204" pitchFamily="34" charset="-120"/>
                <a:ea typeface="微軟正黑體" panose="020B0604030504040204" pitchFamily="34" charset="-120"/>
              </a:rPr>
              <a:t>提升建築音環境品質及健康生活條件之要求日益殷切</a:t>
            </a:r>
            <a:endParaRPr lang="zh-TW" altLang="en-US" sz="2000" b="1" dirty="0">
              <a:solidFill>
                <a:srgbClr val="002060"/>
              </a:solidFill>
            </a:endParaRPr>
          </a:p>
        </p:txBody>
      </p:sp>
    </p:spTree>
    <p:extLst>
      <p:ext uri="{BB962C8B-B14F-4D97-AF65-F5344CB8AC3E}">
        <p14:creationId xmlns:p14="http://schemas.microsoft.com/office/powerpoint/2010/main" val="2454194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07932" y="61036"/>
            <a:ext cx="2515565" cy="523220"/>
          </a:xfrm>
          <a:prstGeom prst="rect">
            <a:avLst/>
          </a:prstGeom>
          <a:noFill/>
        </p:spPr>
        <p:txBody>
          <a:bodyPr wrap="square" rtlCol="0">
            <a:spAutoFit/>
          </a:bodyPr>
          <a:lstStyle/>
          <a:p>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隔音法制化</a:t>
            </a:r>
          </a:p>
        </p:txBody>
      </p:sp>
      <p:sp>
        <p:nvSpPr>
          <p:cNvPr id="5" name="橢圓 4"/>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01</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759993" y="571130"/>
            <a:ext cx="2964447" cy="646331"/>
          </a:xfrm>
          <a:prstGeom prst="rect">
            <a:avLst/>
          </a:prstGeom>
          <a:noFill/>
        </p:spPr>
        <p:txBody>
          <a:bodyPr wrap="square" rtlCol="0">
            <a:spAutoFit/>
          </a:bodyPr>
          <a:lstStyle>
            <a:defPPr>
              <a:defRPr lang="zh-CN"/>
            </a:defPPr>
            <a:lvl1pPr>
              <a:defRPr sz="3600" b="1">
                <a:solidFill>
                  <a:srgbClr val="002060"/>
                </a:solidFill>
                <a:latin typeface="微軟正黑體" panose="020B0604030504040204" pitchFamily="34" charset="-120"/>
                <a:ea typeface="微軟正黑體" panose="020B0604030504040204" pitchFamily="34" charset="-120"/>
              </a:defRPr>
            </a:lvl1pPr>
          </a:lstStyle>
          <a:p>
            <a:r>
              <a:rPr lang="zh-TW" altLang="en-US" dirty="0"/>
              <a:t>政策緩衝歷程</a:t>
            </a:r>
          </a:p>
        </p:txBody>
      </p:sp>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5</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grpSp>
        <p:nvGrpSpPr>
          <p:cNvPr id="75" name="群組 74"/>
          <p:cNvGrpSpPr/>
          <p:nvPr/>
        </p:nvGrpSpPr>
        <p:grpSpPr>
          <a:xfrm>
            <a:off x="9997732" y="-98974"/>
            <a:ext cx="2078208" cy="2081405"/>
            <a:chOff x="6347240" y="2998595"/>
            <a:chExt cx="4059311" cy="4065556"/>
          </a:xfrm>
        </p:grpSpPr>
        <p:pic>
          <p:nvPicPr>
            <p:cNvPr id="76" name="Picture 4" descr="ç¸éåç"/>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85" b="89862" l="6923" r="93385">
                          <a14:backgroundMark x1="11846" y1="15515" x2="11846" y2="15515"/>
                        </a14:backgroundRemoval>
                      </a14:imgEffect>
                    </a14:imgLayer>
                  </a14:imgProps>
                </a:ext>
                <a:ext uri="{28A0092B-C50C-407E-A947-70E740481C1C}">
                  <a14:useLocalDpi xmlns:a14="http://schemas.microsoft.com/office/drawing/2010/main" val="0"/>
                </a:ext>
              </a:extLst>
            </a:blip>
            <a:srcRect/>
            <a:stretch>
              <a:fillRect/>
            </a:stretch>
          </p:blipFill>
          <p:spPr bwMode="auto">
            <a:xfrm>
              <a:off x="6347240" y="2998595"/>
              <a:ext cx="4059311" cy="4065556"/>
            </a:xfrm>
            <a:prstGeom prst="rect">
              <a:avLst/>
            </a:prstGeom>
            <a:noFill/>
            <a:extLst>
              <a:ext uri="{909E8E84-426E-40DD-AFC4-6F175D3DCCD1}">
                <a14:hiddenFill xmlns:a14="http://schemas.microsoft.com/office/drawing/2010/main">
                  <a:solidFill>
                    <a:srgbClr val="FFFFFF"/>
                  </a:solidFill>
                </a14:hiddenFill>
              </a:ext>
            </a:extLst>
          </p:spPr>
        </p:pic>
        <p:sp>
          <p:nvSpPr>
            <p:cNvPr id="77" name="文字方塊 76"/>
            <p:cNvSpPr txBox="1"/>
            <p:nvPr/>
          </p:nvSpPr>
          <p:spPr>
            <a:xfrm>
              <a:off x="7556503" y="5528402"/>
              <a:ext cx="1162267" cy="1142226"/>
            </a:xfrm>
            <a:prstGeom prst="rect">
              <a:avLst/>
            </a:prstGeom>
            <a:noFill/>
          </p:spPr>
          <p:txBody>
            <a:bodyPr wrap="none" rtlCol="0">
              <a:spAutoFit/>
            </a:bodyPr>
            <a:lstStyle/>
            <a:p>
              <a:r>
                <a:rPr lang="zh-TW" altLang="en-US" sz="3200" dirty="0" smtClean="0">
                  <a:latin typeface="微軟正黑體" panose="020B0604030504040204" pitchFamily="34" charset="-120"/>
                  <a:ea typeface="微軟正黑體" panose="020B0604030504040204" pitchFamily="34" charset="-120"/>
                </a:rPr>
                <a:t>官</a:t>
              </a:r>
              <a:endParaRPr lang="zh-TW" altLang="en-US" sz="3200" dirty="0">
                <a:latin typeface="微軟正黑體" panose="020B0604030504040204" pitchFamily="34" charset="-120"/>
                <a:ea typeface="微軟正黑體" panose="020B0604030504040204" pitchFamily="34" charset="-120"/>
              </a:endParaRPr>
            </a:p>
          </p:txBody>
        </p:sp>
        <p:sp>
          <p:nvSpPr>
            <p:cNvPr id="78" name="文字方塊 77"/>
            <p:cNvSpPr txBox="1"/>
            <p:nvPr/>
          </p:nvSpPr>
          <p:spPr>
            <a:xfrm>
              <a:off x="7212455" y="4196163"/>
              <a:ext cx="1162267" cy="1142226"/>
            </a:xfrm>
            <a:prstGeom prst="rect">
              <a:avLst/>
            </a:prstGeom>
            <a:noFill/>
          </p:spPr>
          <p:txBody>
            <a:bodyPr wrap="none" rtlCol="0">
              <a:spAutoFit/>
            </a:bodyPr>
            <a:lstStyle/>
            <a:p>
              <a:r>
                <a:rPr lang="zh-TW" altLang="en-US" sz="3200" dirty="0" smtClean="0">
                  <a:latin typeface="微軟正黑體" panose="020B0604030504040204" pitchFamily="34" charset="-120"/>
                  <a:ea typeface="微軟正黑體" panose="020B0604030504040204" pitchFamily="34" charset="-120"/>
                </a:rPr>
                <a:t>產</a:t>
              </a:r>
              <a:endParaRPr lang="zh-TW" altLang="en-US" sz="3200" dirty="0">
                <a:latin typeface="微軟正黑體" panose="020B0604030504040204" pitchFamily="34" charset="-120"/>
                <a:ea typeface="微軟正黑體" panose="020B0604030504040204" pitchFamily="34" charset="-120"/>
              </a:endParaRPr>
            </a:p>
          </p:txBody>
        </p:sp>
        <p:sp>
          <p:nvSpPr>
            <p:cNvPr id="79" name="文字方塊 78"/>
            <p:cNvSpPr txBox="1"/>
            <p:nvPr/>
          </p:nvSpPr>
          <p:spPr>
            <a:xfrm>
              <a:off x="8865290" y="5157042"/>
              <a:ext cx="1162267" cy="1142226"/>
            </a:xfrm>
            <a:prstGeom prst="rect">
              <a:avLst/>
            </a:prstGeom>
            <a:noFill/>
          </p:spPr>
          <p:txBody>
            <a:bodyPr wrap="none" rtlCol="0">
              <a:spAutoFit/>
            </a:bodyPr>
            <a:lstStyle/>
            <a:p>
              <a:r>
                <a:rPr lang="zh-TW" altLang="en-US" sz="3200" dirty="0" smtClean="0">
                  <a:solidFill>
                    <a:schemeClr val="bg1"/>
                  </a:solidFill>
                  <a:latin typeface="微軟正黑體" panose="020B0604030504040204" pitchFamily="34" charset="-120"/>
                  <a:ea typeface="微軟正黑體" panose="020B0604030504040204" pitchFamily="34" charset="-120"/>
                </a:rPr>
                <a:t>學</a:t>
              </a:r>
              <a:endParaRPr lang="zh-TW" altLang="en-US" sz="3200" dirty="0">
                <a:solidFill>
                  <a:schemeClr val="bg1"/>
                </a:solidFill>
                <a:latin typeface="微軟正黑體" panose="020B0604030504040204" pitchFamily="34" charset="-120"/>
                <a:ea typeface="微軟正黑體" panose="020B0604030504040204" pitchFamily="34" charset="-120"/>
              </a:endParaRPr>
            </a:p>
          </p:txBody>
        </p:sp>
        <p:sp>
          <p:nvSpPr>
            <p:cNvPr id="80" name="文字方塊 79"/>
            <p:cNvSpPr txBox="1"/>
            <p:nvPr/>
          </p:nvSpPr>
          <p:spPr>
            <a:xfrm>
              <a:off x="8637982" y="3794502"/>
              <a:ext cx="1162267" cy="1142226"/>
            </a:xfrm>
            <a:prstGeom prst="rect">
              <a:avLst/>
            </a:prstGeom>
            <a:noFill/>
          </p:spPr>
          <p:txBody>
            <a:bodyPr wrap="none" rtlCol="0">
              <a:spAutoFit/>
            </a:bodyPr>
            <a:lstStyle/>
            <a:p>
              <a:r>
                <a:rPr lang="zh-TW" altLang="en-US" sz="3200" dirty="0" smtClean="0">
                  <a:solidFill>
                    <a:schemeClr val="bg1"/>
                  </a:solidFill>
                  <a:latin typeface="微軟正黑體" panose="020B0604030504040204" pitchFamily="34" charset="-120"/>
                  <a:ea typeface="微軟正黑體" panose="020B0604030504040204" pitchFamily="34" charset="-120"/>
                </a:rPr>
                <a:t>綜</a:t>
              </a:r>
              <a:endParaRPr lang="zh-TW" altLang="en-US" sz="3200" dirty="0">
                <a:solidFill>
                  <a:schemeClr val="bg1"/>
                </a:solidFill>
                <a:latin typeface="微軟正黑體" panose="020B0604030504040204" pitchFamily="34" charset="-120"/>
                <a:ea typeface="微軟正黑體" panose="020B0604030504040204" pitchFamily="34" charset="-120"/>
              </a:endParaRPr>
            </a:p>
          </p:txBody>
        </p:sp>
      </p:grpSp>
      <p:grpSp>
        <p:nvGrpSpPr>
          <p:cNvPr id="82" name="群組 81"/>
          <p:cNvGrpSpPr/>
          <p:nvPr/>
        </p:nvGrpSpPr>
        <p:grpSpPr>
          <a:xfrm>
            <a:off x="413660" y="2400888"/>
            <a:ext cx="2120932" cy="1631325"/>
            <a:chOff x="520668" y="2400888"/>
            <a:chExt cx="2120932" cy="1631325"/>
          </a:xfrm>
        </p:grpSpPr>
        <p:sp>
          <p:nvSpPr>
            <p:cNvPr id="93" name="手繪多邊形 92"/>
            <p:cNvSpPr/>
            <p:nvPr/>
          </p:nvSpPr>
          <p:spPr>
            <a:xfrm>
              <a:off x="635623" y="2400888"/>
              <a:ext cx="1808943" cy="723577"/>
            </a:xfrm>
            <a:custGeom>
              <a:avLst/>
              <a:gdLst>
                <a:gd name="connsiteX0" fmla="*/ 0 w 1808942"/>
                <a:gd name="connsiteY0" fmla="*/ 0 h 723577"/>
                <a:gd name="connsiteX1" fmla="*/ 1447154 w 1808942"/>
                <a:gd name="connsiteY1" fmla="*/ 0 h 723577"/>
                <a:gd name="connsiteX2" fmla="*/ 1808942 w 1808942"/>
                <a:gd name="connsiteY2" fmla="*/ 361789 h 723577"/>
                <a:gd name="connsiteX3" fmla="*/ 1447154 w 1808942"/>
                <a:gd name="connsiteY3" fmla="*/ 723577 h 723577"/>
                <a:gd name="connsiteX4" fmla="*/ 0 w 1808942"/>
                <a:gd name="connsiteY4" fmla="*/ 723577 h 723577"/>
                <a:gd name="connsiteX5" fmla="*/ 361789 w 1808942"/>
                <a:gd name="connsiteY5" fmla="*/ 361789 h 723577"/>
                <a:gd name="connsiteX6" fmla="*/ 0 w 1808942"/>
                <a:gd name="connsiteY6" fmla="*/ 0 h 72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942" h="723577">
                  <a:moveTo>
                    <a:pt x="0" y="0"/>
                  </a:moveTo>
                  <a:lnTo>
                    <a:pt x="1447154" y="0"/>
                  </a:lnTo>
                  <a:lnTo>
                    <a:pt x="1808942" y="361789"/>
                  </a:lnTo>
                  <a:lnTo>
                    <a:pt x="1447154" y="723577"/>
                  </a:lnTo>
                  <a:lnTo>
                    <a:pt x="0" y="723577"/>
                  </a:lnTo>
                  <a:lnTo>
                    <a:pt x="361789" y="361789"/>
                  </a:lnTo>
                  <a:lnTo>
                    <a:pt x="0" y="0"/>
                  </a:lnTo>
                  <a:close/>
                </a:path>
              </a:pathLst>
            </a:custGeom>
            <a:solidFill>
              <a:schemeClr val="bg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49800" tIns="29337" rIns="391125" bIns="29337" numCol="1" spcCol="1270" anchor="ctr" anchorCtr="0">
              <a:noAutofit/>
            </a:bodyPr>
            <a:lstStyle/>
            <a:p>
              <a:pPr lvl="0" algn="ctr" defTabSz="977900">
                <a:lnSpc>
                  <a:spcPct val="90000"/>
                </a:lnSpc>
                <a:spcBef>
                  <a:spcPct val="0"/>
                </a:spcBef>
                <a:spcAft>
                  <a:spcPct val="35000"/>
                </a:spcAft>
              </a:pPr>
              <a:r>
                <a:rPr lang="en-US" altLang="zh-TW" sz="2200" kern="1200" dirty="0" smtClean="0">
                  <a:solidFill>
                    <a:schemeClr val="tx1"/>
                  </a:solidFill>
                  <a:latin typeface="微軟正黑體" panose="020B0604030504040204" pitchFamily="34" charset="-120"/>
                  <a:ea typeface="微軟正黑體" panose="020B0604030504040204" pitchFamily="34" charset="-120"/>
                </a:rPr>
                <a:t>105</a:t>
              </a:r>
              <a:r>
                <a:rPr lang="zh-TW" altLang="en-US" sz="2200" kern="1200" dirty="0" smtClean="0">
                  <a:solidFill>
                    <a:schemeClr val="tx1"/>
                  </a:solidFill>
                  <a:latin typeface="微軟正黑體" panose="020B0604030504040204" pitchFamily="34" charset="-120"/>
                  <a:ea typeface="微軟正黑體" panose="020B0604030504040204" pitchFamily="34" charset="-120"/>
                </a:rPr>
                <a:t>年</a:t>
              </a:r>
              <a:endParaRPr lang="zh-TW" altLang="en-US" sz="2200" kern="1200" dirty="0">
                <a:solidFill>
                  <a:schemeClr val="tx1"/>
                </a:solidFill>
                <a:latin typeface="微軟正黑體" panose="020B0604030504040204" pitchFamily="34" charset="-120"/>
                <a:ea typeface="微軟正黑體" panose="020B0604030504040204" pitchFamily="34" charset="-120"/>
              </a:endParaRPr>
            </a:p>
          </p:txBody>
        </p:sp>
        <p:sp>
          <p:nvSpPr>
            <p:cNvPr id="94" name="文字方塊 93"/>
            <p:cNvSpPr txBox="1"/>
            <p:nvPr/>
          </p:nvSpPr>
          <p:spPr>
            <a:xfrm>
              <a:off x="520668" y="3185827"/>
              <a:ext cx="2120932" cy="846386"/>
            </a:xfrm>
            <a:prstGeom prst="rect">
              <a:avLst/>
            </a:prstGeom>
            <a:noFill/>
          </p:spPr>
          <p:txBody>
            <a:bodyPr wrap="square" rtlCol="0">
              <a:spAutoFit/>
            </a:bodyPr>
            <a:lstStyle/>
            <a:p>
              <a:pPr>
                <a:lnSpc>
                  <a:spcPct val="150000"/>
                </a:lnSpc>
              </a:pPr>
              <a:r>
                <a:rPr lang="zh-TW" altLang="en-US" sz="1400" dirty="0" smtClean="0">
                  <a:solidFill>
                    <a:srgbClr val="FF0000"/>
                  </a:solidFill>
                  <a:latin typeface="微軟正黑體" panose="020B0604030504040204" pitchFamily="34" charset="-120"/>
                  <a:ea typeface="微軟正黑體" panose="020B0604030504040204" pitchFamily="34" charset="-120"/>
                </a:rPr>
                <a:t>原訂施行日</a:t>
              </a:r>
              <a:endParaRPr lang="en-US" altLang="zh-TW" sz="1400" dirty="0" smtClean="0">
                <a:solidFill>
                  <a:srgbClr val="FF0000"/>
                </a:solidFill>
                <a:latin typeface="微軟正黑體" panose="020B0604030504040204" pitchFamily="34" charset="-120"/>
                <a:ea typeface="微軟正黑體" panose="020B0604030504040204" pitchFamily="34" charset="-120"/>
              </a:endParaRPr>
            </a:p>
            <a:p>
              <a:r>
                <a:rPr lang="zh-TW" altLang="en-US" sz="1400" dirty="0" smtClean="0">
                  <a:solidFill>
                    <a:srgbClr val="FF0000"/>
                  </a:solidFill>
                  <a:latin typeface="微軟正黑體" panose="020B0604030504040204" pitchFamily="34" charset="-120"/>
                  <a:ea typeface="微軟正黑體" panose="020B0604030504040204" pitchFamily="34" charset="-120"/>
                </a:rPr>
                <a:t>*空氣音隔音</a:t>
              </a:r>
              <a:r>
                <a:rPr lang="en-US" altLang="zh-TW" sz="1400" dirty="0" smtClean="0">
                  <a:solidFill>
                    <a:srgbClr val="FF0000"/>
                  </a:solidFill>
                  <a:latin typeface="微軟正黑體" panose="020B0604030504040204" pitchFamily="34" charset="-120"/>
                  <a:ea typeface="微軟正黑體" panose="020B0604030504040204" pitchFamily="34" charset="-120"/>
                </a:rPr>
                <a:t>105.7.1</a:t>
              </a:r>
            </a:p>
            <a:p>
              <a:r>
                <a:rPr lang="zh-TW" altLang="en-US" sz="1400" dirty="0" smtClean="0">
                  <a:solidFill>
                    <a:srgbClr val="FF0000"/>
                  </a:solidFill>
                  <a:latin typeface="微軟正黑體" panose="020B0604030504040204" pitchFamily="34" charset="-120"/>
                  <a:ea typeface="微軟正黑體" panose="020B0604030504040204" pitchFamily="34" charset="-120"/>
                </a:rPr>
                <a:t>*居</a:t>
              </a:r>
              <a:r>
                <a:rPr lang="zh-TW" altLang="en-US" sz="1400" dirty="0">
                  <a:solidFill>
                    <a:srgbClr val="FF0000"/>
                  </a:solidFill>
                  <a:latin typeface="微軟正黑體" panose="020B0604030504040204" pitchFamily="34" charset="-120"/>
                  <a:ea typeface="微軟正黑體" panose="020B0604030504040204" pitchFamily="34" charset="-120"/>
                </a:rPr>
                <a:t>室</a:t>
              </a:r>
              <a:r>
                <a:rPr lang="zh-TW" altLang="en-US" sz="1400" dirty="0" smtClean="0">
                  <a:solidFill>
                    <a:srgbClr val="FF0000"/>
                  </a:solidFill>
                  <a:latin typeface="微軟正黑體" panose="020B0604030504040204" pitchFamily="34" charset="-120"/>
                  <a:ea typeface="微軟正黑體" panose="020B0604030504040204" pitchFamily="34" charset="-120"/>
                </a:rPr>
                <a:t>樓板衝擊音</a:t>
              </a:r>
              <a:r>
                <a:rPr lang="en-US" altLang="zh-TW" sz="1400" dirty="0" smtClean="0">
                  <a:solidFill>
                    <a:srgbClr val="FF0000"/>
                  </a:solidFill>
                  <a:latin typeface="微軟正黑體" panose="020B0604030504040204" pitchFamily="34" charset="-120"/>
                  <a:ea typeface="微軟正黑體" panose="020B0604030504040204" pitchFamily="34" charset="-120"/>
                </a:rPr>
                <a:t>108.7.1</a:t>
              </a:r>
              <a:endParaRPr lang="en-US" altLang="zh-TW" sz="1400" dirty="0">
                <a:solidFill>
                  <a:srgbClr val="FF0000"/>
                </a:solidFill>
                <a:latin typeface="微軟正黑體" panose="020B0604030504040204" pitchFamily="34" charset="-120"/>
                <a:ea typeface="微軟正黑體" panose="020B0604030504040204" pitchFamily="34" charset="-120"/>
              </a:endParaRPr>
            </a:p>
          </p:txBody>
        </p:sp>
      </p:grpSp>
      <p:grpSp>
        <p:nvGrpSpPr>
          <p:cNvPr id="99" name="群組 98"/>
          <p:cNvGrpSpPr/>
          <p:nvPr/>
        </p:nvGrpSpPr>
        <p:grpSpPr>
          <a:xfrm>
            <a:off x="2437167" y="1716774"/>
            <a:ext cx="2107033" cy="3069491"/>
            <a:chOff x="2300975" y="1716774"/>
            <a:chExt cx="2107033" cy="3069491"/>
          </a:xfrm>
        </p:grpSpPr>
        <p:sp>
          <p:nvSpPr>
            <p:cNvPr id="100" name="手繪多邊形 99"/>
            <p:cNvSpPr/>
            <p:nvPr/>
          </p:nvSpPr>
          <p:spPr>
            <a:xfrm>
              <a:off x="2343416" y="2400888"/>
              <a:ext cx="1808943" cy="723577"/>
            </a:xfrm>
            <a:custGeom>
              <a:avLst/>
              <a:gdLst>
                <a:gd name="connsiteX0" fmla="*/ 0 w 1808942"/>
                <a:gd name="connsiteY0" fmla="*/ 0 h 723577"/>
                <a:gd name="connsiteX1" fmla="*/ 1447154 w 1808942"/>
                <a:gd name="connsiteY1" fmla="*/ 0 h 723577"/>
                <a:gd name="connsiteX2" fmla="*/ 1808942 w 1808942"/>
                <a:gd name="connsiteY2" fmla="*/ 361789 h 723577"/>
                <a:gd name="connsiteX3" fmla="*/ 1447154 w 1808942"/>
                <a:gd name="connsiteY3" fmla="*/ 723577 h 723577"/>
                <a:gd name="connsiteX4" fmla="*/ 0 w 1808942"/>
                <a:gd name="connsiteY4" fmla="*/ 723577 h 723577"/>
                <a:gd name="connsiteX5" fmla="*/ 361789 w 1808942"/>
                <a:gd name="connsiteY5" fmla="*/ 361789 h 723577"/>
                <a:gd name="connsiteX6" fmla="*/ 0 w 1808942"/>
                <a:gd name="connsiteY6" fmla="*/ 0 h 72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942" h="723577">
                  <a:moveTo>
                    <a:pt x="0" y="0"/>
                  </a:moveTo>
                  <a:lnTo>
                    <a:pt x="1447154" y="0"/>
                  </a:lnTo>
                  <a:lnTo>
                    <a:pt x="1808942" y="361789"/>
                  </a:lnTo>
                  <a:lnTo>
                    <a:pt x="1447154" y="723577"/>
                  </a:lnTo>
                  <a:lnTo>
                    <a:pt x="0" y="723577"/>
                  </a:lnTo>
                  <a:lnTo>
                    <a:pt x="361789" y="361789"/>
                  </a:lnTo>
                  <a:lnTo>
                    <a:pt x="0" y="0"/>
                  </a:lnTo>
                  <a:close/>
                </a:path>
              </a:pathLst>
            </a:custGeom>
            <a:solidFill>
              <a:schemeClr val="accent4">
                <a:lumMod val="40000"/>
                <a:lumOff val="6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49800" tIns="29337" rIns="391125" bIns="29337" numCol="1" spcCol="1270" anchor="ctr" anchorCtr="0">
              <a:noAutofit/>
            </a:bodyPr>
            <a:lstStyle/>
            <a:p>
              <a:pPr lvl="0" algn="ctr" defTabSz="977900">
                <a:lnSpc>
                  <a:spcPct val="90000"/>
                </a:lnSpc>
                <a:spcBef>
                  <a:spcPct val="0"/>
                </a:spcBef>
                <a:spcAft>
                  <a:spcPct val="35000"/>
                </a:spcAft>
              </a:pPr>
              <a:r>
                <a:rPr lang="en-US" altLang="zh-TW" sz="2200" kern="1200" dirty="0" smtClean="0">
                  <a:solidFill>
                    <a:schemeClr val="tx1"/>
                  </a:solidFill>
                  <a:latin typeface="微軟正黑體" panose="020B0604030504040204" pitchFamily="34" charset="-120"/>
                  <a:ea typeface="微軟正黑體" panose="020B0604030504040204" pitchFamily="34" charset="-120"/>
                </a:rPr>
                <a:t>106</a:t>
              </a:r>
              <a:r>
                <a:rPr lang="zh-TW" altLang="en-US" sz="2200" kern="1200" dirty="0" smtClean="0">
                  <a:solidFill>
                    <a:schemeClr val="tx1"/>
                  </a:solidFill>
                  <a:latin typeface="微軟正黑體" panose="020B0604030504040204" pitchFamily="34" charset="-120"/>
                  <a:ea typeface="微軟正黑體" panose="020B0604030504040204" pitchFamily="34" charset="-120"/>
                </a:rPr>
                <a:t>年</a:t>
              </a:r>
              <a:endParaRPr lang="zh-TW" altLang="en-US" sz="2200" kern="1200" dirty="0">
                <a:solidFill>
                  <a:schemeClr val="tx1"/>
                </a:solidFill>
                <a:latin typeface="微軟正黑體" panose="020B0604030504040204" pitchFamily="34" charset="-120"/>
                <a:ea typeface="微軟正黑體" panose="020B0604030504040204" pitchFamily="34" charset="-120"/>
              </a:endParaRPr>
            </a:p>
          </p:txBody>
        </p:sp>
        <p:sp>
          <p:nvSpPr>
            <p:cNvPr id="101" name="文字方塊 100"/>
            <p:cNvSpPr txBox="1"/>
            <p:nvPr/>
          </p:nvSpPr>
          <p:spPr>
            <a:xfrm>
              <a:off x="2300975" y="1716774"/>
              <a:ext cx="1569660" cy="646331"/>
            </a:xfrm>
            <a:prstGeom prst="rect">
              <a:avLst/>
            </a:prstGeom>
            <a:noFill/>
          </p:spPr>
          <p:txBody>
            <a:bodyPr wrap="none" rtlCol="0">
              <a:spAutoFit/>
            </a:bodyPr>
            <a:lstStyle/>
            <a:p>
              <a:endParaRPr lang="en-US" altLang="zh-TW" b="1" dirty="0" smtClean="0">
                <a:solidFill>
                  <a:srgbClr val="FFC000"/>
                </a:solidFill>
                <a:latin typeface="微軟正黑體" panose="020B0604030504040204" pitchFamily="34" charset="-120"/>
                <a:ea typeface="微軟正黑體" panose="020B0604030504040204" pitchFamily="34" charset="-120"/>
              </a:endParaRPr>
            </a:p>
            <a:p>
              <a:r>
                <a:rPr lang="zh-TW" altLang="en-US" b="1" dirty="0" smtClean="0">
                  <a:solidFill>
                    <a:srgbClr val="00B050"/>
                  </a:solidFill>
                  <a:latin typeface="微軟正黑體" panose="020B0604030504040204" pitchFamily="34" charset="-120"/>
                  <a:ea typeface="微軟正黑體" panose="020B0604030504040204" pitchFamily="34" charset="-120"/>
                </a:rPr>
                <a:t>加強實驗量能</a:t>
              </a:r>
              <a:endParaRPr lang="zh-TW" altLang="en-US" b="1" dirty="0">
                <a:solidFill>
                  <a:srgbClr val="00B050"/>
                </a:solidFill>
                <a:latin typeface="微軟正黑體" panose="020B0604030504040204" pitchFamily="34" charset="-120"/>
                <a:ea typeface="微軟正黑體" panose="020B0604030504040204" pitchFamily="34" charset="-120"/>
              </a:endParaRPr>
            </a:p>
          </p:txBody>
        </p:sp>
        <p:sp>
          <p:nvSpPr>
            <p:cNvPr id="102" name="文字方塊 101"/>
            <p:cNvSpPr txBox="1"/>
            <p:nvPr/>
          </p:nvSpPr>
          <p:spPr>
            <a:xfrm>
              <a:off x="2427979" y="3185827"/>
              <a:ext cx="1980029" cy="1600438"/>
            </a:xfrm>
            <a:prstGeom prst="rect">
              <a:avLst/>
            </a:prstGeom>
            <a:noFill/>
          </p:spPr>
          <p:txBody>
            <a:bodyPr wrap="none" rtlCol="0">
              <a:spAutoFit/>
            </a:bodyPr>
            <a:lstStyle/>
            <a:p>
              <a:r>
                <a:rPr lang="en-US" altLang="zh-TW" sz="1400" dirty="0">
                  <a:latin typeface="微軟正黑體" panose="020B0604030504040204" pitchFamily="34" charset="-120"/>
                  <a:ea typeface="微軟正黑體" panose="020B0604030504040204" pitchFamily="34" charset="-120"/>
                </a:rPr>
                <a:t>106.2.7-</a:t>
              </a:r>
              <a:r>
                <a:rPr lang="zh-TW" altLang="en-US" sz="1400" dirty="0" smtClean="0">
                  <a:latin typeface="微軟正黑體" panose="020B0604030504040204" pitchFamily="34" charset="-120"/>
                  <a:ea typeface="微軟正黑體" panose="020B0604030504040204" pitchFamily="34" charset="-120"/>
                </a:rPr>
                <a:t>公告指定</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smtClean="0">
                  <a:solidFill>
                    <a:schemeClr val="bg1">
                      <a:lumMod val="50000"/>
                    </a:schemeClr>
                  </a:solidFill>
                  <a:latin typeface="微軟正黑體" panose="020B0604030504040204" pitchFamily="34" charset="-120"/>
                  <a:ea typeface="微軟正黑體" panose="020B0604030504040204" pitchFamily="34" charset="-120"/>
                </a:rPr>
                <a:t>建研所為試驗機構</a:t>
              </a:r>
              <a:endParaRPr lang="en-US" altLang="zh-TW" sz="1400" dirty="0" smtClean="0">
                <a:solidFill>
                  <a:schemeClr val="bg1">
                    <a:lumMod val="50000"/>
                  </a:schemeClr>
                </a:solidFill>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106.3.13-</a:t>
              </a:r>
              <a:r>
                <a:rPr lang="zh-TW" altLang="en-US" sz="1400" dirty="0" smtClean="0">
                  <a:latin typeface="微軟正黑體" panose="020B0604030504040204" pitchFamily="34" charset="-120"/>
                  <a:ea typeface="微軟正黑體" panose="020B0604030504040204" pitchFamily="34" charset="-120"/>
                </a:rPr>
                <a:t>公告指定</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smtClean="0">
                  <a:solidFill>
                    <a:schemeClr val="bg1">
                      <a:lumMod val="50000"/>
                    </a:schemeClr>
                  </a:solidFill>
                  <a:latin typeface="微軟正黑體" panose="020B0604030504040204" pitchFamily="34" charset="-120"/>
                  <a:ea typeface="微軟正黑體" panose="020B0604030504040204" pitchFamily="34" charset="-120"/>
                </a:rPr>
                <a:t>台建中心為評定機構</a:t>
              </a:r>
              <a:endParaRPr lang="en-US" altLang="zh-TW" sz="1400" dirty="0" smtClean="0">
                <a:solidFill>
                  <a:schemeClr val="bg1">
                    <a:lumMod val="50000"/>
                  </a:schemeClr>
                </a:solidFill>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106.12-</a:t>
              </a:r>
              <a:r>
                <a:rPr lang="zh-TW" altLang="en-US" sz="1400" dirty="0" smtClean="0">
                  <a:latin typeface="微軟正黑體" panose="020B0604030504040204" pitchFamily="34" charset="-120"/>
                  <a:ea typeface="微軟正黑體" panose="020B0604030504040204" pitchFamily="34" charset="-120"/>
                </a:rPr>
                <a:t>建研所出版</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smtClean="0">
                  <a:solidFill>
                    <a:schemeClr val="bg1">
                      <a:lumMod val="50000"/>
                    </a:schemeClr>
                  </a:solidFill>
                  <a:latin typeface="微軟正黑體" panose="020B0604030504040204" pitchFamily="34" charset="-120"/>
                  <a:ea typeface="微軟正黑體" panose="020B0604030504040204" pitchFamily="34" charset="-120"/>
                </a:rPr>
                <a:t>建築防音法規解說指引</a:t>
              </a:r>
              <a:endParaRPr lang="en-US" altLang="zh-TW" sz="1400" dirty="0" smtClean="0">
                <a:solidFill>
                  <a:schemeClr val="bg1">
                    <a:lumMod val="50000"/>
                  </a:schemeClr>
                </a:solidFill>
                <a:latin typeface="微軟正黑體" panose="020B0604030504040204" pitchFamily="34" charset="-120"/>
                <a:ea typeface="微軟正黑體" panose="020B0604030504040204" pitchFamily="34" charset="-120"/>
              </a:endParaRPr>
            </a:p>
          </p:txBody>
        </p:sp>
      </p:grpSp>
      <p:grpSp>
        <p:nvGrpSpPr>
          <p:cNvPr id="107" name="群組 106"/>
          <p:cNvGrpSpPr/>
          <p:nvPr/>
        </p:nvGrpSpPr>
        <p:grpSpPr>
          <a:xfrm>
            <a:off x="4071471" y="1716774"/>
            <a:ext cx="1866003" cy="2207717"/>
            <a:chOff x="4013103" y="1716774"/>
            <a:chExt cx="1866003" cy="2207717"/>
          </a:xfrm>
        </p:grpSpPr>
        <p:sp>
          <p:nvSpPr>
            <p:cNvPr id="108" name="手繪多邊形 107"/>
            <p:cNvSpPr/>
            <p:nvPr/>
          </p:nvSpPr>
          <p:spPr>
            <a:xfrm>
              <a:off x="4070163" y="2400888"/>
              <a:ext cx="1808943" cy="723577"/>
            </a:xfrm>
            <a:custGeom>
              <a:avLst/>
              <a:gdLst>
                <a:gd name="connsiteX0" fmla="*/ 0 w 1808942"/>
                <a:gd name="connsiteY0" fmla="*/ 0 h 723577"/>
                <a:gd name="connsiteX1" fmla="*/ 1447154 w 1808942"/>
                <a:gd name="connsiteY1" fmla="*/ 0 h 723577"/>
                <a:gd name="connsiteX2" fmla="*/ 1808942 w 1808942"/>
                <a:gd name="connsiteY2" fmla="*/ 361789 h 723577"/>
                <a:gd name="connsiteX3" fmla="*/ 1447154 w 1808942"/>
                <a:gd name="connsiteY3" fmla="*/ 723577 h 723577"/>
                <a:gd name="connsiteX4" fmla="*/ 0 w 1808942"/>
                <a:gd name="connsiteY4" fmla="*/ 723577 h 723577"/>
                <a:gd name="connsiteX5" fmla="*/ 361789 w 1808942"/>
                <a:gd name="connsiteY5" fmla="*/ 361789 h 723577"/>
                <a:gd name="connsiteX6" fmla="*/ 0 w 1808942"/>
                <a:gd name="connsiteY6" fmla="*/ 0 h 72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942" h="723577">
                  <a:moveTo>
                    <a:pt x="0" y="0"/>
                  </a:moveTo>
                  <a:lnTo>
                    <a:pt x="1447154" y="0"/>
                  </a:lnTo>
                  <a:lnTo>
                    <a:pt x="1808942" y="361789"/>
                  </a:lnTo>
                  <a:lnTo>
                    <a:pt x="1447154" y="723577"/>
                  </a:lnTo>
                  <a:lnTo>
                    <a:pt x="0" y="723577"/>
                  </a:lnTo>
                  <a:lnTo>
                    <a:pt x="361789" y="361789"/>
                  </a:lnTo>
                  <a:lnTo>
                    <a:pt x="0" y="0"/>
                  </a:lnTo>
                  <a:close/>
                </a:path>
              </a:pathLst>
            </a:custGeom>
            <a:solidFill>
              <a:schemeClr val="accent4">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49800" tIns="29337" rIns="391125" bIns="29337" numCol="1" spcCol="1270" anchor="ctr" anchorCtr="0">
              <a:noAutofit/>
            </a:bodyPr>
            <a:lstStyle/>
            <a:p>
              <a:pPr lvl="0" algn="ctr" defTabSz="977900">
                <a:lnSpc>
                  <a:spcPct val="90000"/>
                </a:lnSpc>
                <a:spcBef>
                  <a:spcPct val="0"/>
                </a:spcBef>
                <a:spcAft>
                  <a:spcPct val="35000"/>
                </a:spcAft>
              </a:pPr>
              <a:r>
                <a:rPr lang="en-US" altLang="zh-TW" sz="2200" kern="1200" dirty="0" smtClean="0">
                  <a:solidFill>
                    <a:schemeClr val="tx1"/>
                  </a:solidFill>
                  <a:latin typeface="微軟正黑體" panose="020B0604030504040204" pitchFamily="34" charset="-120"/>
                  <a:ea typeface="微軟正黑體" panose="020B0604030504040204" pitchFamily="34" charset="-120"/>
                </a:rPr>
                <a:t>107</a:t>
              </a:r>
              <a:r>
                <a:rPr lang="zh-TW" altLang="en-US" sz="2200" kern="1200" dirty="0" smtClean="0">
                  <a:solidFill>
                    <a:schemeClr val="tx1"/>
                  </a:solidFill>
                  <a:latin typeface="微軟正黑體" panose="020B0604030504040204" pitchFamily="34" charset="-120"/>
                  <a:ea typeface="微軟正黑體" panose="020B0604030504040204" pitchFamily="34" charset="-120"/>
                </a:rPr>
                <a:t>年</a:t>
              </a:r>
              <a:endParaRPr lang="zh-TW" altLang="en-US" sz="2200" kern="1200" dirty="0">
                <a:solidFill>
                  <a:schemeClr val="tx1"/>
                </a:solidFill>
                <a:latin typeface="微軟正黑體" panose="020B0604030504040204" pitchFamily="34" charset="-120"/>
                <a:ea typeface="微軟正黑體" panose="020B0604030504040204" pitchFamily="34" charset="-120"/>
              </a:endParaRPr>
            </a:p>
          </p:txBody>
        </p:sp>
        <p:sp>
          <p:nvSpPr>
            <p:cNvPr id="109" name="文字方塊 108"/>
            <p:cNvSpPr txBox="1"/>
            <p:nvPr/>
          </p:nvSpPr>
          <p:spPr>
            <a:xfrm>
              <a:off x="4214652" y="3185827"/>
              <a:ext cx="1261884" cy="738664"/>
            </a:xfrm>
            <a:prstGeom prst="rect">
              <a:avLst/>
            </a:prstGeom>
            <a:noFill/>
          </p:spPr>
          <p:txBody>
            <a:bodyPr wrap="none" rtlCol="0">
              <a:spAutoFit/>
            </a:bodyPr>
            <a:lstStyle/>
            <a:p>
              <a:r>
                <a:rPr lang="zh-TW" altLang="en-US" sz="1400" dirty="0" smtClean="0">
                  <a:latin typeface="微軟正黑體" panose="020B0604030504040204" pitchFamily="34" charset="-120"/>
                  <a:ea typeface="微軟正黑體" panose="020B0604030504040204" pitchFamily="34" charset="-120"/>
                </a:rPr>
                <a:t>辦理北中南東</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共計</a:t>
              </a:r>
              <a:r>
                <a:rPr lang="en-US" altLang="zh-TW" sz="1400" dirty="0" smtClean="0">
                  <a:latin typeface="微軟正黑體" panose="020B0604030504040204" pitchFamily="34" charset="-120"/>
                  <a:ea typeface="微軟正黑體" panose="020B0604030504040204" pitchFamily="34" charset="-120"/>
                </a:rPr>
                <a:t>7</a:t>
              </a:r>
              <a:r>
                <a:rPr lang="zh-TW" altLang="en-US" sz="1400" dirty="0" smtClean="0">
                  <a:latin typeface="微軟正黑體" panose="020B0604030504040204" pitchFamily="34" charset="-120"/>
                  <a:ea typeface="微軟正黑體" panose="020B0604030504040204" pitchFamily="34" charset="-120"/>
                </a:rPr>
                <a:t>場</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smtClean="0">
                  <a:solidFill>
                    <a:schemeClr val="bg1">
                      <a:lumMod val="50000"/>
                    </a:schemeClr>
                  </a:solidFill>
                  <a:latin typeface="微軟正黑體" panose="020B0604030504040204" pitchFamily="34" charset="-120"/>
                  <a:ea typeface="微軟正黑體" panose="020B0604030504040204" pitchFamily="34" charset="-120"/>
                </a:rPr>
                <a:t>法規說明會</a:t>
              </a:r>
              <a:endParaRPr lang="en-US" altLang="zh-TW" sz="1400" dirty="0" smtClean="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10" name="文字方塊 109"/>
            <p:cNvSpPr txBox="1"/>
            <p:nvPr/>
          </p:nvSpPr>
          <p:spPr>
            <a:xfrm>
              <a:off x="4013103" y="1716774"/>
              <a:ext cx="1569660" cy="646331"/>
            </a:xfrm>
            <a:prstGeom prst="rect">
              <a:avLst/>
            </a:prstGeom>
            <a:noFill/>
          </p:spPr>
          <p:txBody>
            <a:bodyPr wrap="none" rtlCol="0">
              <a:spAutoFit/>
            </a:bodyPr>
            <a:lstStyle/>
            <a:p>
              <a:endParaRPr lang="en-US" altLang="zh-TW" b="1" dirty="0" smtClean="0">
                <a:solidFill>
                  <a:srgbClr val="FFC000"/>
                </a:solidFill>
                <a:latin typeface="微軟正黑體" panose="020B0604030504040204" pitchFamily="34" charset="-120"/>
                <a:ea typeface="微軟正黑體" panose="020B0604030504040204" pitchFamily="34" charset="-120"/>
              </a:endParaRPr>
            </a:p>
            <a:p>
              <a:r>
                <a:rPr lang="zh-TW" altLang="en-US" b="1" dirty="0" smtClean="0">
                  <a:solidFill>
                    <a:srgbClr val="00B050"/>
                  </a:solidFill>
                  <a:latin typeface="微軟正黑體" panose="020B0604030504040204" pitchFamily="34" charset="-120"/>
                  <a:ea typeface="微軟正黑體" panose="020B0604030504040204" pitchFamily="34" charset="-120"/>
                </a:rPr>
                <a:t>辦理法規說明</a:t>
              </a:r>
              <a:endParaRPr lang="zh-TW" altLang="en-US" b="1" dirty="0">
                <a:solidFill>
                  <a:srgbClr val="00B050"/>
                </a:solidFill>
                <a:latin typeface="微軟正黑體" panose="020B0604030504040204" pitchFamily="34" charset="-120"/>
                <a:ea typeface="微軟正黑體" panose="020B0604030504040204" pitchFamily="34" charset="-120"/>
              </a:endParaRPr>
            </a:p>
          </p:txBody>
        </p:sp>
      </p:grpSp>
      <p:grpSp>
        <p:nvGrpSpPr>
          <p:cNvPr id="115" name="群組 114"/>
          <p:cNvGrpSpPr/>
          <p:nvPr/>
        </p:nvGrpSpPr>
        <p:grpSpPr>
          <a:xfrm>
            <a:off x="7720674" y="2011983"/>
            <a:ext cx="1878594" cy="2235673"/>
            <a:chOff x="7399650" y="2011983"/>
            <a:chExt cx="1878594" cy="2235673"/>
          </a:xfrm>
        </p:grpSpPr>
        <p:sp>
          <p:nvSpPr>
            <p:cNvPr id="116" name="手繪多邊形 115"/>
            <p:cNvSpPr/>
            <p:nvPr/>
          </p:nvSpPr>
          <p:spPr>
            <a:xfrm>
              <a:off x="7469301" y="2391691"/>
              <a:ext cx="1808943" cy="723577"/>
            </a:xfrm>
            <a:custGeom>
              <a:avLst/>
              <a:gdLst>
                <a:gd name="connsiteX0" fmla="*/ 0 w 1808942"/>
                <a:gd name="connsiteY0" fmla="*/ 0 h 723577"/>
                <a:gd name="connsiteX1" fmla="*/ 1447154 w 1808942"/>
                <a:gd name="connsiteY1" fmla="*/ 0 h 723577"/>
                <a:gd name="connsiteX2" fmla="*/ 1808942 w 1808942"/>
                <a:gd name="connsiteY2" fmla="*/ 361789 h 723577"/>
                <a:gd name="connsiteX3" fmla="*/ 1447154 w 1808942"/>
                <a:gd name="connsiteY3" fmla="*/ 723577 h 723577"/>
                <a:gd name="connsiteX4" fmla="*/ 0 w 1808942"/>
                <a:gd name="connsiteY4" fmla="*/ 723577 h 723577"/>
                <a:gd name="connsiteX5" fmla="*/ 361789 w 1808942"/>
                <a:gd name="connsiteY5" fmla="*/ 361789 h 723577"/>
                <a:gd name="connsiteX6" fmla="*/ 0 w 1808942"/>
                <a:gd name="connsiteY6" fmla="*/ 0 h 72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942" h="723577">
                  <a:moveTo>
                    <a:pt x="0" y="0"/>
                  </a:moveTo>
                  <a:lnTo>
                    <a:pt x="1447154" y="0"/>
                  </a:lnTo>
                  <a:lnTo>
                    <a:pt x="1808942" y="361789"/>
                  </a:lnTo>
                  <a:lnTo>
                    <a:pt x="1447154" y="723577"/>
                  </a:lnTo>
                  <a:lnTo>
                    <a:pt x="0" y="723577"/>
                  </a:lnTo>
                  <a:lnTo>
                    <a:pt x="361789" y="361789"/>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49800" tIns="29337" rIns="391125" bIns="29337" numCol="1" spcCol="1270" anchor="ctr" anchorCtr="0">
              <a:noAutofit/>
            </a:bodyPr>
            <a:lstStyle/>
            <a:p>
              <a:pPr lvl="0" algn="ctr" defTabSz="977900">
                <a:lnSpc>
                  <a:spcPct val="90000"/>
                </a:lnSpc>
                <a:spcBef>
                  <a:spcPct val="0"/>
                </a:spcBef>
                <a:spcAft>
                  <a:spcPct val="35000"/>
                </a:spcAft>
              </a:pPr>
              <a:r>
                <a:rPr lang="en-US" altLang="zh-TW" sz="2200" kern="1200" dirty="0" smtClean="0">
                  <a:solidFill>
                    <a:schemeClr val="tx1"/>
                  </a:solidFill>
                  <a:latin typeface="微軟正黑體" panose="020B0604030504040204" pitchFamily="34" charset="-120"/>
                  <a:ea typeface="微軟正黑體" panose="020B0604030504040204" pitchFamily="34" charset="-120"/>
                </a:rPr>
                <a:t>109</a:t>
              </a:r>
              <a:r>
                <a:rPr lang="zh-TW" altLang="en-US" sz="2200" kern="1200" dirty="0" smtClean="0">
                  <a:solidFill>
                    <a:schemeClr val="tx1"/>
                  </a:solidFill>
                  <a:latin typeface="微軟正黑體" panose="020B0604030504040204" pitchFamily="34" charset="-120"/>
                  <a:ea typeface="微軟正黑體" panose="020B0604030504040204" pitchFamily="34" charset="-120"/>
                </a:rPr>
                <a:t>年</a:t>
              </a:r>
              <a:endParaRPr lang="zh-TW" altLang="en-US" sz="2200" kern="1200" dirty="0">
                <a:solidFill>
                  <a:schemeClr val="tx1"/>
                </a:solidFill>
                <a:latin typeface="微軟正黑體" panose="020B0604030504040204" pitchFamily="34" charset="-120"/>
                <a:ea typeface="微軟正黑體" panose="020B0604030504040204" pitchFamily="34" charset="-120"/>
              </a:endParaRPr>
            </a:p>
          </p:txBody>
        </p:sp>
        <p:sp>
          <p:nvSpPr>
            <p:cNvPr id="117" name="文字方塊 116"/>
            <p:cNvSpPr txBox="1"/>
            <p:nvPr/>
          </p:nvSpPr>
          <p:spPr>
            <a:xfrm>
              <a:off x="7399650" y="3185827"/>
              <a:ext cx="1832553" cy="1061829"/>
            </a:xfrm>
            <a:prstGeom prst="rect">
              <a:avLst/>
            </a:prstGeom>
            <a:noFill/>
          </p:spPr>
          <p:txBody>
            <a:bodyPr wrap="none" rtlCol="0">
              <a:spAutoFit/>
            </a:bodyPr>
            <a:lstStyle/>
            <a:p>
              <a:r>
                <a:rPr lang="en-US" altLang="zh-TW" sz="1400" dirty="0">
                  <a:latin typeface="微軟正黑體" panose="020B0604030504040204" pitchFamily="34" charset="-120"/>
                  <a:ea typeface="微軟正黑體" panose="020B0604030504040204" pitchFamily="34" charset="-120"/>
                </a:rPr>
                <a:t>109.6.23-</a:t>
              </a:r>
              <a:r>
                <a:rPr lang="zh-TW" altLang="en-US" sz="1400" dirty="0" smtClean="0">
                  <a:latin typeface="微軟正黑體" panose="020B0604030504040204" pitchFamily="34" charset="-120"/>
                  <a:ea typeface="微軟正黑體" panose="020B0604030504040204" pitchFamily="34" charset="-120"/>
                </a:rPr>
                <a:t>發布</a:t>
              </a:r>
              <a:r>
                <a:rPr lang="en-US" altLang="zh-TW" sz="1400" dirty="0" smtClean="0">
                  <a:latin typeface="微軟正黑體" panose="020B0604030504040204" pitchFamily="34" charset="-120"/>
                  <a:ea typeface="微軟正黑體" panose="020B0604030504040204" pitchFamily="34" charset="-120"/>
                </a:rPr>
                <a:t>#46-6</a:t>
              </a:r>
            </a:p>
            <a:p>
              <a:r>
                <a:rPr lang="zh-TW" altLang="en-US" sz="1400" dirty="0" smtClean="0">
                  <a:solidFill>
                    <a:srgbClr val="FF0000"/>
                  </a:solidFill>
                  <a:latin typeface="微軟正黑體" panose="020B0604030504040204" pitchFamily="34" charset="-120"/>
                  <a:ea typeface="微軟正黑體" panose="020B0604030504040204" pitchFamily="34" charset="-120"/>
                </a:rPr>
                <a:t>延後至</a:t>
              </a:r>
              <a:r>
                <a:rPr lang="en-US" altLang="zh-TW" sz="1400" dirty="0">
                  <a:solidFill>
                    <a:srgbClr val="FF0000"/>
                  </a:solidFill>
                  <a:latin typeface="微軟正黑體" panose="020B0604030504040204" pitchFamily="34" charset="-120"/>
                  <a:ea typeface="微軟正黑體" panose="020B0604030504040204" pitchFamily="34" charset="-120"/>
                </a:rPr>
                <a:t>110.1.1</a:t>
              </a:r>
              <a:r>
                <a:rPr lang="zh-TW" altLang="en-US" sz="1400" dirty="0" smtClean="0">
                  <a:solidFill>
                    <a:srgbClr val="FF0000"/>
                  </a:solidFill>
                  <a:latin typeface="微軟正黑體" panose="020B0604030504040204" pitchFamily="34" charset="-120"/>
                  <a:ea typeface="微軟正黑體" panose="020B0604030504040204" pitchFamily="34" charset="-120"/>
                </a:rPr>
                <a:t>施行</a:t>
              </a:r>
              <a:endParaRPr lang="en-US" altLang="zh-TW" sz="1400" dirty="0" smtClean="0">
                <a:solidFill>
                  <a:srgbClr val="FF0000"/>
                </a:solidFill>
                <a:latin typeface="微軟正黑體" panose="020B0604030504040204" pitchFamily="34" charset="-120"/>
                <a:ea typeface="微軟正黑體" panose="020B0604030504040204" pitchFamily="34" charset="-120"/>
              </a:endParaRPr>
            </a:p>
            <a:p>
              <a:pPr>
                <a:lnSpc>
                  <a:spcPct val="150000"/>
                </a:lnSpc>
              </a:pPr>
              <a:r>
                <a:rPr lang="en-US" altLang="zh-TW" sz="1400" dirty="0" smtClean="0">
                  <a:latin typeface="微軟正黑體" panose="020B0604030504040204" pitchFamily="34" charset="-120"/>
                  <a:ea typeface="微軟正黑體" panose="020B0604030504040204" pitchFamily="34" charset="-120"/>
                </a:rPr>
                <a:t>109.7.22-</a:t>
              </a:r>
              <a:r>
                <a:rPr lang="zh-TW" altLang="en-US" sz="1400" dirty="0">
                  <a:latin typeface="微軟正黑體" panose="020B0604030504040204" pitchFamily="34" charset="-120"/>
                  <a:ea typeface="微軟正黑體" panose="020B0604030504040204" pitchFamily="34" charset="-120"/>
                </a:rPr>
                <a:t>公告指定</a:t>
              </a:r>
              <a:endParaRPr lang="en-US" altLang="zh-TW" sz="1400" dirty="0">
                <a:latin typeface="微軟正黑體" panose="020B0604030504040204" pitchFamily="34" charset="-120"/>
                <a:ea typeface="微軟正黑體" panose="020B0604030504040204" pitchFamily="34" charset="-120"/>
              </a:endParaRPr>
            </a:p>
            <a:p>
              <a:r>
                <a:rPr lang="zh-TW" altLang="en-US" sz="1400" dirty="0">
                  <a:solidFill>
                    <a:schemeClr val="bg1">
                      <a:lumMod val="50000"/>
                    </a:schemeClr>
                  </a:solidFill>
                  <a:latin typeface="微軟正黑體" panose="020B0604030504040204" pitchFamily="34" charset="-120"/>
                  <a:ea typeface="微軟正黑體" panose="020B0604030504040204" pitchFamily="34" charset="-120"/>
                </a:rPr>
                <a:t>明</a:t>
              </a:r>
              <a:r>
                <a:rPr lang="zh-TW" altLang="en-US" sz="1400" dirty="0" smtClean="0">
                  <a:solidFill>
                    <a:schemeClr val="bg1">
                      <a:lumMod val="50000"/>
                    </a:schemeClr>
                  </a:solidFill>
                  <a:latin typeface="微軟正黑體" panose="020B0604030504040204" pitchFamily="34" charset="-120"/>
                  <a:ea typeface="微軟正黑體" panose="020B0604030504040204" pitchFamily="34" charset="-120"/>
                </a:rPr>
                <a:t>道大</a:t>
              </a:r>
              <a:r>
                <a:rPr lang="zh-TW" altLang="en-US" sz="1400" dirty="0">
                  <a:solidFill>
                    <a:schemeClr val="bg1">
                      <a:lumMod val="50000"/>
                    </a:schemeClr>
                  </a:solidFill>
                  <a:latin typeface="微軟正黑體" panose="020B0604030504040204" pitchFamily="34" charset="-120"/>
                  <a:ea typeface="微軟正黑體" panose="020B0604030504040204" pitchFamily="34" charset="-120"/>
                </a:rPr>
                <a:t>學</a:t>
              </a:r>
              <a:r>
                <a:rPr lang="zh-TW" altLang="en-US" sz="1400" dirty="0" smtClean="0">
                  <a:solidFill>
                    <a:schemeClr val="bg1">
                      <a:lumMod val="50000"/>
                    </a:schemeClr>
                  </a:solidFill>
                  <a:latin typeface="微軟正黑體" panose="020B0604030504040204" pitchFamily="34" charset="-120"/>
                  <a:ea typeface="微軟正黑體" panose="020B0604030504040204" pitchFamily="34" charset="-120"/>
                </a:rPr>
                <a:t>為</a:t>
              </a:r>
              <a:r>
                <a:rPr lang="zh-TW" altLang="en-US" sz="1400" dirty="0">
                  <a:solidFill>
                    <a:schemeClr val="bg1">
                      <a:lumMod val="50000"/>
                    </a:schemeClr>
                  </a:solidFill>
                  <a:latin typeface="微軟正黑體" panose="020B0604030504040204" pitchFamily="34" charset="-120"/>
                  <a:ea typeface="微軟正黑體" panose="020B0604030504040204" pitchFamily="34" charset="-120"/>
                </a:rPr>
                <a:t>試驗機構</a:t>
              </a:r>
              <a:endParaRPr lang="en-US" altLang="zh-TW" sz="1400"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18" name="文字方塊 117"/>
            <p:cNvSpPr txBox="1"/>
            <p:nvPr/>
          </p:nvSpPr>
          <p:spPr>
            <a:xfrm>
              <a:off x="7477425" y="2011983"/>
              <a:ext cx="184731" cy="369332"/>
            </a:xfrm>
            <a:prstGeom prst="rect">
              <a:avLst/>
            </a:prstGeom>
            <a:noFill/>
          </p:spPr>
          <p:txBody>
            <a:bodyPr wrap="none" rtlCol="0">
              <a:spAutoFit/>
            </a:bodyPr>
            <a:lstStyle/>
            <a:p>
              <a:endPar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nvGrpSpPr>
          <p:cNvPr id="121" name="群組 120"/>
          <p:cNvGrpSpPr/>
          <p:nvPr/>
        </p:nvGrpSpPr>
        <p:grpSpPr>
          <a:xfrm>
            <a:off x="9468650" y="2391691"/>
            <a:ext cx="2096506" cy="3668620"/>
            <a:chOff x="9468650" y="2391691"/>
            <a:chExt cx="2096506" cy="3668620"/>
          </a:xfrm>
        </p:grpSpPr>
        <p:grpSp>
          <p:nvGrpSpPr>
            <p:cNvPr id="130" name="组合 22"/>
            <p:cNvGrpSpPr/>
            <p:nvPr/>
          </p:nvGrpSpPr>
          <p:grpSpPr>
            <a:xfrm>
              <a:off x="11075563" y="5718938"/>
              <a:ext cx="489593" cy="341373"/>
              <a:chOff x="10869613" y="831851"/>
              <a:chExt cx="735013" cy="514350"/>
            </a:xfrm>
          </p:grpSpPr>
          <p:sp>
            <p:nvSpPr>
              <p:cNvPr id="131" name="Freeform 145"/>
              <p:cNvSpPr>
                <a:spLocks noEditPoints="1"/>
              </p:cNvSpPr>
              <p:nvPr/>
            </p:nvSpPr>
            <p:spPr bwMode="auto">
              <a:xfrm>
                <a:off x="10869613" y="831851"/>
                <a:ext cx="523875" cy="514350"/>
              </a:xfrm>
              <a:custGeom>
                <a:avLst/>
                <a:gdLst>
                  <a:gd name="T0" fmla="*/ 85 w 99"/>
                  <a:gd name="T1" fmla="*/ 59 h 97"/>
                  <a:gd name="T2" fmla="*/ 99 w 99"/>
                  <a:gd name="T3" fmla="*/ 53 h 97"/>
                  <a:gd name="T4" fmla="*/ 99 w 99"/>
                  <a:gd name="T5" fmla="*/ 43 h 97"/>
                  <a:gd name="T6" fmla="*/ 85 w 99"/>
                  <a:gd name="T7" fmla="*/ 37 h 97"/>
                  <a:gd name="T8" fmla="*/ 83 w 99"/>
                  <a:gd name="T9" fmla="*/ 31 h 97"/>
                  <a:gd name="T10" fmla="*/ 88 w 99"/>
                  <a:gd name="T11" fmla="*/ 17 h 97"/>
                  <a:gd name="T12" fmla="*/ 80 w 99"/>
                  <a:gd name="T13" fmla="*/ 10 h 97"/>
                  <a:gd name="T14" fmla="*/ 67 w 99"/>
                  <a:gd name="T15" fmla="*/ 15 h 97"/>
                  <a:gd name="T16" fmla="*/ 60 w 99"/>
                  <a:gd name="T17" fmla="*/ 13 h 97"/>
                  <a:gd name="T18" fmla="*/ 54 w 99"/>
                  <a:gd name="T19" fmla="*/ 0 h 97"/>
                  <a:gd name="T20" fmla="*/ 44 w 99"/>
                  <a:gd name="T21" fmla="*/ 0 h 97"/>
                  <a:gd name="T22" fmla="*/ 38 w 99"/>
                  <a:gd name="T23" fmla="*/ 13 h 97"/>
                  <a:gd name="T24" fmla="*/ 32 w 99"/>
                  <a:gd name="T25" fmla="*/ 15 h 97"/>
                  <a:gd name="T26" fmla="*/ 18 w 99"/>
                  <a:gd name="T27" fmla="*/ 10 h 97"/>
                  <a:gd name="T28" fmla="*/ 10 w 99"/>
                  <a:gd name="T29" fmla="*/ 18 h 97"/>
                  <a:gd name="T30" fmla="*/ 16 w 99"/>
                  <a:gd name="T31" fmla="*/ 31 h 97"/>
                  <a:gd name="T32" fmla="*/ 13 w 99"/>
                  <a:gd name="T33" fmla="*/ 37 h 97"/>
                  <a:gd name="T34" fmla="*/ 0 w 99"/>
                  <a:gd name="T35" fmla="*/ 43 h 97"/>
                  <a:gd name="T36" fmla="*/ 0 w 99"/>
                  <a:gd name="T37" fmla="*/ 54 h 97"/>
                  <a:gd name="T38" fmla="*/ 13 w 99"/>
                  <a:gd name="T39" fmla="*/ 59 h 97"/>
                  <a:gd name="T40" fmla="*/ 16 w 99"/>
                  <a:gd name="T41" fmla="*/ 65 h 97"/>
                  <a:gd name="T42" fmla="*/ 10 w 99"/>
                  <a:gd name="T43" fmla="*/ 79 h 97"/>
                  <a:gd name="T44" fmla="*/ 18 w 99"/>
                  <a:gd name="T45" fmla="*/ 86 h 97"/>
                  <a:gd name="T46" fmla="*/ 32 w 99"/>
                  <a:gd name="T47" fmla="*/ 81 h 97"/>
                  <a:gd name="T48" fmla="*/ 38 w 99"/>
                  <a:gd name="T49" fmla="*/ 83 h 97"/>
                  <a:gd name="T50" fmla="*/ 44 w 99"/>
                  <a:gd name="T51" fmla="*/ 97 h 97"/>
                  <a:gd name="T52" fmla="*/ 55 w 99"/>
                  <a:gd name="T53" fmla="*/ 97 h 97"/>
                  <a:gd name="T54" fmla="*/ 61 w 99"/>
                  <a:gd name="T55" fmla="*/ 83 h 97"/>
                  <a:gd name="T56" fmla="*/ 67 w 99"/>
                  <a:gd name="T57" fmla="*/ 81 h 97"/>
                  <a:gd name="T58" fmla="*/ 81 w 99"/>
                  <a:gd name="T59" fmla="*/ 86 h 97"/>
                  <a:gd name="T60" fmla="*/ 88 w 99"/>
                  <a:gd name="T61" fmla="*/ 79 h 97"/>
                  <a:gd name="T62" fmla="*/ 83 w 99"/>
                  <a:gd name="T63" fmla="*/ 65 h 97"/>
                  <a:gd name="T64" fmla="*/ 85 w 99"/>
                  <a:gd name="T65" fmla="*/ 59 h 97"/>
                  <a:gd name="T66" fmla="*/ 49 w 99"/>
                  <a:gd name="T67" fmla="*/ 64 h 97"/>
                  <a:gd name="T68" fmla="*/ 33 w 99"/>
                  <a:gd name="T69" fmla="*/ 48 h 97"/>
                  <a:gd name="T70" fmla="*/ 49 w 99"/>
                  <a:gd name="T71" fmla="*/ 33 h 97"/>
                  <a:gd name="T72" fmla="*/ 65 w 99"/>
                  <a:gd name="T73" fmla="*/ 48 h 97"/>
                  <a:gd name="T74" fmla="*/ 49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5" y="59"/>
                    </a:moveTo>
                    <a:cubicBezTo>
                      <a:pt x="85" y="59"/>
                      <a:pt x="99" y="54"/>
                      <a:pt x="99" y="53"/>
                    </a:cubicBezTo>
                    <a:cubicBezTo>
                      <a:pt x="99" y="43"/>
                      <a:pt x="99" y="43"/>
                      <a:pt x="99" y="43"/>
                    </a:cubicBezTo>
                    <a:cubicBezTo>
                      <a:pt x="99" y="42"/>
                      <a:pt x="85" y="37"/>
                      <a:pt x="85" y="37"/>
                    </a:cubicBezTo>
                    <a:cubicBezTo>
                      <a:pt x="83" y="31"/>
                      <a:pt x="83" y="31"/>
                      <a:pt x="83" y="31"/>
                    </a:cubicBezTo>
                    <a:cubicBezTo>
                      <a:pt x="83" y="31"/>
                      <a:pt x="88" y="18"/>
                      <a:pt x="88" y="17"/>
                    </a:cubicBezTo>
                    <a:cubicBezTo>
                      <a:pt x="80" y="10"/>
                      <a:pt x="80" y="10"/>
                      <a:pt x="80" y="10"/>
                    </a:cubicBezTo>
                    <a:cubicBezTo>
                      <a:pt x="80" y="9"/>
                      <a:pt x="67" y="15"/>
                      <a:pt x="67" y="15"/>
                    </a:cubicBezTo>
                    <a:cubicBezTo>
                      <a:pt x="60" y="13"/>
                      <a:pt x="60" y="13"/>
                      <a:pt x="60" y="13"/>
                    </a:cubicBezTo>
                    <a:cubicBezTo>
                      <a:pt x="60" y="13"/>
                      <a:pt x="55" y="0"/>
                      <a:pt x="54" y="0"/>
                    </a:cubicBezTo>
                    <a:cubicBezTo>
                      <a:pt x="44" y="0"/>
                      <a:pt x="44" y="0"/>
                      <a:pt x="44" y="0"/>
                    </a:cubicBezTo>
                    <a:cubicBezTo>
                      <a:pt x="43" y="0"/>
                      <a:pt x="38" y="13"/>
                      <a:pt x="38" y="13"/>
                    </a:cubicBezTo>
                    <a:cubicBezTo>
                      <a:pt x="32" y="15"/>
                      <a:pt x="32" y="15"/>
                      <a:pt x="32" y="15"/>
                    </a:cubicBezTo>
                    <a:cubicBezTo>
                      <a:pt x="32" y="15"/>
                      <a:pt x="18" y="10"/>
                      <a:pt x="18" y="10"/>
                    </a:cubicBezTo>
                    <a:cubicBezTo>
                      <a:pt x="10" y="18"/>
                      <a:pt x="10" y="18"/>
                      <a:pt x="10" y="18"/>
                    </a:cubicBezTo>
                    <a:cubicBezTo>
                      <a:pt x="10" y="18"/>
                      <a:pt x="16" y="31"/>
                      <a:pt x="16" y="31"/>
                    </a:cubicBezTo>
                    <a:cubicBezTo>
                      <a:pt x="13" y="37"/>
                      <a:pt x="13" y="37"/>
                      <a:pt x="13" y="37"/>
                    </a:cubicBezTo>
                    <a:cubicBezTo>
                      <a:pt x="13" y="37"/>
                      <a:pt x="0" y="42"/>
                      <a:pt x="0" y="43"/>
                    </a:cubicBezTo>
                    <a:cubicBezTo>
                      <a:pt x="0" y="54"/>
                      <a:pt x="0" y="54"/>
                      <a:pt x="0" y="54"/>
                    </a:cubicBezTo>
                    <a:cubicBezTo>
                      <a:pt x="0" y="54"/>
                      <a:pt x="13" y="59"/>
                      <a:pt x="13" y="59"/>
                    </a:cubicBezTo>
                    <a:cubicBezTo>
                      <a:pt x="16" y="65"/>
                      <a:pt x="16" y="65"/>
                      <a:pt x="16" y="65"/>
                    </a:cubicBezTo>
                    <a:cubicBezTo>
                      <a:pt x="16" y="65"/>
                      <a:pt x="10" y="78"/>
                      <a:pt x="10" y="79"/>
                    </a:cubicBezTo>
                    <a:cubicBezTo>
                      <a:pt x="18" y="86"/>
                      <a:pt x="18" y="86"/>
                      <a:pt x="18" y="86"/>
                    </a:cubicBezTo>
                    <a:cubicBezTo>
                      <a:pt x="19" y="87"/>
                      <a:pt x="32" y="81"/>
                      <a:pt x="32" y="81"/>
                    </a:cubicBezTo>
                    <a:cubicBezTo>
                      <a:pt x="38" y="83"/>
                      <a:pt x="38" y="83"/>
                      <a:pt x="38" y="83"/>
                    </a:cubicBezTo>
                    <a:cubicBezTo>
                      <a:pt x="38" y="83"/>
                      <a:pt x="43" y="97"/>
                      <a:pt x="44" y="97"/>
                    </a:cubicBezTo>
                    <a:cubicBezTo>
                      <a:pt x="55" y="97"/>
                      <a:pt x="55" y="97"/>
                      <a:pt x="55" y="97"/>
                    </a:cubicBezTo>
                    <a:cubicBezTo>
                      <a:pt x="56" y="97"/>
                      <a:pt x="61" y="83"/>
                      <a:pt x="61" y="83"/>
                    </a:cubicBezTo>
                    <a:cubicBezTo>
                      <a:pt x="67" y="81"/>
                      <a:pt x="67" y="81"/>
                      <a:pt x="67" y="81"/>
                    </a:cubicBezTo>
                    <a:cubicBezTo>
                      <a:pt x="67" y="81"/>
                      <a:pt x="80" y="87"/>
                      <a:pt x="81" y="86"/>
                    </a:cubicBezTo>
                    <a:cubicBezTo>
                      <a:pt x="88" y="79"/>
                      <a:pt x="88" y="79"/>
                      <a:pt x="88" y="79"/>
                    </a:cubicBezTo>
                    <a:cubicBezTo>
                      <a:pt x="89" y="78"/>
                      <a:pt x="83" y="65"/>
                      <a:pt x="83" y="65"/>
                    </a:cubicBezTo>
                    <a:lnTo>
                      <a:pt x="85" y="59"/>
                    </a:lnTo>
                    <a:close/>
                    <a:moveTo>
                      <a:pt x="49" y="64"/>
                    </a:moveTo>
                    <a:cubicBezTo>
                      <a:pt x="40" y="64"/>
                      <a:pt x="33" y="57"/>
                      <a:pt x="33" y="48"/>
                    </a:cubicBezTo>
                    <a:cubicBezTo>
                      <a:pt x="33" y="40"/>
                      <a:pt x="40" y="33"/>
                      <a:pt x="49" y="33"/>
                    </a:cubicBezTo>
                    <a:cubicBezTo>
                      <a:pt x="58" y="33"/>
                      <a:pt x="65" y="40"/>
                      <a:pt x="65" y="48"/>
                    </a:cubicBezTo>
                    <a:cubicBezTo>
                      <a:pt x="65" y="57"/>
                      <a:pt x="58" y="64"/>
                      <a:pt x="49"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32" name="Freeform 146"/>
              <p:cNvSpPr>
                <a:spLocks noEditPoints="1"/>
              </p:cNvSpPr>
              <p:nvPr/>
            </p:nvSpPr>
            <p:spPr bwMode="auto">
              <a:xfrm>
                <a:off x="11361738" y="1085851"/>
                <a:ext cx="242888" cy="249238"/>
              </a:xfrm>
              <a:custGeom>
                <a:avLst/>
                <a:gdLst>
                  <a:gd name="T0" fmla="*/ 40 w 46"/>
                  <a:gd name="T1" fmla="*/ 23 h 47"/>
                  <a:gd name="T2" fmla="*/ 40 w 46"/>
                  <a:gd name="T3" fmla="*/ 19 h 47"/>
                  <a:gd name="T4" fmla="*/ 44 w 46"/>
                  <a:gd name="T5" fmla="*/ 14 h 47"/>
                  <a:gd name="T6" fmla="*/ 41 w 46"/>
                  <a:gd name="T7" fmla="*/ 9 h 47"/>
                  <a:gd name="T8" fmla="*/ 35 w 46"/>
                  <a:gd name="T9" fmla="*/ 10 h 47"/>
                  <a:gd name="T10" fmla="*/ 32 w 46"/>
                  <a:gd name="T11" fmla="*/ 8 h 47"/>
                  <a:gd name="T12" fmla="*/ 31 w 46"/>
                  <a:gd name="T13" fmla="*/ 1 h 47"/>
                  <a:gd name="T14" fmla="*/ 26 w 46"/>
                  <a:gd name="T15" fmla="*/ 0 h 47"/>
                  <a:gd name="T16" fmla="*/ 22 w 46"/>
                  <a:gd name="T17" fmla="*/ 6 h 47"/>
                  <a:gd name="T18" fmla="*/ 19 w 46"/>
                  <a:gd name="T19" fmla="*/ 6 h 47"/>
                  <a:gd name="T20" fmla="*/ 13 w 46"/>
                  <a:gd name="T21" fmla="*/ 2 h 47"/>
                  <a:gd name="T22" fmla="*/ 9 w 46"/>
                  <a:gd name="T23" fmla="*/ 5 h 47"/>
                  <a:gd name="T24" fmla="*/ 10 w 46"/>
                  <a:gd name="T25" fmla="*/ 12 h 47"/>
                  <a:gd name="T26" fmla="*/ 8 w 46"/>
                  <a:gd name="T27" fmla="*/ 15 h 47"/>
                  <a:gd name="T28" fmla="*/ 1 w 46"/>
                  <a:gd name="T29" fmla="*/ 16 h 47"/>
                  <a:gd name="T30" fmla="*/ 0 w 46"/>
                  <a:gd name="T31" fmla="*/ 21 h 47"/>
                  <a:gd name="T32" fmla="*/ 5 w 46"/>
                  <a:gd name="T33" fmla="*/ 25 h 47"/>
                  <a:gd name="T34" fmla="*/ 6 w 46"/>
                  <a:gd name="T35" fmla="*/ 28 h 47"/>
                  <a:gd name="T36" fmla="*/ 2 w 46"/>
                  <a:gd name="T37" fmla="*/ 34 h 47"/>
                  <a:gd name="T38" fmla="*/ 4 w 46"/>
                  <a:gd name="T39" fmla="*/ 38 h 47"/>
                  <a:gd name="T40" fmla="*/ 11 w 46"/>
                  <a:gd name="T41" fmla="*/ 37 h 47"/>
                  <a:gd name="T42" fmla="*/ 14 w 46"/>
                  <a:gd name="T43" fmla="*/ 39 h 47"/>
                  <a:gd name="T44" fmla="*/ 15 w 46"/>
                  <a:gd name="T45" fmla="*/ 46 h 47"/>
                  <a:gd name="T46" fmla="*/ 20 w 46"/>
                  <a:gd name="T47" fmla="*/ 47 h 47"/>
                  <a:gd name="T48" fmla="*/ 24 w 46"/>
                  <a:gd name="T49" fmla="*/ 42 h 47"/>
                  <a:gd name="T50" fmla="*/ 27 w 46"/>
                  <a:gd name="T51" fmla="*/ 41 h 47"/>
                  <a:gd name="T52" fmla="*/ 33 w 46"/>
                  <a:gd name="T53" fmla="*/ 45 h 47"/>
                  <a:gd name="T54" fmla="*/ 37 w 46"/>
                  <a:gd name="T55" fmla="*/ 42 h 47"/>
                  <a:gd name="T56" fmla="*/ 36 w 46"/>
                  <a:gd name="T57" fmla="*/ 36 h 47"/>
                  <a:gd name="T58" fmla="*/ 38 w 46"/>
                  <a:gd name="T59" fmla="*/ 33 h 47"/>
                  <a:gd name="T60" fmla="*/ 45 w 46"/>
                  <a:gd name="T61" fmla="*/ 32 h 47"/>
                  <a:gd name="T62" fmla="*/ 46 w 46"/>
                  <a:gd name="T63" fmla="*/ 27 h 47"/>
                  <a:gd name="T64" fmla="*/ 40 w 46"/>
                  <a:gd name="T65" fmla="*/ 23 h 47"/>
                  <a:gd name="T66" fmla="*/ 30 w 46"/>
                  <a:gd name="T67" fmla="*/ 26 h 47"/>
                  <a:gd name="T68" fmla="*/ 21 w 46"/>
                  <a:gd name="T69" fmla="*/ 31 h 47"/>
                  <a:gd name="T70" fmla="*/ 16 w 46"/>
                  <a:gd name="T71" fmla="*/ 22 h 47"/>
                  <a:gd name="T72" fmla="*/ 25 w 46"/>
                  <a:gd name="T73" fmla="*/ 16 h 47"/>
                  <a:gd name="T74" fmla="*/ 30 w 46"/>
                  <a:gd name="T7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47">
                    <a:moveTo>
                      <a:pt x="40" y="23"/>
                    </a:moveTo>
                    <a:cubicBezTo>
                      <a:pt x="40" y="19"/>
                      <a:pt x="40" y="19"/>
                      <a:pt x="40" y="19"/>
                    </a:cubicBezTo>
                    <a:cubicBezTo>
                      <a:pt x="44" y="14"/>
                      <a:pt x="44" y="14"/>
                      <a:pt x="44" y="14"/>
                    </a:cubicBezTo>
                    <a:cubicBezTo>
                      <a:pt x="41" y="9"/>
                      <a:pt x="41" y="9"/>
                      <a:pt x="41" y="9"/>
                    </a:cubicBezTo>
                    <a:cubicBezTo>
                      <a:pt x="35" y="10"/>
                      <a:pt x="35" y="10"/>
                      <a:pt x="35" y="10"/>
                    </a:cubicBezTo>
                    <a:cubicBezTo>
                      <a:pt x="32" y="8"/>
                      <a:pt x="32" y="8"/>
                      <a:pt x="32" y="8"/>
                    </a:cubicBezTo>
                    <a:cubicBezTo>
                      <a:pt x="31" y="1"/>
                      <a:pt x="31" y="1"/>
                      <a:pt x="31" y="1"/>
                    </a:cubicBezTo>
                    <a:cubicBezTo>
                      <a:pt x="26" y="0"/>
                      <a:pt x="26" y="0"/>
                      <a:pt x="26" y="0"/>
                    </a:cubicBezTo>
                    <a:cubicBezTo>
                      <a:pt x="22" y="6"/>
                      <a:pt x="22" y="6"/>
                      <a:pt x="22" y="6"/>
                    </a:cubicBezTo>
                    <a:cubicBezTo>
                      <a:pt x="19" y="6"/>
                      <a:pt x="19" y="6"/>
                      <a:pt x="19" y="6"/>
                    </a:cubicBezTo>
                    <a:cubicBezTo>
                      <a:pt x="13" y="2"/>
                      <a:pt x="13" y="2"/>
                      <a:pt x="13" y="2"/>
                    </a:cubicBezTo>
                    <a:cubicBezTo>
                      <a:pt x="9" y="5"/>
                      <a:pt x="9" y="5"/>
                      <a:pt x="9" y="5"/>
                    </a:cubicBezTo>
                    <a:cubicBezTo>
                      <a:pt x="10" y="12"/>
                      <a:pt x="10" y="12"/>
                      <a:pt x="10" y="12"/>
                    </a:cubicBezTo>
                    <a:cubicBezTo>
                      <a:pt x="8" y="15"/>
                      <a:pt x="8" y="15"/>
                      <a:pt x="8" y="15"/>
                    </a:cubicBezTo>
                    <a:cubicBezTo>
                      <a:pt x="1" y="16"/>
                      <a:pt x="1" y="16"/>
                      <a:pt x="1" y="16"/>
                    </a:cubicBezTo>
                    <a:cubicBezTo>
                      <a:pt x="0" y="21"/>
                      <a:pt x="0" y="21"/>
                      <a:pt x="0" y="21"/>
                    </a:cubicBezTo>
                    <a:cubicBezTo>
                      <a:pt x="5" y="25"/>
                      <a:pt x="5" y="25"/>
                      <a:pt x="5" y="25"/>
                    </a:cubicBezTo>
                    <a:cubicBezTo>
                      <a:pt x="6" y="28"/>
                      <a:pt x="6" y="28"/>
                      <a:pt x="6" y="28"/>
                    </a:cubicBezTo>
                    <a:cubicBezTo>
                      <a:pt x="2" y="34"/>
                      <a:pt x="2" y="34"/>
                      <a:pt x="2" y="34"/>
                    </a:cubicBezTo>
                    <a:cubicBezTo>
                      <a:pt x="4" y="38"/>
                      <a:pt x="4" y="38"/>
                      <a:pt x="4" y="38"/>
                    </a:cubicBezTo>
                    <a:cubicBezTo>
                      <a:pt x="11" y="37"/>
                      <a:pt x="11" y="37"/>
                      <a:pt x="11" y="37"/>
                    </a:cubicBezTo>
                    <a:cubicBezTo>
                      <a:pt x="14" y="39"/>
                      <a:pt x="14" y="39"/>
                      <a:pt x="14" y="39"/>
                    </a:cubicBezTo>
                    <a:cubicBezTo>
                      <a:pt x="15" y="46"/>
                      <a:pt x="15" y="46"/>
                      <a:pt x="15" y="46"/>
                    </a:cubicBezTo>
                    <a:cubicBezTo>
                      <a:pt x="20" y="47"/>
                      <a:pt x="20" y="47"/>
                      <a:pt x="20" y="47"/>
                    </a:cubicBezTo>
                    <a:cubicBezTo>
                      <a:pt x="24" y="42"/>
                      <a:pt x="24" y="42"/>
                      <a:pt x="24" y="42"/>
                    </a:cubicBezTo>
                    <a:cubicBezTo>
                      <a:pt x="27" y="41"/>
                      <a:pt x="27" y="41"/>
                      <a:pt x="27" y="41"/>
                    </a:cubicBezTo>
                    <a:cubicBezTo>
                      <a:pt x="33" y="45"/>
                      <a:pt x="33" y="45"/>
                      <a:pt x="33" y="45"/>
                    </a:cubicBezTo>
                    <a:cubicBezTo>
                      <a:pt x="37" y="42"/>
                      <a:pt x="37" y="42"/>
                      <a:pt x="37" y="42"/>
                    </a:cubicBezTo>
                    <a:cubicBezTo>
                      <a:pt x="36" y="36"/>
                      <a:pt x="36" y="36"/>
                      <a:pt x="36" y="36"/>
                    </a:cubicBezTo>
                    <a:cubicBezTo>
                      <a:pt x="38" y="33"/>
                      <a:pt x="38" y="33"/>
                      <a:pt x="38" y="33"/>
                    </a:cubicBezTo>
                    <a:cubicBezTo>
                      <a:pt x="45" y="32"/>
                      <a:pt x="45" y="32"/>
                      <a:pt x="45" y="32"/>
                    </a:cubicBezTo>
                    <a:cubicBezTo>
                      <a:pt x="46" y="27"/>
                      <a:pt x="46" y="27"/>
                      <a:pt x="46" y="27"/>
                    </a:cubicBezTo>
                    <a:lnTo>
                      <a:pt x="40" y="23"/>
                    </a:lnTo>
                    <a:close/>
                    <a:moveTo>
                      <a:pt x="30" y="26"/>
                    </a:moveTo>
                    <a:cubicBezTo>
                      <a:pt x="29" y="30"/>
                      <a:pt x="25" y="32"/>
                      <a:pt x="21" y="31"/>
                    </a:cubicBezTo>
                    <a:cubicBezTo>
                      <a:pt x="17" y="30"/>
                      <a:pt x="15" y="26"/>
                      <a:pt x="16" y="22"/>
                    </a:cubicBezTo>
                    <a:cubicBezTo>
                      <a:pt x="17" y="18"/>
                      <a:pt x="21" y="15"/>
                      <a:pt x="25" y="16"/>
                    </a:cubicBezTo>
                    <a:cubicBezTo>
                      <a:pt x="29" y="17"/>
                      <a:pt x="31" y="21"/>
                      <a:pt x="3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grpSp>
          <p:nvGrpSpPr>
            <p:cNvPr id="123" name="群組 122"/>
            <p:cNvGrpSpPr/>
            <p:nvPr/>
          </p:nvGrpSpPr>
          <p:grpSpPr>
            <a:xfrm>
              <a:off x="9468650" y="2391691"/>
              <a:ext cx="1992680" cy="1101911"/>
              <a:chOff x="9468650" y="2391691"/>
              <a:chExt cx="1992680" cy="1101911"/>
            </a:xfrm>
          </p:grpSpPr>
          <p:sp>
            <p:nvSpPr>
              <p:cNvPr id="124" name="手繪多邊形 123"/>
              <p:cNvSpPr/>
              <p:nvPr/>
            </p:nvSpPr>
            <p:spPr>
              <a:xfrm>
                <a:off x="9468650" y="2391691"/>
                <a:ext cx="1808943" cy="723577"/>
              </a:xfrm>
              <a:custGeom>
                <a:avLst/>
                <a:gdLst>
                  <a:gd name="connsiteX0" fmla="*/ 0 w 1808942"/>
                  <a:gd name="connsiteY0" fmla="*/ 0 h 723577"/>
                  <a:gd name="connsiteX1" fmla="*/ 1447154 w 1808942"/>
                  <a:gd name="connsiteY1" fmla="*/ 0 h 723577"/>
                  <a:gd name="connsiteX2" fmla="*/ 1808942 w 1808942"/>
                  <a:gd name="connsiteY2" fmla="*/ 361789 h 723577"/>
                  <a:gd name="connsiteX3" fmla="*/ 1447154 w 1808942"/>
                  <a:gd name="connsiteY3" fmla="*/ 723577 h 723577"/>
                  <a:gd name="connsiteX4" fmla="*/ 0 w 1808942"/>
                  <a:gd name="connsiteY4" fmla="*/ 723577 h 723577"/>
                  <a:gd name="connsiteX5" fmla="*/ 361789 w 1808942"/>
                  <a:gd name="connsiteY5" fmla="*/ 361789 h 723577"/>
                  <a:gd name="connsiteX6" fmla="*/ 0 w 1808942"/>
                  <a:gd name="connsiteY6" fmla="*/ 0 h 72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942" h="723577">
                    <a:moveTo>
                      <a:pt x="0" y="0"/>
                    </a:moveTo>
                    <a:lnTo>
                      <a:pt x="1447154" y="0"/>
                    </a:lnTo>
                    <a:lnTo>
                      <a:pt x="1808942" y="361789"/>
                    </a:lnTo>
                    <a:lnTo>
                      <a:pt x="1447154" y="723577"/>
                    </a:lnTo>
                    <a:lnTo>
                      <a:pt x="0" y="723577"/>
                    </a:lnTo>
                    <a:lnTo>
                      <a:pt x="361789" y="361789"/>
                    </a:lnTo>
                    <a:lnTo>
                      <a:pt x="0" y="0"/>
                    </a:lnTo>
                    <a:close/>
                  </a:path>
                </a:pathLst>
              </a:custGeom>
              <a:solidFill>
                <a:schemeClr val="accent3">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49800" tIns="29337" rIns="391125" bIns="29337" numCol="1" spcCol="1270" anchor="ctr" anchorCtr="0">
                <a:noAutofit/>
              </a:bodyPr>
              <a:lstStyle/>
              <a:p>
                <a:pPr lvl="0" algn="ctr" defTabSz="977900">
                  <a:lnSpc>
                    <a:spcPct val="90000"/>
                  </a:lnSpc>
                  <a:spcBef>
                    <a:spcPct val="0"/>
                  </a:spcBef>
                  <a:spcAft>
                    <a:spcPct val="35000"/>
                  </a:spcAft>
                </a:pPr>
                <a:r>
                  <a:rPr lang="en-US" altLang="zh-TW" sz="2200" kern="1200" dirty="0" smtClean="0">
                    <a:solidFill>
                      <a:schemeClr val="tx1"/>
                    </a:solidFill>
                    <a:latin typeface="微軟正黑體" panose="020B0604030504040204" pitchFamily="34" charset="-120"/>
                    <a:ea typeface="微軟正黑體" panose="020B0604030504040204" pitchFamily="34" charset="-120"/>
                  </a:rPr>
                  <a:t>110</a:t>
                </a:r>
                <a:r>
                  <a:rPr lang="zh-TW" altLang="en-US" sz="2200" kern="1200" dirty="0" smtClean="0">
                    <a:solidFill>
                      <a:schemeClr val="tx1"/>
                    </a:solidFill>
                    <a:latin typeface="微軟正黑體" panose="020B0604030504040204" pitchFamily="34" charset="-120"/>
                    <a:ea typeface="微軟正黑體" panose="020B0604030504040204" pitchFamily="34" charset="-120"/>
                  </a:rPr>
                  <a:t>年</a:t>
                </a:r>
                <a:endParaRPr lang="zh-TW" altLang="en-US" sz="2200" kern="1200" dirty="0">
                  <a:solidFill>
                    <a:schemeClr val="tx1"/>
                  </a:solidFill>
                  <a:latin typeface="微軟正黑體" panose="020B0604030504040204" pitchFamily="34" charset="-120"/>
                  <a:ea typeface="微軟正黑體" panose="020B0604030504040204" pitchFamily="34" charset="-120"/>
                </a:endParaRPr>
              </a:p>
            </p:txBody>
          </p:sp>
          <p:sp>
            <p:nvSpPr>
              <p:cNvPr id="126" name="文字方塊 125"/>
              <p:cNvSpPr txBox="1"/>
              <p:nvPr/>
            </p:nvSpPr>
            <p:spPr>
              <a:xfrm>
                <a:off x="9478095" y="3185825"/>
                <a:ext cx="1983235" cy="307777"/>
              </a:xfrm>
              <a:prstGeom prst="rect">
                <a:avLst/>
              </a:prstGeom>
              <a:noFill/>
            </p:spPr>
            <p:txBody>
              <a:bodyPr wrap="none" rtlCol="0">
                <a:spAutoFit/>
              </a:bodyPr>
              <a:lstStyle/>
              <a:p>
                <a:r>
                  <a:rPr lang="en-US" altLang="zh-TW" sz="1400" dirty="0">
                    <a:solidFill>
                      <a:srgbClr val="FF0000"/>
                    </a:solidFill>
                    <a:latin typeface="微軟正黑體" panose="020B0604030504040204" pitchFamily="34" charset="-120"/>
                    <a:ea typeface="微軟正黑體" panose="020B0604030504040204" pitchFamily="34" charset="-120"/>
                  </a:rPr>
                  <a:t>110.1.1-</a:t>
                </a:r>
                <a:r>
                  <a:rPr lang="en-US" altLang="zh-TW" sz="1400" dirty="0" smtClean="0">
                    <a:solidFill>
                      <a:srgbClr val="FF0000"/>
                    </a:solidFill>
                    <a:latin typeface="微軟正黑體" panose="020B0604030504040204" pitchFamily="34" charset="-120"/>
                    <a:ea typeface="微軟正黑體" panose="020B0604030504040204" pitchFamily="34" charset="-120"/>
                  </a:rPr>
                  <a:t>#46-</a:t>
                </a:r>
                <a:r>
                  <a:rPr lang="zh-TW" altLang="en-US" sz="1400" dirty="0" smtClean="0">
                    <a:solidFill>
                      <a:srgbClr val="FF0000"/>
                    </a:solidFill>
                    <a:latin typeface="微軟正黑體" panose="020B0604030504040204" pitchFamily="34" charset="-120"/>
                    <a:ea typeface="微軟正黑體" panose="020B0604030504040204" pitchFamily="34" charset="-120"/>
                  </a:rPr>
                  <a:t>正式施行</a:t>
                </a:r>
                <a:endParaRPr lang="en-US" altLang="zh-TW" sz="1400" dirty="0" smtClean="0">
                  <a:solidFill>
                    <a:srgbClr val="FF0000"/>
                  </a:solidFill>
                  <a:latin typeface="微軟正黑體" panose="020B0604030504040204" pitchFamily="34" charset="-120"/>
                  <a:ea typeface="微軟正黑體" panose="020B0604030504040204" pitchFamily="34" charset="-120"/>
                </a:endParaRPr>
              </a:p>
            </p:txBody>
          </p:sp>
        </p:grpSp>
      </p:grpSp>
      <p:grpSp>
        <p:nvGrpSpPr>
          <p:cNvPr id="133" name="群組 132"/>
          <p:cNvGrpSpPr/>
          <p:nvPr/>
        </p:nvGrpSpPr>
        <p:grpSpPr>
          <a:xfrm>
            <a:off x="5636212" y="1716774"/>
            <a:ext cx="1947484" cy="4269677"/>
            <a:chOff x="5636212" y="1716774"/>
            <a:chExt cx="1947484" cy="4269677"/>
          </a:xfrm>
        </p:grpSpPr>
        <p:grpSp>
          <p:nvGrpSpPr>
            <p:cNvPr id="135" name="群組 134"/>
            <p:cNvGrpSpPr/>
            <p:nvPr/>
          </p:nvGrpSpPr>
          <p:grpSpPr>
            <a:xfrm>
              <a:off x="5636212" y="1716774"/>
              <a:ext cx="1947484" cy="3823544"/>
              <a:chOff x="5636212" y="1716774"/>
              <a:chExt cx="1947484" cy="3823544"/>
            </a:xfrm>
          </p:grpSpPr>
          <p:sp>
            <p:nvSpPr>
              <p:cNvPr id="143" name="手繪多邊形 142"/>
              <p:cNvSpPr/>
              <p:nvPr/>
            </p:nvSpPr>
            <p:spPr>
              <a:xfrm>
                <a:off x="5774753" y="2391691"/>
                <a:ext cx="1808943" cy="723577"/>
              </a:xfrm>
              <a:custGeom>
                <a:avLst/>
                <a:gdLst>
                  <a:gd name="connsiteX0" fmla="*/ 0 w 1808942"/>
                  <a:gd name="connsiteY0" fmla="*/ 0 h 723577"/>
                  <a:gd name="connsiteX1" fmla="*/ 1447154 w 1808942"/>
                  <a:gd name="connsiteY1" fmla="*/ 0 h 723577"/>
                  <a:gd name="connsiteX2" fmla="*/ 1808942 w 1808942"/>
                  <a:gd name="connsiteY2" fmla="*/ 361789 h 723577"/>
                  <a:gd name="connsiteX3" fmla="*/ 1447154 w 1808942"/>
                  <a:gd name="connsiteY3" fmla="*/ 723577 h 723577"/>
                  <a:gd name="connsiteX4" fmla="*/ 0 w 1808942"/>
                  <a:gd name="connsiteY4" fmla="*/ 723577 h 723577"/>
                  <a:gd name="connsiteX5" fmla="*/ 361789 w 1808942"/>
                  <a:gd name="connsiteY5" fmla="*/ 361789 h 723577"/>
                  <a:gd name="connsiteX6" fmla="*/ 0 w 1808942"/>
                  <a:gd name="connsiteY6" fmla="*/ 0 h 72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942" h="723577">
                    <a:moveTo>
                      <a:pt x="0" y="0"/>
                    </a:moveTo>
                    <a:lnTo>
                      <a:pt x="1447154" y="0"/>
                    </a:lnTo>
                    <a:lnTo>
                      <a:pt x="1808942" y="361789"/>
                    </a:lnTo>
                    <a:lnTo>
                      <a:pt x="1447154" y="723577"/>
                    </a:lnTo>
                    <a:lnTo>
                      <a:pt x="0" y="723577"/>
                    </a:lnTo>
                    <a:lnTo>
                      <a:pt x="361789" y="361789"/>
                    </a:lnTo>
                    <a:lnTo>
                      <a:pt x="0" y="0"/>
                    </a:lnTo>
                    <a:close/>
                  </a:path>
                </a:pathLst>
              </a:custGeom>
              <a:solidFill>
                <a:schemeClr val="accent4">
                  <a:lumMod val="7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449800" tIns="29337" rIns="391125" bIns="29337" numCol="1" spcCol="1270" anchor="ctr" anchorCtr="0">
                <a:noAutofit/>
              </a:bodyPr>
              <a:lstStyle/>
              <a:p>
                <a:pPr lvl="0" algn="ctr" defTabSz="977900">
                  <a:lnSpc>
                    <a:spcPct val="90000"/>
                  </a:lnSpc>
                  <a:spcBef>
                    <a:spcPct val="0"/>
                  </a:spcBef>
                  <a:spcAft>
                    <a:spcPct val="35000"/>
                  </a:spcAft>
                </a:pPr>
                <a:r>
                  <a:rPr lang="en-US" altLang="zh-TW" sz="2200" kern="1200" dirty="0" smtClean="0">
                    <a:solidFill>
                      <a:schemeClr val="tx1"/>
                    </a:solidFill>
                    <a:latin typeface="微軟正黑體" panose="020B0604030504040204" pitchFamily="34" charset="-120"/>
                    <a:ea typeface="微軟正黑體" panose="020B0604030504040204" pitchFamily="34" charset="-120"/>
                  </a:rPr>
                  <a:t>108</a:t>
                </a:r>
                <a:r>
                  <a:rPr lang="zh-TW" altLang="en-US" sz="2200" kern="1200" dirty="0" smtClean="0">
                    <a:solidFill>
                      <a:schemeClr val="tx1"/>
                    </a:solidFill>
                    <a:latin typeface="微軟正黑體" panose="020B0604030504040204" pitchFamily="34" charset="-120"/>
                    <a:ea typeface="微軟正黑體" panose="020B0604030504040204" pitchFamily="34" charset="-120"/>
                  </a:rPr>
                  <a:t>年</a:t>
                </a:r>
                <a:endParaRPr lang="zh-TW" altLang="en-US" sz="2200" kern="1200" dirty="0">
                  <a:solidFill>
                    <a:schemeClr val="tx1"/>
                  </a:solidFill>
                  <a:latin typeface="微軟正黑體" panose="020B0604030504040204" pitchFamily="34" charset="-120"/>
                  <a:ea typeface="微軟正黑體" panose="020B0604030504040204" pitchFamily="34" charset="-120"/>
                </a:endParaRPr>
              </a:p>
            </p:txBody>
          </p:sp>
          <p:sp>
            <p:nvSpPr>
              <p:cNvPr id="144" name="文字方塊 143"/>
              <p:cNvSpPr txBox="1"/>
              <p:nvPr/>
            </p:nvSpPr>
            <p:spPr>
              <a:xfrm>
                <a:off x="5636212" y="3185827"/>
                <a:ext cx="1832553" cy="2354491"/>
              </a:xfrm>
              <a:prstGeom prst="rect">
                <a:avLst/>
              </a:prstGeom>
              <a:noFill/>
            </p:spPr>
            <p:txBody>
              <a:bodyPr wrap="none" rtlCol="0">
                <a:spAutoFit/>
              </a:bodyPr>
              <a:lstStyle/>
              <a:p>
                <a:r>
                  <a:rPr lang="en-US" altLang="zh-TW" sz="1400" dirty="0" smtClean="0">
                    <a:latin typeface="微軟正黑體" panose="020B0604030504040204" pitchFamily="34" charset="-120"/>
                    <a:ea typeface="微軟正黑體" panose="020B0604030504040204" pitchFamily="34" charset="-120"/>
                  </a:rPr>
                  <a:t>108.2.15-</a:t>
                </a:r>
                <a:r>
                  <a:rPr lang="zh-TW" altLang="en-US" sz="1400" dirty="0" smtClean="0">
                    <a:latin typeface="微軟正黑體" panose="020B0604030504040204" pitchFamily="34" charset="-120"/>
                    <a:ea typeface="微軟正黑體" panose="020B0604030504040204" pitchFamily="34" charset="-120"/>
                  </a:rPr>
                  <a:t>公告指定</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smtClean="0">
                    <a:solidFill>
                      <a:schemeClr val="bg1">
                        <a:lumMod val="50000"/>
                      </a:schemeClr>
                    </a:solidFill>
                    <a:latin typeface="微軟正黑體" panose="020B0604030504040204" pitchFamily="34" charset="-120"/>
                    <a:ea typeface="微軟正黑體" panose="020B0604030504040204" pitchFamily="34" charset="-120"/>
                  </a:rPr>
                  <a:t>屏科大為試驗機構</a:t>
                </a:r>
                <a:endParaRPr lang="en-US" altLang="zh-TW" sz="1400" dirty="0" smtClean="0">
                  <a:solidFill>
                    <a:schemeClr val="bg1">
                      <a:lumMod val="50000"/>
                    </a:schemeClr>
                  </a:solidFill>
                  <a:latin typeface="微軟正黑體" panose="020B0604030504040204" pitchFamily="34" charset="-120"/>
                  <a:ea typeface="微軟正黑體" panose="020B0604030504040204" pitchFamily="34" charset="-120"/>
                </a:endParaRPr>
              </a:p>
              <a:p>
                <a:pPr>
                  <a:lnSpc>
                    <a:spcPct val="150000"/>
                  </a:lnSpc>
                </a:pPr>
                <a:r>
                  <a:rPr lang="en-US" altLang="zh-TW" sz="1400" dirty="0" smtClean="0">
                    <a:latin typeface="微軟正黑體" panose="020B0604030504040204" pitchFamily="34" charset="-120"/>
                    <a:ea typeface="微軟正黑體" panose="020B0604030504040204" pitchFamily="34" charset="-120"/>
                  </a:rPr>
                  <a:t>108.3.8-</a:t>
                </a:r>
                <a:r>
                  <a:rPr lang="zh-TW" altLang="en-US" sz="1400" dirty="0" smtClean="0">
                    <a:latin typeface="微軟正黑體" panose="020B0604030504040204" pitchFamily="34" charset="-120"/>
                    <a:ea typeface="微軟正黑體" panose="020B0604030504040204" pitchFamily="34" charset="-120"/>
                  </a:rPr>
                  <a:t>公告指定</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smtClean="0">
                    <a:solidFill>
                      <a:schemeClr val="bg1">
                        <a:lumMod val="50000"/>
                      </a:schemeClr>
                    </a:solidFill>
                    <a:latin typeface="微軟正黑體" panose="020B0604030504040204" pitchFamily="34" charset="-120"/>
                    <a:ea typeface="微軟正黑體" panose="020B0604030504040204" pitchFamily="34" charset="-120"/>
                  </a:rPr>
                  <a:t>建築學會為評定機構</a:t>
                </a:r>
                <a:endParaRPr lang="en-US" altLang="zh-TW" sz="1400" dirty="0" smtClean="0">
                  <a:latin typeface="微軟正黑體" panose="020B0604030504040204" pitchFamily="34" charset="-120"/>
                  <a:ea typeface="微軟正黑體" panose="020B0604030504040204" pitchFamily="34" charset="-120"/>
                </a:endParaRPr>
              </a:p>
              <a:p>
                <a:pPr>
                  <a:lnSpc>
                    <a:spcPct val="150000"/>
                  </a:lnSpc>
                </a:pPr>
                <a:r>
                  <a:rPr lang="en-US" altLang="zh-TW" sz="1400" dirty="0">
                    <a:latin typeface="微軟正黑體" panose="020B0604030504040204" pitchFamily="34" charset="-120"/>
                    <a:ea typeface="微軟正黑體" panose="020B0604030504040204" pitchFamily="34" charset="-120"/>
                  </a:rPr>
                  <a:t>108.6.27-</a:t>
                </a:r>
                <a:r>
                  <a:rPr lang="zh-TW" altLang="en-US" sz="1400" dirty="0" smtClean="0">
                    <a:latin typeface="微軟正黑體" panose="020B0604030504040204" pitchFamily="34" charset="-120"/>
                    <a:ea typeface="微軟正黑體" panose="020B0604030504040204" pitchFamily="34" charset="-120"/>
                  </a:rPr>
                  <a:t>發布</a:t>
                </a:r>
                <a:r>
                  <a:rPr lang="en-US" altLang="zh-TW" sz="1400" dirty="0" smtClean="0">
                    <a:latin typeface="微軟正黑體" panose="020B0604030504040204" pitchFamily="34" charset="-120"/>
                    <a:ea typeface="微軟正黑體" panose="020B0604030504040204" pitchFamily="34" charset="-120"/>
                  </a:rPr>
                  <a:t>#46-6</a:t>
                </a:r>
              </a:p>
              <a:p>
                <a:r>
                  <a:rPr lang="zh-TW" altLang="en-US" sz="1400" dirty="0" smtClean="0">
                    <a:solidFill>
                      <a:srgbClr val="FF0000"/>
                    </a:solidFill>
                    <a:latin typeface="微軟正黑體" panose="020B0604030504040204" pitchFamily="34" charset="-120"/>
                    <a:ea typeface="微軟正黑體" panose="020B0604030504040204" pitchFamily="34" charset="-120"/>
                  </a:rPr>
                  <a:t>延後至</a:t>
                </a:r>
                <a:r>
                  <a:rPr lang="en-US" altLang="zh-TW" sz="1400" dirty="0">
                    <a:solidFill>
                      <a:srgbClr val="FF0000"/>
                    </a:solidFill>
                    <a:latin typeface="微軟正黑體" panose="020B0604030504040204" pitchFamily="34" charset="-120"/>
                    <a:ea typeface="微軟正黑體" panose="020B0604030504040204" pitchFamily="34" charset="-120"/>
                  </a:rPr>
                  <a:t>109.7.1</a:t>
                </a:r>
                <a:r>
                  <a:rPr lang="zh-TW" altLang="en-US" sz="1400" dirty="0" smtClean="0">
                    <a:solidFill>
                      <a:srgbClr val="FF0000"/>
                    </a:solidFill>
                    <a:latin typeface="微軟正黑體" panose="020B0604030504040204" pitchFamily="34" charset="-120"/>
                    <a:ea typeface="微軟正黑體" panose="020B0604030504040204" pitchFamily="34" charset="-120"/>
                  </a:rPr>
                  <a:t>施行</a:t>
                </a:r>
                <a:endParaRPr lang="en-US" altLang="zh-TW" sz="1400" dirty="0" smtClean="0">
                  <a:solidFill>
                    <a:srgbClr val="FF0000"/>
                  </a:solidFill>
                  <a:latin typeface="微軟正黑體" panose="020B0604030504040204" pitchFamily="34" charset="-120"/>
                  <a:ea typeface="微軟正黑體" panose="020B0604030504040204" pitchFamily="34" charset="-120"/>
                </a:endParaRPr>
              </a:p>
              <a:p>
                <a:pPr>
                  <a:lnSpc>
                    <a:spcPct val="150000"/>
                  </a:lnSpc>
                </a:pPr>
                <a:r>
                  <a:rPr lang="en-US" altLang="zh-TW" sz="1400" dirty="0" smtClean="0">
                    <a:latin typeface="微軟正黑體" panose="020B0604030504040204" pitchFamily="34" charset="-120"/>
                    <a:ea typeface="微軟正黑體" panose="020B0604030504040204" pitchFamily="34" charset="-120"/>
                  </a:rPr>
                  <a:t>108.11.1-</a:t>
                </a:r>
                <a:r>
                  <a:rPr lang="zh-TW" altLang="en-US" sz="1400" dirty="0" smtClean="0">
                    <a:latin typeface="微軟正黑體" panose="020B0604030504040204" pitchFamily="34" charset="-120"/>
                    <a:ea typeface="微軟正黑體" panose="020B0604030504040204" pitchFamily="34" charset="-120"/>
                  </a:rPr>
                  <a:t>訂定技術</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smtClean="0">
                    <a:solidFill>
                      <a:schemeClr val="bg1">
                        <a:lumMod val="50000"/>
                      </a:schemeClr>
                    </a:solidFill>
                    <a:latin typeface="微軟正黑體" panose="020B0604030504040204" pitchFamily="34" charset="-120"/>
                    <a:ea typeface="微軟正黑體" panose="020B0604030504040204" pitchFamily="34" charset="-120"/>
                  </a:rPr>
                  <a:t>交流與推廣計畫</a:t>
                </a:r>
                <a:endParaRPr lang="en-US" altLang="zh-TW" sz="1400" dirty="0" smtClean="0">
                  <a:solidFill>
                    <a:schemeClr val="bg1">
                      <a:lumMod val="50000"/>
                    </a:schemeClr>
                  </a:solidFill>
                  <a:latin typeface="微軟正黑體" panose="020B0604030504040204" pitchFamily="34" charset="-120"/>
                  <a:ea typeface="微軟正黑體" panose="020B0604030504040204" pitchFamily="34" charset="-120"/>
                </a:endParaRPr>
              </a:p>
              <a:p>
                <a:endParaRPr lang="en-US" altLang="zh-TW" sz="1400" dirty="0" smtClean="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145" name="文字方塊 144"/>
              <p:cNvSpPr txBox="1"/>
              <p:nvPr/>
            </p:nvSpPr>
            <p:spPr>
              <a:xfrm>
                <a:off x="5734669" y="1716774"/>
                <a:ext cx="1569660" cy="646331"/>
              </a:xfrm>
              <a:prstGeom prst="rect">
                <a:avLst/>
              </a:prstGeom>
              <a:noFill/>
            </p:spPr>
            <p:txBody>
              <a:bodyPr wrap="none" rtlCol="0">
                <a:spAutoFit/>
              </a:bodyPr>
              <a:lstStyle/>
              <a:p>
                <a:endParaRPr lang="en-US" altLang="zh-TW" b="1" dirty="0" smtClean="0">
                  <a:solidFill>
                    <a:srgbClr val="FFC000"/>
                  </a:solidFill>
                  <a:latin typeface="微軟正黑體" panose="020B0604030504040204" pitchFamily="34" charset="-120"/>
                  <a:ea typeface="微軟正黑體" panose="020B0604030504040204" pitchFamily="34" charset="-120"/>
                </a:endParaRPr>
              </a:p>
              <a:p>
                <a:r>
                  <a:rPr lang="zh-TW" altLang="en-US" b="1" dirty="0">
                    <a:solidFill>
                      <a:srgbClr val="00B050"/>
                    </a:solidFill>
                    <a:latin typeface="微軟正黑體" panose="020B0604030504040204" pitchFamily="34" charset="-120"/>
                    <a:ea typeface="微軟正黑體" panose="020B0604030504040204" pitchFamily="34" charset="-120"/>
                  </a:rPr>
                  <a:t>加強</a:t>
                </a:r>
                <a:r>
                  <a:rPr lang="zh-TW" altLang="en-US" b="1" dirty="0" smtClean="0">
                    <a:solidFill>
                      <a:srgbClr val="00B050"/>
                    </a:solidFill>
                    <a:latin typeface="微軟正黑體" panose="020B0604030504040204" pitchFamily="34" charset="-120"/>
                    <a:ea typeface="微軟正黑體" panose="020B0604030504040204" pitchFamily="34" charset="-120"/>
                  </a:rPr>
                  <a:t>技術交流</a:t>
                </a:r>
                <a:endParaRPr lang="zh-TW" altLang="en-US" b="1" dirty="0">
                  <a:solidFill>
                    <a:srgbClr val="00B050"/>
                  </a:solidFill>
                  <a:latin typeface="微軟正黑體" panose="020B0604030504040204" pitchFamily="34" charset="-120"/>
                  <a:ea typeface="微軟正黑體" panose="020B0604030504040204" pitchFamily="34" charset="-120"/>
                </a:endParaRPr>
              </a:p>
            </p:txBody>
          </p:sp>
        </p:grpSp>
        <p:grpSp>
          <p:nvGrpSpPr>
            <p:cNvPr id="136" name="组合 209"/>
            <p:cNvGrpSpPr/>
            <p:nvPr/>
          </p:nvGrpSpPr>
          <p:grpSpPr>
            <a:xfrm>
              <a:off x="6360096" y="5650450"/>
              <a:ext cx="481282" cy="336001"/>
              <a:chOff x="7309487" y="2188779"/>
              <a:chExt cx="763835" cy="535191"/>
            </a:xfrm>
          </p:grpSpPr>
          <p:sp>
            <p:nvSpPr>
              <p:cNvPr id="137" name="Freeform 587"/>
              <p:cNvSpPr>
                <a:spLocks/>
              </p:cNvSpPr>
              <p:nvPr/>
            </p:nvSpPr>
            <p:spPr bwMode="auto">
              <a:xfrm>
                <a:off x="7797072" y="2382804"/>
                <a:ext cx="276250" cy="247399"/>
              </a:xfrm>
              <a:custGeom>
                <a:avLst/>
                <a:gdLst>
                  <a:gd name="T0" fmla="*/ 141 w 162"/>
                  <a:gd name="T1" fmla="*/ 17 h 145"/>
                  <a:gd name="T2" fmla="*/ 105 w 162"/>
                  <a:gd name="T3" fmla="*/ 0 h 145"/>
                  <a:gd name="T4" fmla="*/ 81 w 162"/>
                  <a:gd name="T5" fmla="*/ 9 h 145"/>
                  <a:gd name="T6" fmla="*/ 57 w 162"/>
                  <a:gd name="T7" fmla="*/ 0 h 145"/>
                  <a:gd name="T8" fmla="*/ 0 w 162"/>
                  <a:gd name="T9" fmla="*/ 56 h 145"/>
                  <a:gd name="T10" fmla="*/ 0 w 162"/>
                  <a:gd name="T11" fmla="*/ 59 h 145"/>
                  <a:gd name="T12" fmla="*/ 30 w 162"/>
                  <a:gd name="T13" fmla="*/ 109 h 145"/>
                  <a:gd name="T14" fmla="*/ 30 w 162"/>
                  <a:gd name="T15" fmla="*/ 140 h 145"/>
                  <a:gd name="T16" fmla="*/ 73 w 162"/>
                  <a:gd name="T17" fmla="*/ 145 h 145"/>
                  <a:gd name="T18" fmla="*/ 88 w 162"/>
                  <a:gd name="T19" fmla="*/ 145 h 145"/>
                  <a:gd name="T20" fmla="*/ 162 w 162"/>
                  <a:gd name="T21" fmla="*/ 118 h 145"/>
                  <a:gd name="T22" fmla="*/ 162 w 162"/>
                  <a:gd name="T23" fmla="*/ 56 h 145"/>
                  <a:gd name="T24" fmla="*/ 141 w 162"/>
                  <a:gd name="T25" fmla="*/ 1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45">
                    <a:moveTo>
                      <a:pt x="141" y="17"/>
                    </a:moveTo>
                    <a:cubicBezTo>
                      <a:pt x="130" y="8"/>
                      <a:pt x="116" y="3"/>
                      <a:pt x="105" y="0"/>
                    </a:cubicBezTo>
                    <a:cubicBezTo>
                      <a:pt x="81" y="9"/>
                      <a:pt x="81" y="9"/>
                      <a:pt x="81" y="9"/>
                    </a:cubicBezTo>
                    <a:cubicBezTo>
                      <a:pt x="57" y="0"/>
                      <a:pt x="57" y="0"/>
                      <a:pt x="57" y="0"/>
                    </a:cubicBezTo>
                    <a:cubicBezTo>
                      <a:pt x="35" y="5"/>
                      <a:pt x="0" y="20"/>
                      <a:pt x="0" y="56"/>
                    </a:cubicBezTo>
                    <a:cubicBezTo>
                      <a:pt x="0" y="57"/>
                      <a:pt x="0" y="58"/>
                      <a:pt x="0" y="59"/>
                    </a:cubicBezTo>
                    <a:cubicBezTo>
                      <a:pt x="16" y="69"/>
                      <a:pt x="30" y="85"/>
                      <a:pt x="30" y="109"/>
                    </a:cubicBezTo>
                    <a:cubicBezTo>
                      <a:pt x="30" y="121"/>
                      <a:pt x="30" y="132"/>
                      <a:pt x="30" y="140"/>
                    </a:cubicBezTo>
                    <a:cubicBezTo>
                      <a:pt x="40" y="143"/>
                      <a:pt x="54" y="145"/>
                      <a:pt x="73" y="145"/>
                    </a:cubicBezTo>
                    <a:cubicBezTo>
                      <a:pt x="88" y="145"/>
                      <a:pt x="88" y="145"/>
                      <a:pt x="88" y="145"/>
                    </a:cubicBezTo>
                    <a:cubicBezTo>
                      <a:pt x="160" y="145"/>
                      <a:pt x="162" y="118"/>
                      <a:pt x="162" y="118"/>
                    </a:cubicBezTo>
                    <a:cubicBezTo>
                      <a:pt x="162" y="118"/>
                      <a:pt x="162" y="109"/>
                      <a:pt x="162" y="56"/>
                    </a:cubicBezTo>
                    <a:cubicBezTo>
                      <a:pt x="162" y="38"/>
                      <a:pt x="153" y="26"/>
                      <a:pt x="141" y="17"/>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38" name="Oval 588"/>
              <p:cNvSpPr>
                <a:spLocks noChangeArrowheads="1"/>
              </p:cNvSpPr>
              <p:nvPr/>
            </p:nvSpPr>
            <p:spPr bwMode="auto">
              <a:xfrm>
                <a:off x="7864872" y="2188779"/>
                <a:ext cx="139928" cy="161567"/>
              </a:xfrm>
              <a:prstGeom prst="ellipse">
                <a:avLst/>
              </a:pr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39" name="Freeform 589"/>
              <p:cNvSpPr>
                <a:spLocks/>
              </p:cNvSpPr>
              <p:nvPr/>
            </p:nvSpPr>
            <p:spPr bwMode="auto">
              <a:xfrm>
                <a:off x="7549673" y="2475128"/>
                <a:ext cx="276250" cy="248842"/>
              </a:xfrm>
              <a:custGeom>
                <a:avLst/>
                <a:gdLst>
                  <a:gd name="T0" fmla="*/ 145 w 162"/>
                  <a:gd name="T1" fmla="*/ 20 h 146"/>
                  <a:gd name="T2" fmla="*/ 132 w 162"/>
                  <a:gd name="T3" fmla="*/ 11 h 146"/>
                  <a:gd name="T4" fmla="*/ 105 w 162"/>
                  <a:gd name="T5" fmla="*/ 0 h 146"/>
                  <a:gd name="T6" fmla="*/ 81 w 162"/>
                  <a:gd name="T7" fmla="*/ 9 h 146"/>
                  <a:gd name="T8" fmla="*/ 57 w 162"/>
                  <a:gd name="T9" fmla="*/ 0 h 146"/>
                  <a:gd name="T10" fmla="*/ 34 w 162"/>
                  <a:gd name="T11" fmla="*/ 9 h 146"/>
                  <a:gd name="T12" fmla="*/ 21 w 162"/>
                  <a:gd name="T13" fmla="*/ 17 h 146"/>
                  <a:gd name="T14" fmla="*/ 0 w 162"/>
                  <a:gd name="T15" fmla="*/ 57 h 146"/>
                  <a:gd name="T16" fmla="*/ 0 w 162"/>
                  <a:gd name="T17" fmla="*/ 82 h 146"/>
                  <a:gd name="T18" fmla="*/ 0 w 162"/>
                  <a:gd name="T19" fmla="*/ 96 h 146"/>
                  <a:gd name="T20" fmla="*/ 0 w 162"/>
                  <a:gd name="T21" fmla="*/ 119 h 146"/>
                  <a:gd name="T22" fmla="*/ 74 w 162"/>
                  <a:gd name="T23" fmla="*/ 146 h 146"/>
                  <a:gd name="T24" fmla="*/ 88 w 162"/>
                  <a:gd name="T25" fmla="*/ 146 h 146"/>
                  <a:gd name="T26" fmla="*/ 162 w 162"/>
                  <a:gd name="T27" fmla="*/ 119 h 146"/>
                  <a:gd name="T28" fmla="*/ 162 w 162"/>
                  <a:gd name="T29" fmla="*/ 96 h 146"/>
                  <a:gd name="T30" fmla="*/ 162 w 162"/>
                  <a:gd name="T31" fmla="*/ 82 h 146"/>
                  <a:gd name="T32" fmla="*/ 162 w 162"/>
                  <a:gd name="T33" fmla="*/ 57 h 146"/>
                  <a:gd name="T34" fmla="*/ 145 w 162"/>
                  <a:gd name="T35" fmla="*/ 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146">
                    <a:moveTo>
                      <a:pt x="145" y="20"/>
                    </a:moveTo>
                    <a:cubicBezTo>
                      <a:pt x="141" y="17"/>
                      <a:pt x="137" y="14"/>
                      <a:pt x="132" y="11"/>
                    </a:cubicBezTo>
                    <a:cubicBezTo>
                      <a:pt x="123" y="6"/>
                      <a:pt x="113" y="3"/>
                      <a:pt x="105" y="0"/>
                    </a:cubicBezTo>
                    <a:cubicBezTo>
                      <a:pt x="81" y="9"/>
                      <a:pt x="81" y="9"/>
                      <a:pt x="81" y="9"/>
                    </a:cubicBezTo>
                    <a:cubicBezTo>
                      <a:pt x="57" y="0"/>
                      <a:pt x="57" y="0"/>
                      <a:pt x="57" y="0"/>
                    </a:cubicBezTo>
                    <a:cubicBezTo>
                      <a:pt x="50" y="2"/>
                      <a:pt x="42" y="5"/>
                      <a:pt x="34" y="9"/>
                    </a:cubicBezTo>
                    <a:cubicBezTo>
                      <a:pt x="29" y="11"/>
                      <a:pt x="25" y="14"/>
                      <a:pt x="21" y="17"/>
                    </a:cubicBezTo>
                    <a:cubicBezTo>
                      <a:pt x="9" y="26"/>
                      <a:pt x="0" y="39"/>
                      <a:pt x="0" y="57"/>
                    </a:cubicBezTo>
                    <a:cubicBezTo>
                      <a:pt x="0" y="67"/>
                      <a:pt x="0" y="75"/>
                      <a:pt x="0" y="82"/>
                    </a:cubicBezTo>
                    <a:cubicBezTo>
                      <a:pt x="0" y="87"/>
                      <a:pt x="0" y="92"/>
                      <a:pt x="0" y="96"/>
                    </a:cubicBezTo>
                    <a:cubicBezTo>
                      <a:pt x="0" y="115"/>
                      <a:pt x="0" y="119"/>
                      <a:pt x="0" y="119"/>
                    </a:cubicBezTo>
                    <a:cubicBezTo>
                      <a:pt x="0" y="119"/>
                      <a:pt x="2" y="146"/>
                      <a:pt x="74" y="146"/>
                    </a:cubicBezTo>
                    <a:cubicBezTo>
                      <a:pt x="88" y="146"/>
                      <a:pt x="88" y="146"/>
                      <a:pt x="88" y="146"/>
                    </a:cubicBezTo>
                    <a:cubicBezTo>
                      <a:pt x="160" y="146"/>
                      <a:pt x="162" y="119"/>
                      <a:pt x="162" y="119"/>
                    </a:cubicBezTo>
                    <a:cubicBezTo>
                      <a:pt x="162" y="119"/>
                      <a:pt x="162" y="114"/>
                      <a:pt x="162" y="96"/>
                    </a:cubicBezTo>
                    <a:cubicBezTo>
                      <a:pt x="162" y="92"/>
                      <a:pt x="162" y="87"/>
                      <a:pt x="162" y="82"/>
                    </a:cubicBezTo>
                    <a:cubicBezTo>
                      <a:pt x="162" y="75"/>
                      <a:pt x="162" y="67"/>
                      <a:pt x="162" y="57"/>
                    </a:cubicBezTo>
                    <a:cubicBezTo>
                      <a:pt x="162" y="41"/>
                      <a:pt x="155" y="29"/>
                      <a:pt x="145" y="20"/>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40" name="Oval 590"/>
              <p:cNvSpPr>
                <a:spLocks noChangeArrowheads="1"/>
              </p:cNvSpPr>
              <p:nvPr/>
            </p:nvSpPr>
            <p:spPr bwMode="auto">
              <a:xfrm>
                <a:off x="7618195" y="2282546"/>
                <a:ext cx="139207" cy="161567"/>
              </a:xfrm>
              <a:prstGeom prst="ellipse">
                <a:avLst/>
              </a:pr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41" name="Freeform 591"/>
              <p:cNvSpPr>
                <a:spLocks/>
              </p:cNvSpPr>
              <p:nvPr/>
            </p:nvSpPr>
            <p:spPr bwMode="auto">
              <a:xfrm>
                <a:off x="7309487" y="2381361"/>
                <a:ext cx="276250" cy="246678"/>
              </a:xfrm>
              <a:custGeom>
                <a:avLst/>
                <a:gdLst>
                  <a:gd name="T0" fmla="*/ 162 w 162"/>
                  <a:gd name="T1" fmla="*/ 57 h 145"/>
                  <a:gd name="T2" fmla="*/ 162 w 162"/>
                  <a:gd name="T3" fmla="*/ 57 h 145"/>
                  <a:gd name="T4" fmla="*/ 142 w 162"/>
                  <a:gd name="T5" fmla="*/ 17 h 145"/>
                  <a:gd name="T6" fmla="*/ 105 w 162"/>
                  <a:gd name="T7" fmla="*/ 0 h 145"/>
                  <a:gd name="T8" fmla="*/ 81 w 162"/>
                  <a:gd name="T9" fmla="*/ 9 h 145"/>
                  <a:gd name="T10" fmla="*/ 57 w 162"/>
                  <a:gd name="T11" fmla="*/ 0 h 145"/>
                  <a:gd name="T12" fmla="*/ 0 w 162"/>
                  <a:gd name="T13" fmla="*/ 57 h 145"/>
                  <a:gd name="T14" fmla="*/ 0 w 162"/>
                  <a:gd name="T15" fmla="*/ 118 h 145"/>
                  <a:gd name="T16" fmla="*/ 74 w 162"/>
                  <a:gd name="T17" fmla="*/ 145 h 145"/>
                  <a:gd name="T18" fmla="*/ 88 w 162"/>
                  <a:gd name="T19" fmla="*/ 145 h 145"/>
                  <a:gd name="T20" fmla="*/ 129 w 162"/>
                  <a:gd name="T21" fmla="*/ 141 h 145"/>
                  <a:gd name="T22" fmla="*/ 129 w 162"/>
                  <a:gd name="T23" fmla="*/ 110 h 145"/>
                  <a:gd name="T24" fmla="*/ 162 w 162"/>
                  <a:gd name="T25" fmla="*/ 5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45">
                    <a:moveTo>
                      <a:pt x="162" y="57"/>
                    </a:moveTo>
                    <a:cubicBezTo>
                      <a:pt x="162" y="57"/>
                      <a:pt x="162" y="57"/>
                      <a:pt x="162" y="57"/>
                    </a:cubicBezTo>
                    <a:cubicBezTo>
                      <a:pt x="162" y="39"/>
                      <a:pt x="153" y="26"/>
                      <a:pt x="142" y="17"/>
                    </a:cubicBezTo>
                    <a:cubicBezTo>
                      <a:pt x="130" y="8"/>
                      <a:pt x="116" y="3"/>
                      <a:pt x="105" y="0"/>
                    </a:cubicBezTo>
                    <a:cubicBezTo>
                      <a:pt x="81" y="9"/>
                      <a:pt x="81" y="9"/>
                      <a:pt x="81" y="9"/>
                    </a:cubicBezTo>
                    <a:cubicBezTo>
                      <a:pt x="57" y="0"/>
                      <a:pt x="57" y="0"/>
                      <a:pt x="57" y="0"/>
                    </a:cubicBezTo>
                    <a:cubicBezTo>
                      <a:pt x="35" y="6"/>
                      <a:pt x="0" y="21"/>
                      <a:pt x="0" y="57"/>
                    </a:cubicBezTo>
                    <a:cubicBezTo>
                      <a:pt x="0" y="109"/>
                      <a:pt x="0" y="118"/>
                      <a:pt x="0" y="118"/>
                    </a:cubicBezTo>
                    <a:cubicBezTo>
                      <a:pt x="0" y="118"/>
                      <a:pt x="2" y="145"/>
                      <a:pt x="74" y="145"/>
                    </a:cubicBezTo>
                    <a:cubicBezTo>
                      <a:pt x="88" y="145"/>
                      <a:pt x="88" y="145"/>
                      <a:pt x="88" y="145"/>
                    </a:cubicBezTo>
                    <a:cubicBezTo>
                      <a:pt x="105" y="145"/>
                      <a:pt x="118" y="143"/>
                      <a:pt x="129" y="141"/>
                    </a:cubicBezTo>
                    <a:cubicBezTo>
                      <a:pt x="129" y="133"/>
                      <a:pt x="129" y="122"/>
                      <a:pt x="129" y="110"/>
                    </a:cubicBezTo>
                    <a:cubicBezTo>
                      <a:pt x="129" y="84"/>
                      <a:pt x="144" y="68"/>
                      <a:pt x="162" y="57"/>
                    </a:cubicBezTo>
                    <a:close/>
                  </a:path>
                </a:pathLst>
              </a:cu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142" name="Oval 592"/>
              <p:cNvSpPr>
                <a:spLocks noChangeArrowheads="1"/>
              </p:cNvSpPr>
              <p:nvPr/>
            </p:nvSpPr>
            <p:spPr bwMode="auto">
              <a:xfrm>
                <a:off x="7377287" y="2188779"/>
                <a:ext cx="139928" cy="161567"/>
              </a:xfrm>
              <a:prstGeom prst="ellipse">
                <a:avLst/>
              </a:prstGeom>
              <a:solidFill>
                <a:schemeClr val="bg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grpSp>
      </p:grpSp>
      <p:sp>
        <p:nvSpPr>
          <p:cNvPr id="146" name="文字方塊 145"/>
          <p:cNvSpPr txBox="1"/>
          <p:nvPr/>
        </p:nvSpPr>
        <p:spPr>
          <a:xfrm>
            <a:off x="224953" y="1469119"/>
            <a:ext cx="2120932" cy="938719"/>
          </a:xfrm>
          <a:prstGeom prst="rect">
            <a:avLst/>
          </a:prstGeom>
          <a:noFill/>
        </p:spPr>
        <p:txBody>
          <a:bodyPr wrap="square" rtlCol="0">
            <a:spAutoFit/>
          </a:bodyPr>
          <a:lstStyle/>
          <a:p>
            <a:pPr>
              <a:lnSpc>
                <a:spcPct val="150000"/>
              </a:lnSpc>
            </a:pPr>
            <a:r>
              <a:rPr lang="en-US" altLang="zh-TW" b="1" dirty="0">
                <a:solidFill>
                  <a:srgbClr val="002060"/>
                </a:solidFill>
                <a:latin typeface="微軟正黑體" panose="020B0604030504040204" pitchFamily="34" charset="-120"/>
                <a:ea typeface="微軟正黑體" panose="020B0604030504040204" pitchFamily="34" charset="-120"/>
                <a:cs typeface="Arial" panose="020B0604020202020204" pitchFamily="34" charset="0"/>
              </a:rPr>
              <a:t>105.6.7-</a:t>
            </a:r>
            <a:r>
              <a:rPr lang="zh-TW" altLang="en-US" b="1" dirty="0">
                <a:solidFill>
                  <a:srgbClr val="002060"/>
                </a:solidFill>
                <a:latin typeface="微軟正黑體" panose="020B0604030504040204" pitchFamily="34" charset="-120"/>
                <a:ea typeface="微軟正黑體" panose="020B0604030504040204" pitchFamily="34" charset="-120"/>
                <a:cs typeface="Arial" panose="020B0604020202020204" pitchFamily="34" charset="0"/>
              </a:rPr>
              <a:t>法規發布</a:t>
            </a:r>
            <a:endParaRPr lang="en-US" altLang="zh-TW" b="1" dirty="0">
              <a:solidFill>
                <a:srgbClr val="002060"/>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400" dirty="0" smtClean="0">
                <a:solidFill>
                  <a:srgbClr val="002060"/>
                </a:solidFill>
                <a:latin typeface="微軟正黑體" panose="020B0604030504040204" pitchFamily="34" charset="-120"/>
                <a:ea typeface="微軟正黑體" panose="020B0604030504040204" pitchFamily="34" charset="-120"/>
              </a:rPr>
              <a:t>除</a:t>
            </a:r>
            <a:r>
              <a:rPr lang="en-US" altLang="zh-TW" sz="1400" dirty="0" smtClean="0">
                <a:solidFill>
                  <a:srgbClr val="002060"/>
                </a:solidFill>
                <a:latin typeface="微軟正黑體" panose="020B0604030504040204" pitchFamily="34" charset="-120"/>
                <a:ea typeface="微軟正黑體" panose="020B0604030504040204" pitchFamily="34" charset="-120"/>
              </a:rPr>
              <a:t>#46-6</a:t>
            </a:r>
            <a:r>
              <a:rPr lang="zh-TW" altLang="en-US" sz="1400" dirty="0" smtClean="0">
                <a:solidFill>
                  <a:srgbClr val="002060"/>
                </a:solidFill>
                <a:latin typeface="微軟正黑體" panose="020B0604030504040204" pitchFamily="34" charset="-120"/>
                <a:ea typeface="微軟正黑體" panose="020B0604030504040204" pitchFamily="34" charset="-120"/>
              </a:rPr>
              <a:t>分戶樓板隔音</a:t>
            </a:r>
            <a:endParaRPr lang="en-US" altLang="zh-TW" sz="1400" dirty="0" smtClean="0">
              <a:solidFill>
                <a:srgbClr val="002060"/>
              </a:solidFill>
              <a:latin typeface="微軟正黑體" panose="020B0604030504040204" pitchFamily="34" charset="-120"/>
              <a:ea typeface="微軟正黑體" panose="020B0604030504040204" pitchFamily="34" charset="-120"/>
            </a:endParaRPr>
          </a:p>
          <a:p>
            <a:r>
              <a:rPr lang="zh-TW" altLang="en-US" sz="1400" dirty="0" smtClean="0">
                <a:solidFill>
                  <a:srgbClr val="002060"/>
                </a:solidFill>
                <a:latin typeface="微軟正黑體" panose="020B0604030504040204" pitchFamily="34" charset="-120"/>
                <a:ea typeface="微軟正黑體" panose="020B0604030504040204" pitchFamily="34" charset="-120"/>
              </a:rPr>
              <a:t>規定，發布後</a:t>
            </a:r>
            <a:r>
              <a:rPr lang="en-US" altLang="zh-TW" sz="1400" dirty="0" smtClean="0">
                <a:solidFill>
                  <a:srgbClr val="002060"/>
                </a:solidFill>
                <a:latin typeface="微軟正黑體" panose="020B0604030504040204" pitchFamily="34" charset="-120"/>
                <a:ea typeface="微軟正黑體" panose="020B0604030504040204" pitchFamily="34" charset="-120"/>
              </a:rPr>
              <a:t>3</a:t>
            </a:r>
            <a:r>
              <a:rPr lang="zh-TW" altLang="en-US" sz="1400" dirty="0" smtClean="0">
                <a:solidFill>
                  <a:srgbClr val="002060"/>
                </a:solidFill>
                <a:latin typeface="微軟正黑體" panose="020B0604030504040204" pitchFamily="34" charset="-120"/>
                <a:ea typeface="微軟正黑體" panose="020B0604030504040204" pitchFamily="34" charset="-120"/>
              </a:rPr>
              <a:t>年實施</a:t>
            </a:r>
            <a:endParaRPr lang="en-US" altLang="zh-TW" sz="1400" dirty="0">
              <a:solidFill>
                <a:srgbClr val="002060"/>
              </a:solidFill>
              <a:latin typeface="微軟正黑體" panose="020B0604030504040204" pitchFamily="34" charset="-120"/>
              <a:ea typeface="微軟正黑體" panose="020B0604030504040204" pitchFamily="34" charset="-120"/>
            </a:endParaRPr>
          </a:p>
        </p:txBody>
      </p:sp>
      <p:sp>
        <p:nvSpPr>
          <p:cNvPr id="147" name="文字方塊 146"/>
          <p:cNvSpPr txBox="1"/>
          <p:nvPr/>
        </p:nvSpPr>
        <p:spPr>
          <a:xfrm>
            <a:off x="7864024" y="1993023"/>
            <a:ext cx="2325005" cy="605294"/>
          </a:xfrm>
          <a:prstGeom prst="rect">
            <a:avLst/>
          </a:prstGeom>
          <a:noFill/>
        </p:spPr>
        <p:txBody>
          <a:bodyPr wrap="square" rtlCol="0">
            <a:spAutoFit/>
          </a:bodyPr>
          <a:lstStyle/>
          <a:p>
            <a:pPr>
              <a:lnSpc>
                <a:spcPts val="2000"/>
              </a:lnSpc>
            </a:pPr>
            <a:r>
              <a:rPr lang="zh-TW" altLang="en-US" b="1" dirty="0" smtClean="0">
                <a:solidFill>
                  <a:srgbClr val="006600"/>
                </a:solidFill>
                <a:latin typeface="微軟正黑體" panose="020B0604030504040204" pitchFamily="34" charset="-120"/>
                <a:ea typeface="微軟正黑體" panose="020B0604030504040204" pitchFamily="34" charset="-120"/>
                <a:cs typeface="Arial" panose="020B0604020202020204" pitchFamily="34" charset="0"/>
              </a:rPr>
              <a:t>緩衝期</a:t>
            </a:r>
            <a:r>
              <a:rPr lang="zh-TW" altLang="en-US" b="1" dirty="0">
                <a:solidFill>
                  <a:srgbClr val="006600"/>
                </a:solidFill>
                <a:latin typeface="微軟正黑體" panose="020B0604030504040204" pitchFamily="34" charset="-120"/>
                <a:ea typeface="微軟正黑體" panose="020B0604030504040204" pitchFamily="34" charset="-120"/>
                <a:cs typeface="Arial" panose="020B0604020202020204" pitchFamily="34" charset="0"/>
              </a:rPr>
              <a:t>再延後</a:t>
            </a:r>
            <a:r>
              <a:rPr lang="en-US" altLang="zh-TW" b="1" dirty="0">
                <a:solidFill>
                  <a:srgbClr val="006600"/>
                </a:solidFill>
                <a:latin typeface="微軟正黑體" panose="020B0604030504040204" pitchFamily="34" charset="-120"/>
                <a:ea typeface="微軟正黑體" panose="020B0604030504040204" pitchFamily="34" charset="-120"/>
                <a:cs typeface="Arial" panose="020B0604020202020204" pitchFamily="34" charset="0"/>
              </a:rPr>
              <a:t>6</a:t>
            </a:r>
            <a:r>
              <a:rPr lang="zh-TW" altLang="en-US" b="1" dirty="0">
                <a:solidFill>
                  <a:srgbClr val="006600"/>
                </a:solidFill>
                <a:latin typeface="微軟正黑體" panose="020B0604030504040204" pitchFamily="34" charset="-120"/>
                <a:ea typeface="微軟正黑體" panose="020B0604030504040204" pitchFamily="34" charset="-120"/>
                <a:cs typeface="Arial" panose="020B0604020202020204" pitchFamily="34" charset="0"/>
              </a:rPr>
              <a:t>個月</a:t>
            </a:r>
            <a:endParaRPr lang="en-US" altLang="zh-TW" b="1" dirty="0">
              <a:solidFill>
                <a:srgbClr val="006600"/>
              </a:solidFill>
              <a:latin typeface="微軟正黑體" panose="020B0604030504040204" pitchFamily="34" charset="-120"/>
              <a:ea typeface="微軟正黑體" panose="020B0604030504040204" pitchFamily="34" charset="-120"/>
              <a:cs typeface="Arial" panose="020B0604020202020204" pitchFamily="34" charset="0"/>
            </a:endParaRPr>
          </a:p>
          <a:p>
            <a:pPr>
              <a:lnSpc>
                <a:spcPts val="2000"/>
              </a:lnSpc>
            </a:pPr>
            <a:endParaRPr lang="en-US" altLang="zh-TW" sz="1400" dirty="0">
              <a:solidFill>
                <a:srgbClr val="006600"/>
              </a:solidFill>
              <a:latin typeface="微軟正黑體" panose="020B0604030504040204" pitchFamily="34" charset="-120"/>
              <a:ea typeface="微軟正黑體" panose="020B0604030504040204" pitchFamily="34" charset="-120"/>
            </a:endParaRPr>
          </a:p>
        </p:txBody>
      </p:sp>
      <p:sp>
        <p:nvSpPr>
          <p:cNvPr id="148" name="TextBox 22"/>
          <p:cNvSpPr txBox="1"/>
          <p:nvPr/>
        </p:nvSpPr>
        <p:spPr>
          <a:xfrm>
            <a:off x="7809941" y="4450121"/>
            <a:ext cx="4030756" cy="1631216"/>
          </a:xfrm>
          <a:prstGeom prst="rect">
            <a:avLst/>
          </a:prstGeom>
          <a:solidFill>
            <a:srgbClr val="FFCCCC"/>
          </a:solidFill>
          <a:ln>
            <a:solidFill>
              <a:schemeClr val="tx1"/>
            </a:solidFill>
            <a:prstDash val="dash"/>
          </a:ln>
        </p:spPr>
        <p:txBody>
          <a:bodyPr wrap="square" rtlCol="0">
            <a:spAutoFit/>
          </a:bodyPr>
          <a:lstStyle/>
          <a:p>
            <a:pPr lvl="0" algn="just">
              <a:defRPr/>
            </a:pPr>
            <a:r>
              <a:rPr lang="zh-TW" altLang="en-US" sz="2000" dirty="0" smtClean="0">
                <a:latin typeface="微軟正黑體" panose="020B0604030504040204" pitchFamily="34" charset="-120"/>
                <a:ea typeface="微軟正黑體" panose="020B0604030504040204" pitchFamily="34" charset="-120"/>
              </a:rPr>
              <a:t>考量</a:t>
            </a:r>
            <a:r>
              <a:rPr lang="zh-TW" altLang="en-US" sz="2000" b="1" dirty="0" smtClean="0">
                <a:solidFill>
                  <a:srgbClr val="FF0000"/>
                </a:solidFill>
                <a:latin typeface="微軟正黑體" panose="020B0604030504040204" pitchFamily="34" charset="-120"/>
                <a:ea typeface="微軟正黑體" panose="020B0604030504040204" pitchFamily="34" charset="-120"/>
              </a:rPr>
              <a:t>預售屋交屋型態多樣化</a:t>
            </a:r>
            <a:r>
              <a:rPr lang="zh-TW" altLang="en-US" sz="2000" dirty="0" smtClean="0">
                <a:latin typeface="微軟正黑體" panose="020B0604030504040204" pitchFamily="34" charset="-120"/>
                <a:ea typeface="微軟正黑體" panose="020B0604030504040204" pitchFamily="34" charset="-120"/>
              </a:rPr>
              <a:t>及</a:t>
            </a:r>
            <a:r>
              <a:rPr lang="zh-TW" altLang="en-US" sz="2000" b="1" dirty="0" smtClean="0">
                <a:solidFill>
                  <a:srgbClr val="FF0000"/>
                </a:solidFill>
                <a:latin typeface="微軟正黑體" panose="020B0604030504040204" pitchFamily="34" charset="-120"/>
                <a:ea typeface="微軟正黑體" panose="020B0604030504040204" pitchFamily="34" charset="-120"/>
              </a:rPr>
              <a:t>協助材料業者儘速申請認可</a:t>
            </a:r>
            <a:r>
              <a:rPr lang="zh-TW" altLang="en-US" sz="2000" dirty="0" smtClean="0">
                <a:latin typeface="微軟正黑體" panose="020B0604030504040204" pitchFamily="34" charset="-120"/>
                <a:ea typeface="微軟正黑體" panose="020B0604030504040204" pitchFamily="34" charset="-120"/>
              </a:rPr>
              <a:t>，以確保多元化選擇，決定再延後</a:t>
            </a:r>
            <a:r>
              <a:rPr lang="en-US" altLang="zh-TW" sz="2000" dirty="0" smtClean="0">
                <a:latin typeface="微軟正黑體" panose="020B0604030504040204" pitchFamily="34" charset="-120"/>
                <a:ea typeface="微軟正黑體" panose="020B0604030504040204" pitchFamily="34" charset="-120"/>
              </a:rPr>
              <a:t>6</a:t>
            </a:r>
            <a:r>
              <a:rPr lang="zh-TW" altLang="en-US" sz="2000" dirty="0" smtClean="0">
                <a:latin typeface="微軟正黑體" panose="020B0604030504040204" pitchFamily="34" charset="-120"/>
                <a:ea typeface="微軟正黑體" panose="020B0604030504040204" pitchFamily="34" charset="-120"/>
              </a:rPr>
              <a:t>個月實施，明</a:t>
            </a:r>
            <a:r>
              <a:rPr lang="en-US" altLang="zh-TW" sz="2000" dirty="0" smtClean="0">
                <a:latin typeface="微軟正黑體" panose="020B0604030504040204" pitchFamily="34" charset="-120"/>
                <a:ea typeface="微軟正黑體" panose="020B0604030504040204" pitchFamily="34" charset="-120"/>
              </a:rPr>
              <a:t>(110)</a:t>
            </a:r>
            <a:r>
              <a:rPr lang="zh-TW" altLang="en-US" sz="2000" dirty="0" smtClean="0">
                <a:latin typeface="微軟正黑體" panose="020B0604030504040204" pitchFamily="34" charset="-120"/>
                <a:ea typeface="微軟正黑體" panose="020B0604030504040204" pitchFamily="34" charset="-120"/>
              </a:rPr>
              <a:t>年</a:t>
            </a:r>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月</a:t>
            </a:r>
            <a:r>
              <a:rPr lang="en-US" altLang="zh-TW" sz="2000" dirty="0" smtClean="0">
                <a:latin typeface="微軟正黑體" panose="020B0604030504040204" pitchFamily="34" charset="-120"/>
                <a:ea typeface="微軟正黑體" panose="020B0604030504040204" pitchFamily="34" charset="-120"/>
              </a:rPr>
              <a:t>1</a:t>
            </a:r>
            <a:r>
              <a:rPr lang="zh-TW" altLang="en-US" sz="2000" dirty="0" smtClean="0">
                <a:latin typeface="微軟正黑體" panose="020B0604030504040204" pitchFamily="34" charset="-120"/>
                <a:ea typeface="微軟正黑體" panose="020B0604030504040204" pitchFamily="34" charset="-120"/>
              </a:rPr>
              <a:t>日正式上路，不再延後。</a:t>
            </a:r>
            <a:endParaRPr lang="en-US" altLang="zh-TW" sz="2000" dirty="0" smtClean="0">
              <a:latin typeface="微軟正黑體" panose="020B0604030504040204" pitchFamily="34" charset="-120"/>
              <a:ea typeface="微軟正黑體" panose="020B0604030504040204" pitchFamily="34" charset="-120"/>
            </a:endParaRPr>
          </a:p>
        </p:txBody>
      </p:sp>
      <p:sp>
        <p:nvSpPr>
          <p:cNvPr id="149" name="文字方塊 148"/>
          <p:cNvSpPr txBox="1"/>
          <p:nvPr/>
        </p:nvSpPr>
        <p:spPr>
          <a:xfrm>
            <a:off x="4412146" y="1478512"/>
            <a:ext cx="1553782" cy="456920"/>
          </a:xfrm>
          <a:prstGeom prst="rect">
            <a:avLst/>
          </a:prstGeom>
          <a:noFill/>
        </p:spPr>
        <p:txBody>
          <a:bodyPr wrap="square" rtlCol="0">
            <a:spAutoFit/>
          </a:bodyPr>
          <a:lstStyle/>
          <a:p>
            <a:pPr>
              <a:lnSpc>
                <a:spcPct val="150000"/>
              </a:lnSpc>
            </a:pPr>
            <a:r>
              <a:rPr lang="zh-TW" altLang="en-US" b="1" dirty="0" smtClean="0">
                <a:solidFill>
                  <a:srgbClr val="006600"/>
                </a:solidFill>
                <a:latin typeface="微軟正黑體" panose="020B0604030504040204" pitchFamily="34" charset="-120"/>
                <a:ea typeface="微軟正黑體" panose="020B0604030504040204" pitchFamily="34" charset="-120"/>
                <a:cs typeface="Arial" panose="020B0604020202020204" pitchFamily="34" charset="0"/>
              </a:rPr>
              <a:t>緩衝期</a:t>
            </a:r>
            <a:endParaRPr lang="en-US" altLang="zh-TW" sz="1400" dirty="0">
              <a:solidFill>
                <a:srgbClr val="006600"/>
              </a:solidFill>
              <a:latin typeface="微軟正黑體" panose="020B0604030504040204" pitchFamily="34" charset="-120"/>
              <a:ea typeface="微軟正黑體" panose="020B0604030504040204" pitchFamily="34" charset="-120"/>
            </a:endParaRPr>
          </a:p>
        </p:txBody>
      </p:sp>
      <p:sp>
        <p:nvSpPr>
          <p:cNvPr id="150" name="文字方塊 149"/>
          <p:cNvSpPr txBox="1"/>
          <p:nvPr/>
        </p:nvSpPr>
        <p:spPr>
          <a:xfrm>
            <a:off x="11363176" y="2351273"/>
            <a:ext cx="670049" cy="1200329"/>
          </a:xfrm>
          <a:prstGeom prst="rect">
            <a:avLst/>
          </a:prstGeom>
          <a:noFill/>
        </p:spPr>
        <p:txBody>
          <a:bodyPr wrap="square" rtlCol="0">
            <a:spAutoFit/>
          </a:bodyPr>
          <a:lstStyle/>
          <a:p>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施行後滾動檢討</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20892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6</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grpSp>
        <p:nvGrpSpPr>
          <p:cNvPr id="4" name="群組 3"/>
          <p:cNvGrpSpPr/>
          <p:nvPr/>
        </p:nvGrpSpPr>
        <p:grpSpPr>
          <a:xfrm>
            <a:off x="2036867" y="2571820"/>
            <a:ext cx="9778066" cy="3930580"/>
            <a:chOff x="2036867" y="2571820"/>
            <a:chExt cx="9778066" cy="3930580"/>
          </a:xfrm>
        </p:grpSpPr>
        <p:sp>
          <p:nvSpPr>
            <p:cNvPr id="5" name="圓角矩形 4"/>
            <p:cNvSpPr/>
            <p:nvPr/>
          </p:nvSpPr>
          <p:spPr>
            <a:xfrm>
              <a:off x="2036867" y="2571820"/>
              <a:ext cx="9778066" cy="3930580"/>
            </a:xfrm>
            <a:prstGeom prst="roundRect">
              <a:avLst>
                <a:gd name="adj" fmla="val 7362"/>
              </a:avLst>
            </a:prstGeom>
            <a:solidFill>
              <a:srgbClr val="DD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4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869660" y="2847388"/>
              <a:ext cx="8745166" cy="3139321"/>
            </a:xfrm>
            <a:prstGeom prst="rect">
              <a:avLst/>
            </a:prstGeom>
            <a:noFill/>
          </p:spPr>
          <p:txBody>
            <a:bodyPr wrap="square" rtlCol="0">
              <a:spAutoFit/>
            </a:bodyPr>
            <a:lstStyle/>
            <a:p>
              <a:pPr marL="285750" lvl="0" indent="-285750" algn="just">
                <a:buFont typeface="Wingdings" panose="05000000000000000000" pitchFamily="2" charset="2"/>
                <a:buChar char="p"/>
              </a:pPr>
              <a:r>
                <a:rPr lang="zh-TW" altLang="zh-TW" sz="2200" dirty="0">
                  <a:solidFill>
                    <a:schemeClr val="tx1">
                      <a:lumMod val="75000"/>
                      <a:lumOff val="25000"/>
                    </a:schemeClr>
                  </a:solidFill>
                  <a:latin typeface="微軟正黑體" panose="020B0604030504040204" pitchFamily="34" charset="-120"/>
                  <a:ea typeface="微軟正黑體" panose="020B0604030504040204" pitchFamily="34" charset="-120"/>
                </a:rPr>
                <a:t>考量</a:t>
              </a:r>
              <a:r>
                <a:rPr lang="zh-TW" altLang="zh-TW" sz="2200" dirty="0">
                  <a:solidFill>
                    <a:srgbClr val="FF0000"/>
                  </a:solidFill>
                  <a:latin typeface="微軟正黑體" panose="020B0604030504040204" pitchFamily="34" charset="-120"/>
                  <a:ea typeface="微軟正黑體" panose="020B0604030504040204" pitchFamily="34" charset="-120"/>
                </a:rPr>
                <a:t>表面材與緩衝材</a:t>
              </a:r>
              <a:r>
                <a:rPr lang="zh-TW" altLang="zh-TW" sz="2200" dirty="0">
                  <a:solidFill>
                    <a:schemeClr val="tx1">
                      <a:lumMod val="75000"/>
                      <a:lumOff val="25000"/>
                    </a:schemeClr>
                  </a:solidFill>
                  <a:latin typeface="微軟正黑體" panose="020B0604030504040204" pitchFamily="34" charset="-120"/>
                  <a:ea typeface="微軟正黑體" panose="020B0604030504040204" pitchFamily="34" charset="-120"/>
                </a:rPr>
                <a:t>係與固定建材類似</a:t>
              </a:r>
              <a:r>
                <a:rPr lang="zh-TW" altLang="zh-TW" sz="22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zh-TW" sz="2200" dirty="0" smtClean="0">
                  <a:solidFill>
                    <a:srgbClr val="FF0000"/>
                  </a:solidFill>
                  <a:latin typeface="微軟正黑體" panose="020B0604030504040204" pitchFamily="34" charset="-120"/>
                  <a:ea typeface="微軟正黑體" panose="020B0604030504040204" pitchFamily="34" charset="-120"/>
                </a:rPr>
                <a:t>適用</a:t>
              </a:r>
              <a:r>
                <a:rPr lang="zh-TW" altLang="zh-TW" sz="2200" dirty="0">
                  <a:solidFill>
                    <a:srgbClr val="FF0000"/>
                  </a:solidFill>
                  <a:latin typeface="微軟正黑體" panose="020B0604030504040204" pitchFamily="34" charset="-120"/>
                  <a:ea typeface="微軟正黑體" panose="020B0604030504040204" pitchFamily="34" charset="-120"/>
                </a:rPr>
                <a:t>保固</a:t>
              </a:r>
              <a:r>
                <a:rPr lang="en-US" altLang="zh-TW" sz="2200" dirty="0">
                  <a:solidFill>
                    <a:srgbClr val="FF0000"/>
                  </a:solidFill>
                  <a:latin typeface="微軟正黑體" panose="020B0604030504040204" pitchFamily="34" charset="-120"/>
                  <a:ea typeface="微軟正黑體" panose="020B0604030504040204" pitchFamily="34" charset="-120"/>
                </a:rPr>
                <a:t>1</a:t>
              </a:r>
              <a:r>
                <a:rPr lang="zh-TW" altLang="zh-TW" sz="2200" dirty="0">
                  <a:solidFill>
                    <a:srgbClr val="FF0000"/>
                  </a:solidFill>
                  <a:latin typeface="微軟正黑體" panose="020B0604030504040204" pitchFamily="34" charset="-120"/>
                  <a:ea typeface="微軟正黑體" panose="020B0604030504040204" pitchFamily="34" charset="-120"/>
                </a:rPr>
                <a:t>年</a:t>
              </a:r>
              <a:r>
                <a:rPr lang="zh-TW" altLang="zh-TW" sz="2200" dirty="0">
                  <a:latin typeface="微軟正黑體" panose="020B0604030504040204" pitchFamily="34" charset="-120"/>
                  <a:ea typeface="微軟正黑體" panose="020B0604030504040204" pitchFamily="34" charset="-120"/>
                </a:rPr>
                <a:t>之範圍</a:t>
              </a:r>
              <a:r>
                <a:rPr lang="zh-TW" altLang="zh-TW"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285750" lvl="0" indent="-285750" algn="just">
                <a:buFont typeface="Wingdings" panose="05000000000000000000" pitchFamily="2" charset="2"/>
                <a:buChar char="p"/>
              </a:pPr>
              <a:endParaRPr lang="zh-TW" altLang="zh-TW" sz="22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285750" lvl="0" indent="-285750" algn="just">
                <a:buFont typeface="Wingdings" panose="05000000000000000000" pitchFamily="2" charset="2"/>
                <a:buChar char="p"/>
              </a:pPr>
              <a:r>
                <a:rPr lang="zh-TW" altLang="zh-TW" sz="2200" dirty="0">
                  <a:solidFill>
                    <a:srgbClr val="FF0000"/>
                  </a:solidFill>
                  <a:latin typeface="微軟正黑體" panose="020B0604030504040204" pitchFamily="34" charset="-120"/>
                  <a:ea typeface="微軟正黑體" panose="020B0604030504040204" pitchFamily="34" charset="-120"/>
                </a:rPr>
                <a:t>施行樓板衝擊音隔音構造，並不會改變現行勘驗作法</a:t>
              </a:r>
              <a:r>
                <a:rPr lang="zh-TW" altLang="zh-TW" sz="2200" dirty="0">
                  <a:solidFill>
                    <a:schemeClr val="tx1">
                      <a:lumMod val="75000"/>
                      <a:lumOff val="25000"/>
                    </a:schemeClr>
                  </a:solidFill>
                  <a:latin typeface="微軟正黑體" panose="020B0604030504040204" pitchFamily="34" charset="-120"/>
                  <a:ea typeface="微軟正黑體" panose="020B0604030504040204" pitchFamily="34" charset="-120"/>
                </a:rPr>
                <a:t>，建築工程勘驗時，仍係分別依建築物施工勘驗報告表、建築工程必須勘驗部分申報表所列之檢查項目與查核及監督項目進行。</a:t>
              </a:r>
              <a:endParaRPr lang="en-US" altLang="zh-TW" sz="22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285750" lvl="0" indent="-285750" algn="just">
                <a:buFont typeface="Wingdings" panose="05000000000000000000" pitchFamily="2" charset="2"/>
                <a:buChar char="p"/>
              </a:pPr>
              <a:endParaRPr lang="zh-TW" altLang="zh-TW" sz="22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285750" lvl="0" indent="-285750" algn="just">
                <a:buFont typeface="Wingdings" panose="05000000000000000000" pitchFamily="2" charset="2"/>
                <a:buChar char="p"/>
              </a:pPr>
              <a:r>
                <a:rPr lang="zh-TW" altLang="zh-TW" sz="2200" dirty="0">
                  <a:solidFill>
                    <a:schemeClr val="tx1">
                      <a:lumMod val="75000"/>
                      <a:lumOff val="25000"/>
                    </a:schemeClr>
                  </a:solidFill>
                  <a:latin typeface="微軟正黑體" panose="020B0604030504040204" pitchFamily="34" charset="-120"/>
                  <a:ea typeface="微軟正黑體" panose="020B0604030504040204" pitchFamily="34" charset="-120"/>
                </a:rPr>
                <a:t>日後裝修如有更動</a:t>
              </a:r>
              <a:r>
                <a:rPr lang="zh-TW" altLang="zh-TW" sz="2200" dirty="0">
                  <a:latin typeface="微軟正黑體" panose="020B0604030504040204" pitchFamily="34" charset="-120"/>
                  <a:ea typeface="微軟正黑體" panose="020B0604030504040204" pitchFamily="34" charset="-120"/>
                </a:rPr>
                <a:t>原有樓板衝擊音隔音構造，與原核准使用不合之變更情形，</a:t>
              </a:r>
              <a:r>
                <a:rPr lang="zh-TW" altLang="zh-TW" sz="2200" dirty="0" smtClean="0">
                  <a:solidFill>
                    <a:srgbClr val="FF0000"/>
                  </a:solidFill>
                  <a:latin typeface="微軟正黑體" panose="020B0604030504040204" pitchFamily="34" charset="-120"/>
                  <a:ea typeface="微軟正黑體" panose="020B0604030504040204" pitchFamily="34" charset="-120"/>
                </a:rPr>
                <a:t>依</a:t>
              </a:r>
              <a:r>
                <a:rPr lang="zh-TW" altLang="en-US" sz="2200" dirty="0">
                  <a:solidFill>
                    <a:srgbClr val="FF0000"/>
                  </a:solidFill>
                  <a:latin typeface="微軟正黑體" panose="020B0604030504040204" pitchFamily="34" charset="-120"/>
                  <a:ea typeface="微軟正黑體" panose="020B0604030504040204" pitchFamily="34" charset="-120"/>
                </a:rPr>
                <a:t>變</a:t>
              </a:r>
              <a:r>
                <a:rPr lang="zh-TW" altLang="en-US" sz="2200" dirty="0" smtClean="0">
                  <a:solidFill>
                    <a:srgbClr val="FF0000"/>
                  </a:solidFill>
                  <a:latin typeface="微軟正黑體" panose="020B0604030504040204" pitchFamily="34" charset="-120"/>
                  <a:ea typeface="微軟正黑體" panose="020B0604030504040204" pitchFamily="34" charset="-120"/>
                </a:rPr>
                <a:t>使</a:t>
              </a:r>
              <a:r>
                <a:rPr lang="zh-TW" altLang="zh-TW" sz="2200" dirty="0" smtClean="0">
                  <a:solidFill>
                    <a:srgbClr val="FF0000"/>
                  </a:solidFill>
                  <a:latin typeface="微軟正黑體" panose="020B0604030504040204" pitchFamily="34" charset="-120"/>
                  <a:ea typeface="微軟正黑體" panose="020B0604030504040204" pitchFamily="34" charset="-120"/>
                </a:rPr>
                <a:t>辦法</a:t>
              </a:r>
              <a:r>
                <a:rPr lang="zh-TW" altLang="zh-TW" sz="2200" dirty="0">
                  <a:solidFill>
                    <a:srgbClr val="FF0000"/>
                  </a:solidFill>
                  <a:latin typeface="微軟正黑體" panose="020B0604030504040204" pitchFamily="34" charset="-120"/>
                  <a:ea typeface="微軟正黑體" panose="020B0604030504040204" pitchFamily="34" charset="-120"/>
                </a:rPr>
                <a:t>第</a:t>
              </a:r>
              <a:r>
                <a:rPr lang="en-US" altLang="zh-TW" sz="2200" dirty="0">
                  <a:solidFill>
                    <a:srgbClr val="FF0000"/>
                  </a:solidFill>
                  <a:latin typeface="微軟正黑體" panose="020B0604030504040204" pitchFamily="34" charset="-120"/>
                  <a:ea typeface="微軟正黑體" panose="020B0604030504040204" pitchFamily="34" charset="-120"/>
                </a:rPr>
                <a:t>8</a:t>
              </a:r>
              <a:r>
                <a:rPr lang="zh-TW" altLang="zh-TW" sz="2200" dirty="0">
                  <a:solidFill>
                    <a:srgbClr val="FF0000"/>
                  </a:solidFill>
                  <a:latin typeface="微軟正黑體" panose="020B0604030504040204" pitchFamily="34" charset="-120"/>
                  <a:ea typeface="微軟正黑體" panose="020B0604030504040204" pitchFamily="34" charset="-120"/>
                </a:rPr>
                <a:t>點規定應申請變更使用執照</a:t>
              </a:r>
              <a:r>
                <a:rPr lang="zh-TW" altLang="zh-TW" sz="2200" dirty="0">
                  <a:latin typeface="微軟正黑體" panose="020B0604030504040204" pitchFamily="34" charset="-120"/>
                  <a:ea typeface="微軟正黑體" panose="020B0604030504040204" pitchFamily="34" charset="-120"/>
                </a:rPr>
                <a:t>。惟地方政府得依上開規定納為一定規模以下免辦理變更使用執照情形規範。</a:t>
              </a:r>
            </a:p>
          </p:txBody>
        </p:sp>
        <p:sp>
          <p:nvSpPr>
            <p:cNvPr id="10" name="文字方塊 9"/>
            <p:cNvSpPr txBox="1"/>
            <p:nvPr/>
          </p:nvSpPr>
          <p:spPr>
            <a:xfrm>
              <a:off x="2185395" y="3404523"/>
              <a:ext cx="455858" cy="2062103"/>
            </a:xfrm>
            <a:prstGeom prst="rect">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回應</a:t>
              </a:r>
              <a:r>
                <a:rPr lang="zh-TW" altLang="en-US" sz="3200" dirty="0" smtClean="0">
                  <a:latin typeface="微軟正黑體" panose="020B0604030504040204" pitchFamily="34" charset="-120"/>
                  <a:ea typeface="微軟正黑體" panose="020B0604030504040204" pitchFamily="34" charset="-120"/>
                </a:rPr>
                <a:t>說明</a:t>
              </a:r>
              <a:endParaRPr lang="en-US" altLang="zh-TW" sz="3200" dirty="0" smtClean="0">
                <a:latin typeface="微軟正黑體" panose="020B0604030504040204" pitchFamily="34" charset="-120"/>
                <a:ea typeface="微軟正黑體" panose="020B0604030504040204" pitchFamily="34" charset="-120"/>
              </a:endParaRPr>
            </a:p>
          </p:txBody>
        </p:sp>
      </p:grpSp>
      <p:sp>
        <p:nvSpPr>
          <p:cNvPr id="12" name="文字方塊 11"/>
          <p:cNvSpPr txBox="1"/>
          <p:nvPr/>
        </p:nvSpPr>
        <p:spPr>
          <a:xfrm>
            <a:off x="763660" y="580697"/>
            <a:ext cx="5238305"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業界反應意見</a:t>
            </a:r>
            <a:r>
              <a:rPr lang="zh-TW" altLang="en-US" sz="3600" b="1" dirty="0" smtClean="0">
                <a:solidFill>
                  <a:srgbClr val="002060"/>
                </a:solidFill>
                <a:latin typeface="微軟正黑體" panose="020B0604030504040204" pitchFamily="34" charset="-120"/>
                <a:ea typeface="微軟正黑體" panose="020B0604030504040204" pitchFamily="34" charset="-120"/>
              </a:rPr>
              <a:t>及回應說明</a:t>
            </a:r>
            <a:endParaRPr lang="zh-TW" altLang="en-US" sz="3600" b="1" dirty="0">
              <a:solidFill>
                <a:srgbClr val="002060"/>
              </a:solidFill>
              <a:latin typeface="微軟正黑體" panose="020B0604030504040204" pitchFamily="34" charset="-120"/>
              <a:ea typeface="微軟正黑體" panose="020B0604030504040204" pitchFamily="34" charset="-120"/>
            </a:endParaRPr>
          </a:p>
        </p:txBody>
      </p:sp>
      <p:sp>
        <p:nvSpPr>
          <p:cNvPr id="13" name="圓角化對角線角落矩形 12"/>
          <p:cNvSpPr/>
          <p:nvPr/>
        </p:nvSpPr>
        <p:spPr>
          <a:xfrm flipH="1">
            <a:off x="2036865" y="1621763"/>
            <a:ext cx="9778068" cy="685934"/>
          </a:xfrm>
          <a:prstGeom prst="round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2500422" y="1759546"/>
            <a:ext cx="8760542" cy="461665"/>
          </a:xfrm>
          <a:prstGeom prst="rect">
            <a:avLst/>
          </a:prstGeom>
          <a:noFill/>
        </p:spPr>
        <p:txBody>
          <a:bodyPr wrap="square" rtlCol="0">
            <a:spAutoFit/>
          </a:bodyPr>
          <a:lstStyle/>
          <a:p>
            <a:r>
              <a:rPr lang="zh-TW" altLang="en-US" sz="2400" b="1" dirty="0" smtClean="0">
                <a:solidFill>
                  <a:srgbClr val="002060"/>
                </a:solidFill>
                <a:latin typeface="微軟正黑體" panose="020B0604030504040204" pitchFamily="34" charset="-120"/>
                <a:ea typeface="微軟正黑體" panose="020B0604030504040204" pitchFamily="34" charset="-120"/>
              </a:rPr>
              <a:t>有關「表面材保固」、「逐層勘驗」、「更動隔音構造」疑義</a:t>
            </a:r>
            <a:endParaRPr lang="zh-TW" altLang="en-US" sz="2400" b="1" dirty="0">
              <a:solidFill>
                <a:srgbClr val="002060"/>
              </a:solidFill>
              <a:latin typeface="微軟正黑體" panose="020B0604030504040204" pitchFamily="34" charset="-120"/>
              <a:ea typeface="微軟正黑體" panose="020B0604030504040204" pitchFamily="34" charset="-120"/>
            </a:endParaRPr>
          </a:p>
        </p:txBody>
      </p:sp>
      <p:sp>
        <p:nvSpPr>
          <p:cNvPr id="15" name="橢圓 14"/>
          <p:cNvSpPr/>
          <p:nvPr/>
        </p:nvSpPr>
        <p:spPr>
          <a:xfrm>
            <a:off x="426376" y="1253455"/>
            <a:ext cx="1844879" cy="1747520"/>
          </a:xfrm>
          <a:prstGeom prst="ellipse">
            <a:avLst/>
          </a:prstGeom>
          <a:solidFill>
            <a:srgbClr val="002060"/>
          </a:solidFill>
          <a:ln w="57150"/>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不動產公會</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807932" y="61036"/>
            <a:ext cx="2515565" cy="523220"/>
          </a:xfrm>
          <a:prstGeom prst="rect">
            <a:avLst/>
          </a:prstGeom>
          <a:noFill/>
        </p:spPr>
        <p:txBody>
          <a:bodyPr wrap="square" rtlCol="0">
            <a:spAutoFit/>
          </a:bodyPr>
          <a:lstStyle/>
          <a:p>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隔音法制化</a:t>
            </a:r>
          </a:p>
        </p:txBody>
      </p:sp>
      <p:sp>
        <p:nvSpPr>
          <p:cNvPr id="17" name="橢圓 16"/>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01</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8195764" y="6103336"/>
            <a:ext cx="4854625" cy="338554"/>
          </a:xfrm>
          <a:prstGeom prst="rect">
            <a:avLst/>
          </a:prstGeom>
          <a:noFill/>
        </p:spPr>
        <p:txBody>
          <a:bodyPr wrap="square" rtlCol="0">
            <a:spAutoFit/>
          </a:bodyPr>
          <a:lstStyle/>
          <a:p>
            <a:r>
              <a:rPr lang="en-US" altLang="zh-CN" sz="1600" kern="100" dirty="0" smtClean="0">
                <a:solidFill>
                  <a:schemeClr val="bg2">
                    <a:lumMod val="10000"/>
                  </a:schemeClr>
                </a:solidFill>
                <a:latin typeface="新細明體" panose="02020500000000000000" pitchFamily="18" charset="-120"/>
                <a:ea typeface="新細明體" panose="02020500000000000000" pitchFamily="18" charset="-120"/>
              </a:rPr>
              <a:t>109.6.</a:t>
            </a:r>
            <a:r>
              <a:rPr lang="en-US" altLang="zh-TW" sz="1600" kern="100" dirty="0" smtClean="0">
                <a:solidFill>
                  <a:schemeClr val="bg2">
                    <a:lumMod val="10000"/>
                  </a:schemeClr>
                </a:solidFill>
                <a:latin typeface="新細明體" panose="02020500000000000000" pitchFamily="18" charset="-120"/>
                <a:ea typeface="新細明體" panose="02020500000000000000" pitchFamily="18" charset="-120"/>
              </a:rPr>
              <a:t>19</a:t>
            </a:r>
            <a:r>
              <a:rPr lang="zh-TW" altLang="en-US" sz="1600" kern="100" dirty="0">
                <a:solidFill>
                  <a:schemeClr val="bg2">
                    <a:lumMod val="10000"/>
                  </a:schemeClr>
                </a:solidFill>
                <a:latin typeface="新細明體" panose="02020500000000000000" pitchFamily="18" charset="-120"/>
                <a:ea typeface="新細明體" panose="02020500000000000000" pitchFamily="18" charset="-120"/>
              </a:rPr>
              <a:t>台內營</a:t>
            </a:r>
            <a:r>
              <a:rPr lang="zh-TW" altLang="en-US" sz="1600" kern="100" dirty="0" smtClean="0">
                <a:solidFill>
                  <a:schemeClr val="bg2">
                    <a:lumMod val="10000"/>
                  </a:schemeClr>
                </a:solidFill>
                <a:latin typeface="新細明體" panose="02020500000000000000" pitchFamily="18" charset="-120"/>
                <a:ea typeface="新細明體" panose="02020500000000000000" pitchFamily="18" charset="-120"/>
              </a:rPr>
              <a:t>字第</a:t>
            </a:r>
            <a:r>
              <a:rPr lang="en-US" altLang="zh-TW" sz="1600" kern="100" dirty="0">
                <a:solidFill>
                  <a:schemeClr val="bg2">
                    <a:lumMod val="10000"/>
                  </a:schemeClr>
                </a:solidFill>
                <a:latin typeface="新細明體" panose="02020500000000000000" pitchFamily="18" charset="-120"/>
                <a:ea typeface="新細明體" panose="02020500000000000000" pitchFamily="18" charset="-120"/>
              </a:rPr>
              <a:t>1090809746</a:t>
            </a:r>
            <a:r>
              <a:rPr lang="zh-TW" altLang="en-US" sz="1600" kern="100" dirty="0">
                <a:solidFill>
                  <a:schemeClr val="bg2">
                    <a:lumMod val="10000"/>
                  </a:schemeClr>
                </a:solidFill>
                <a:latin typeface="新細明體" panose="02020500000000000000" pitchFamily="18" charset="-120"/>
                <a:ea typeface="新細明體" panose="02020500000000000000" pitchFamily="18" charset="-120"/>
              </a:rPr>
              <a:t>號函</a:t>
            </a:r>
            <a:r>
              <a:rPr lang="zh-TW" altLang="en-US" sz="1600" kern="100" dirty="0" smtClean="0">
                <a:solidFill>
                  <a:schemeClr val="bg2">
                    <a:lumMod val="10000"/>
                  </a:schemeClr>
                </a:solidFill>
                <a:latin typeface="新細明體" panose="02020500000000000000" pitchFamily="18" charset="-120"/>
                <a:ea typeface="新細明體" panose="02020500000000000000" pitchFamily="18" charset="-120"/>
              </a:rPr>
              <a:t>釋</a:t>
            </a:r>
            <a:endParaRPr lang="zh-CN" altLang="en-US" sz="1600" kern="100" dirty="0" smtClean="0">
              <a:solidFill>
                <a:schemeClr val="bg2">
                  <a:lumMod val="10000"/>
                </a:schemeClr>
              </a:solidFill>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177425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7</a:t>
            </a:fld>
            <a:endParaRPr lang="zh-CN" altLang="en-US" b="1" dirty="0">
              <a:solidFill>
                <a:prstClr val="black">
                  <a:tint val="75000"/>
                </a:prstClr>
              </a:solidFill>
              <a:latin typeface="Times New Roman" panose="02020603050405020304" pitchFamily="18" charset="0"/>
              <a:cs typeface="Times New Roman" panose="02020603050405020304" pitchFamily="18" charset="0"/>
            </a:endParaRPr>
          </a:p>
        </p:txBody>
      </p:sp>
      <p:grpSp>
        <p:nvGrpSpPr>
          <p:cNvPr id="4" name="群組 3"/>
          <p:cNvGrpSpPr/>
          <p:nvPr/>
        </p:nvGrpSpPr>
        <p:grpSpPr>
          <a:xfrm>
            <a:off x="2036867" y="2334638"/>
            <a:ext cx="9778066" cy="4457830"/>
            <a:chOff x="2036867" y="2571820"/>
            <a:chExt cx="9778066" cy="4223208"/>
          </a:xfrm>
        </p:grpSpPr>
        <p:sp>
          <p:nvSpPr>
            <p:cNvPr id="5" name="圓角矩形 4"/>
            <p:cNvSpPr/>
            <p:nvPr/>
          </p:nvSpPr>
          <p:spPr>
            <a:xfrm>
              <a:off x="2036867" y="2571820"/>
              <a:ext cx="9778066" cy="4036467"/>
            </a:xfrm>
            <a:prstGeom prst="roundRect">
              <a:avLst>
                <a:gd name="adj" fmla="val 7362"/>
              </a:avLst>
            </a:prstGeom>
            <a:solidFill>
              <a:srgbClr val="DD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4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801566" y="2640044"/>
              <a:ext cx="8784077" cy="4154984"/>
            </a:xfrm>
            <a:prstGeom prst="rect">
              <a:avLst/>
            </a:prstGeom>
            <a:noFill/>
          </p:spPr>
          <p:txBody>
            <a:bodyPr wrap="square" rtlCol="0">
              <a:spAutoFit/>
            </a:bodyPr>
            <a:lstStyle/>
            <a:p>
              <a:pPr marL="342900" indent="-342900" algn="just">
                <a:buFont typeface="Wingdings" panose="05000000000000000000" pitchFamily="2" charset="2"/>
                <a:buChar char="p"/>
              </a:pPr>
              <a:r>
                <a:rPr lang="zh-TW" altLang="en-US" sz="2200" dirty="0" smtClean="0">
                  <a:latin typeface="微軟正黑體" panose="020B0604030504040204" pitchFamily="34" charset="-120"/>
                  <a:ea typeface="微軟正黑體" panose="020B0604030504040204" pitchFamily="34" charset="-120"/>
                </a:rPr>
                <a:t>空氣</a:t>
              </a:r>
              <a:r>
                <a:rPr lang="zh-TW" altLang="en-US" sz="2200" dirty="0">
                  <a:latin typeface="微軟正黑體" panose="020B0604030504040204" pitchFamily="34" charset="-120"/>
                  <a:ea typeface="微軟正黑體" panose="020B0604030504040204" pitchFamily="34" charset="-120"/>
                </a:rPr>
                <a:t>音隔音指標（</a:t>
              </a:r>
              <a:r>
                <a:rPr lang="en-US" altLang="zh-TW" sz="2200" dirty="0" err="1">
                  <a:latin typeface="微軟正黑體" panose="020B0604030504040204" pitchFamily="34" charset="-120"/>
                  <a:ea typeface="微軟正黑體" panose="020B0604030504040204" pitchFamily="34" charset="-120"/>
                </a:rPr>
                <a:t>Rw</a:t>
              </a:r>
              <a:r>
                <a:rPr lang="zh-TW" altLang="en-US" sz="2200" dirty="0">
                  <a:latin typeface="微軟正黑體" panose="020B0604030504040204" pitchFamily="34" charset="-120"/>
                  <a:ea typeface="微軟正黑體" panose="020B0604030504040204" pitchFamily="34" charset="-120"/>
                </a:rPr>
                <a:t>）、樓板衝擊音指標（</a:t>
              </a:r>
              <a:r>
                <a:rPr lang="en-US" altLang="zh-TW" sz="2200" dirty="0" err="1">
                  <a:latin typeface="微軟正黑體" panose="020B0604030504040204" pitchFamily="34" charset="-120"/>
                  <a:ea typeface="微軟正黑體" panose="020B0604030504040204" pitchFamily="34" charset="-120"/>
                </a:rPr>
                <a:t>Ln,w</a:t>
              </a:r>
              <a:r>
                <a:rPr lang="zh-TW" altLang="en-US" sz="2200" dirty="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及樓板</a:t>
              </a:r>
              <a:r>
                <a:rPr lang="zh-TW" altLang="en-US" sz="2200" dirty="0">
                  <a:latin typeface="微軟正黑體" panose="020B0604030504040204" pitchFamily="34" charset="-120"/>
                  <a:ea typeface="微軟正黑體" panose="020B0604030504040204" pitchFamily="34" charset="-120"/>
                </a:rPr>
                <a:t>表面材衝擊音降低量指標（△</a:t>
              </a:r>
              <a:r>
                <a:rPr lang="en-US" altLang="zh-TW" sz="2200" dirty="0" err="1">
                  <a:latin typeface="微軟正黑體" panose="020B0604030504040204" pitchFamily="34" charset="-120"/>
                  <a:ea typeface="微軟正黑體" panose="020B0604030504040204" pitchFamily="34" charset="-120"/>
                </a:rPr>
                <a:t>Lw</a:t>
              </a:r>
              <a:r>
                <a:rPr lang="zh-TW" altLang="en-US" sz="2200" dirty="0">
                  <a:latin typeface="微軟正黑體" panose="020B0604030504040204" pitchFamily="34" charset="-120"/>
                  <a:ea typeface="微軟正黑體" panose="020B0604030504040204" pitchFamily="34" charset="-120"/>
                </a:rPr>
                <a:t>）依相關中華民國</a:t>
              </a:r>
              <a:r>
                <a:rPr lang="zh-TW" altLang="en-US" sz="2200" dirty="0" smtClean="0">
                  <a:latin typeface="微軟正黑體" panose="020B0604030504040204" pitchFamily="34" charset="-120"/>
                  <a:ea typeface="微軟正黑體" panose="020B0604030504040204" pitchFamily="34" charset="-120"/>
                </a:rPr>
                <a:t>國家標準</a:t>
              </a:r>
              <a:r>
                <a:rPr lang="zh-TW" altLang="en-US" sz="2200" dirty="0">
                  <a:latin typeface="微軟正黑體" panose="020B0604030504040204" pitchFamily="34" charset="-120"/>
                  <a:ea typeface="微軟正黑體" panose="020B0604030504040204" pitchFamily="34" charset="-120"/>
                </a:rPr>
                <a:t>測試，並</a:t>
              </a:r>
              <a:r>
                <a:rPr lang="zh-TW" altLang="en-US" sz="2200" dirty="0">
                  <a:solidFill>
                    <a:srgbClr val="FF0000"/>
                  </a:solidFill>
                  <a:latin typeface="微軟正黑體" panose="020B0604030504040204" pitchFamily="34" charset="-120"/>
                  <a:ea typeface="微軟正黑體" panose="020B0604030504040204" pitchFamily="34" charset="-120"/>
                </a:rPr>
                <a:t>於實驗室測試之，無須辦理現場檢測</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285750" lvl="0" indent="-285750" algn="just">
                <a:buFont typeface="Wingdings" panose="05000000000000000000" pitchFamily="2" charset="2"/>
                <a:buChar char="p"/>
              </a:pPr>
              <a:endParaRPr lang="zh-TW" altLang="zh-TW" sz="2200"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p"/>
              </a:pPr>
              <a:r>
                <a:rPr lang="zh-TW" altLang="en-US" sz="2200" dirty="0" smtClean="0">
                  <a:latin typeface="微軟正黑體" panose="020B0604030504040204" pitchFamily="34" charset="-120"/>
                  <a:ea typeface="微軟正黑體" panose="020B0604030504040204" pitchFamily="34" charset="-120"/>
                </a:rPr>
                <a:t>一般</a:t>
              </a:r>
              <a:r>
                <a:rPr lang="en-US" altLang="zh-TW" sz="2200" dirty="0" smtClean="0">
                  <a:latin typeface="微軟正黑體" panose="020B0604030504040204" pitchFamily="34" charset="-120"/>
                  <a:ea typeface="微軟正黑體" panose="020B0604030504040204" pitchFamily="34" charset="-120"/>
                </a:rPr>
                <a:t>15cm</a:t>
              </a:r>
              <a:r>
                <a:rPr lang="zh-TW" altLang="en-US" sz="2200" dirty="0" smtClean="0">
                  <a:latin typeface="微軟正黑體" panose="020B0604030504040204" pitchFamily="34" charset="-120"/>
                  <a:ea typeface="微軟正黑體" panose="020B0604030504040204" pitchFamily="34" charset="-120"/>
                </a:rPr>
                <a:t>厚鋼筋混凝土樓板</a:t>
              </a:r>
              <a:r>
                <a:rPr lang="en-US" altLang="zh-TW" sz="2200" dirty="0" err="1" smtClean="0">
                  <a:latin typeface="微軟正黑體" panose="020B0604030504040204" pitchFamily="34" charset="-120"/>
                  <a:ea typeface="微軟正黑體" panose="020B0604030504040204" pitchFamily="34" charset="-120"/>
                </a:rPr>
                <a:t>Ln,w</a:t>
              </a:r>
              <a:r>
                <a:rPr lang="zh-TW" altLang="en-US" sz="2200" dirty="0" smtClean="0">
                  <a:latin typeface="微軟正黑體" panose="020B0604030504040204" pitchFamily="34" charset="-120"/>
                  <a:ea typeface="微軟正黑體" panose="020B0604030504040204" pitchFamily="34" charset="-120"/>
                </a:rPr>
                <a:t>為</a:t>
              </a:r>
              <a:r>
                <a:rPr lang="en-US" altLang="zh-TW" sz="2200" dirty="0" smtClean="0">
                  <a:latin typeface="微軟正黑體" panose="020B0604030504040204" pitchFamily="34" charset="-120"/>
                  <a:ea typeface="微軟正黑體" panose="020B0604030504040204" pitchFamily="34" charset="-120"/>
                </a:rPr>
                <a:t>75dB</a:t>
              </a:r>
              <a:r>
                <a:rPr lang="zh-TW" altLang="en-US" sz="2200" dirty="0" smtClean="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樓板衝擊音隔音不佳，增加樓板厚度改善量</a:t>
              </a:r>
              <a:r>
                <a:rPr lang="zh-TW" altLang="en-US" sz="2200" dirty="0" smtClean="0">
                  <a:latin typeface="微軟正黑體" panose="020B0604030504040204" pitchFamily="34" charset="-120"/>
                  <a:ea typeface="微軟正黑體" panose="020B0604030504040204" pitchFamily="34" charset="-120"/>
                </a:rPr>
                <a:t>有限</a:t>
              </a:r>
              <a:r>
                <a:rPr lang="zh-TW" altLang="en-US" sz="2200" dirty="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須加</a:t>
              </a:r>
              <a:r>
                <a:rPr lang="zh-TW" altLang="en-US" sz="2200" dirty="0">
                  <a:latin typeface="微軟正黑體" panose="020B0604030504040204" pitchFamily="34" charset="-120"/>
                  <a:ea typeface="微軟正黑體" panose="020B0604030504040204" pitchFamily="34" charset="-120"/>
                </a:rPr>
                <a:t>設緩衝材方能有效改善樓板衝擊音，故</a:t>
              </a:r>
              <a:r>
                <a:rPr lang="zh-TW" altLang="en-US" sz="2200" dirty="0" smtClean="0">
                  <a:latin typeface="微軟正黑體" panose="020B0604030504040204" pitchFamily="34" charset="-120"/>
                  <a:ea typeface="微軟正黑體" panose="020B0604030504040204" pitchFamily="34" charset="-120"/>
                </a:rPr>
                <a:t>舉例</a:t>
              </a:r>
              <a:r>
                <a:rPr lang="zh-TW" altLang="en-US" sz="2200" dirty="0">
                  <a:latin typeface="微軟正黑體" panose="020B0604030504040204" pitchFamily="34" charset="-120"/>
                  <a:ea typeface="微軟正黑體" panose="020B0604030504040204" pitchFamily="34" charset="-120"/>
                </a:rPr>
                <a:t>以國內常見樓板厚度分別規範須至少再降低分貝即可</a:t>
              </a:r>
              <a:r>
                <a:rPr lang="zh-TW" altLang="en-US" sz="2200" dirty="0" smtClean="0">
                  <a:latin typeface="微軟正黑體" panose="020B0604030504040204" pitchFamily="34" charset="-120"/>
                  <a:ea typeface="微軟正黑體" panose="020B0604030504040204" pitchFamily="34" charset="-120"/>
                </a:rPr>
                <a:t>。</a:t>
              </a:r>
              <a:r>
                <a:rPr lang="zh-TW" altLang="en-US" sz="2200" dirty="0" smtClean="0">
                  <a:solidFill>
                    <a:srgbClr val="FF0000"/>
                  </a:solidFill>
                  <a:latin typeface="微軟正黑體" panose="020B0604030504040204" pitchFamily="34" charset="-120"/>
                  <a:ea typeface="微軟正黑體" panose="020B0604030504040204" pitchFamily="34" charset="-120"/>
                </a:rPr>
                <a:t>緩衝</a:t>
              </a:r>
              <a:r>
                <a:rPr lang="zh-TW" altLang="en-US" sz="2200" dirty="0">
                  <a:solidFill>
                    <a:srgbClr val="FF0000"/>
                  </a:solidFill>
                  <a:latin typeface="微軟正黑體" panose="020B0604030504040204" pitchFamily="34" charset="-120"/>
                  <a:ea typeface="微軟正黑體" panose="020B0604030504040204" pitchFamily="34" charset="-120"/>
                </a:rPr>
                <a:t>材隔音性能越佳者，樓板設計厚度彈性越高，爰不</a:t>
              </a:r>
              <a:r>
                <a:rPr lang="zh-TW" altLang="en-US" sz="2200" dirty="0" smtClean="0">
                  <a:solidFill>
                    <a:srgbClr val="FF0000"/>
                  </a:solidFill>
                  <a:latin typeface="微軟正黑體" panose="020B0604030504040204" pitchFamily="34" charset="-120"/>
                  <a:ea typeface="微軟正黑體" panose="020B0604030504040204" pitchFamily="34" charset="-120"/>
                </a:rPr>
                <a:t>以區分</a:t>
              </a:r>
              <a:r>
                <a:rPr lang="zh-TW" altLang="en-US" sz="2200" dirty="0">
                  <a:solidFill>
                    <a:srgbClr val="FF0000"/>
                  </a:solidFill>
                  <a:latin typeface="微軟正黑體" panose="020B0604030504040204" pitchFamily="34" charset="-120"/>
                  <a:ea typeface="微軟正黑體" panose="020B0604030504040204" pitchFamily="34" charset="-120"/>
                </a:rPr>
                <a:t>區間方式為之</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285750" lvl="0" indent="-285750" algn="just">
                <a:buFont typeface="Wingdings" panose="05000000000000000000" pitchFamily="2" charset="2"/>
                <a:buChar char="p"/>
              </a:pPr>
              <a:endParaRPr lang="zh-TW" altLang="zh-TW" sz="2200" dirty="0">
                <a:latin typeface="微軟正黑體" panose="020B0604030504040204" pitchFamily="34" charset="-120"/>
                <a:ea typeface="微軟正黑體" panose="020B0604030504040204" pitchFamily="34" charset="-120"/>
              </a:endParaRPr>
            </a:p>
            <a:p>
              <a:pPr marL="342900" indent="-342900" algn="just">
                <a:buFont typeface="Wingdings" panose="05000000000000000000" pitchFamily="2" charset="2"/>
                <a:buChar char="p"/>
              </a:pPr>
              <a:r>
                <a:rPr lang="zh-TW" altLang="en-US" sz="2200" dirty="0" smtClean="0">
                  <a:latin typeface="微軟正黑體" panose="020B0604030504040204" pitchFamily="34" charset="-120"/>
                  <a:ea typeface="微軟正黑體" panose="020B0604030504040204" pitchFamily="34" charset="-120"/>
                </a:rPr>
                <a:t>為</a:t>
              </a:r>
              <a:r>
                <a:rPr lang="zh-TW" altLang="en-US" sz="2200" dirty="0">
                  <a:latin typeface="微軟正黑體" panose="020B0604030504040204" pitchFamily="34" charset="-120"/>
                  <a:ea typeface="微軟正黑體" panose="020B0604030504040204" pitchFamily="34" charset="-120"/>
                </a:rPr>
                <a:t>維護消費者權益，後續還會</a:t>
              </a:r>
              <a:r>
                <a:rPr lang="zh-TW" altLang="en-US" sz="2200" dirty="0" smtClean="0">
                  <a:latin typeface="微軟正黑體" panose="020B0604030504040204" pitchFamily="34" charset="-120"/>
                  <a:ea typeface="微軟正黑體" panose="020B0604030504040204" pitchFamily="34" charset="-120"/>
                </a:rPr>
                <a:t>調整執行</a:t>
              </a:r>
              <a:r>
                <a:rPr lang="zh-TW" altLang="en-US" sz="2200" dirty="0">
                  <a:latin typeface="微軟正黑體" panose="020B0604030504040204" pitchFamily="34" charset="-120"/>
                  <a:ea typeface="微軟正黑體" panose="020B0604030504040204" pitchFamily="34" charset="-120"/>
                </a:rPr>
                <a:t>細節，訂定</a:t>
              </a:r>
              <a:r>
                <a:rPr lang="zh-TW" altLang="en-US" sz="2200" dirty="0" smtClean="0">
                  <a:latin typeface="微軟正黑體" panose="020B0604030504040204" pitchFamily="34" charset="-120"/>
                  <a:ea typeface="微軟正黑體" panose="020B0604030504040204" pitchFamily="34" charset="-120"/>
                </a:rPr>
                <a:t>相關行政</a:t>
              </a:r>
              <a:r>
                <a:rPr lang="zh-TW" altLang="en-US" sz="2200" dirty="0">
                  <a:latin typeface="微軟正黑體" panose="020B0604030504040204" pitchFamily="34" charset="-120"/>
                  <a:ea typeface="微軟正黑體" panose="020B0604030504040204" pitchFamily="34" charset="-120"/>
                </a:rPr>
                <a:t>措施，並</a:t>
              </a:r>
              <a:r>
                <a:rPr lang="zh-TW" altLang="en-US" sz="2200" dirty="0">
                  <a:solidFill>
                    <a:srgbClr val="FF0000"/>
                  </a:solidFill>
                  <a:latin typeface="微軟正黑體" panose="020B0604030504040204" pitchFamily="34" charset="-120"/>
                  <a:ea typeface="微軟正黑體" panose="020B0604030504040204" pitchFamily="34" charset="-120"/>
                </a:rPr>
                <a:t>邀集地方政府開會，</a:t>
              </a:r>
              <a:r>
                <a:rPr lang="zh-TW" altLang="en-US" sz="2200" dirty="0" smtClean="0">
                  <a:solidFill>
                    <a:srgbClr val="FF0000"/>
                  </a:solidFill>
                  <a:latin typeface="微軟正黑體" panose="020B0604030504040204" pitchFamily="34" charset="-120"/>
                  <a:ea typeface="微軟正黑體" panose="020B0604030504040204" pitchFamily="34" charset="-120"/>
                </a:rPr>
                <a:t>以加強</a:t>
              </a:r>
              <a:r>
                <a:rPr lang="zh-TW" altLang="en-US" sz="2200" dirty="0">
                  <a:solidFill>
                    <a:srgbClr val="FF0000"/>
                  </a:solidFill>
                  <a:latin typeface="微軟正黑體" panose="020B0604030504040204" pitchFamily="34" charset="-120"/>
                  <a:ea typeface="微軟正黑體" panose="020B0604030504040204" pitchFamily="34" charset="-120"/>
                </a:rPr>
                <a:t>政策</a:t>
              </a:r>
              <a:r>
                <a:rPr lang="zh-TW" altLang="en-US" sz="2200" dirty="0" smtClean="0">
                  <a:solidFill>
                    <a:srgbClr val="FF0000"/>
                  </a:solidFill>
                  <a:latin typeface="微軟正黑體" panose="020B0604030504040204" pitchFamily="34" charset="-120"/>
                  <a:ea typeface="微軟正黑體" panose="020B0604030504040204" pitchFamily="34" charset="-120"/>
                </a:rPr>
                <a:t>宣導</a:t>
              </a:r>
              <a:r>
                <a:rPr lang="zh-TW" altLang="en-US" sz="2200" dirty="0" smtClean="0">
                  <a:latin typeface="微軟正黑體" panose="020B0604030504040204" pitchFamily="34" charset="-120"/>
                  <a:ea typeface="微軟正黑體" panose="020B0604030504040204" pitchFamily="34" charset="-120"/>
                </a:rPr>
                <a:t>。</a:t>
              </a:r>
              <a:endParaRPr lang="zh-TW" altLang="zh-TW" sz="2200" dirty="0">
                <a:latin typeface="微軟正黑體" panose="020B0604030504040204" pitchFamily="34" charset="-120"/>
                <a:ea typeface="微軟正黑體" panose="020B0604030504040204" pitchFamily="34" charset="-120"/>
              </a:endParaRPr>
            </a:p>
          </p:txBody>
        </p:sp>
      </p:grpSp>
      <p:sp>
        <p:nvSpPr>
          <p:cNvPr id="18" name="文字方塊 17"/>
          <p:cNvSpPr txBox="1"/>
          <p:nvPr/>
        </p:nvSpPr>
        <p:spPr>
          <a:xfrm>
            <a:off x="763660" y="580697"/>
            <a:ext cx="7223891"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業界反應意見及回應</a:t>
            </a:r>
          </a:p>
        </p:txBody>
      </p:sp>
      <p:grpSp>
        <p:nvGrpSpPr>
          <p:cNvPr id="19" name="群組 18"/>
          <p:cNvGrpSpPr/>
          <p:nvPr/>
        </p:nvGrpSpPr>
        <p:grpSpPr>
          <a:xfrm>
            <a:off x="2036865" y="1524483"/>
            <a:ext cx="9778068" cy="968780"/>
            <a:chOff x="2036865" y="1621763"/>
            <a:chExt cx="9778068" cy="968780"/>
          </a:xfrm>
        </p:grpSpPr>
        <p:sp>
          <p:nvSpPr>
            <p:cNvPr id="20" name="圓角化對角線角落矩形 19"/>
            <p:cNvSpPr/>
            <p:nvPr/>
          </p:nvSpPr>
          <p:spPr>
            <a:xfrm flipH="1">
              <a:off x="2036865" y="1621763"/>
              <a:ext cx="9778068" cy="685934"/>
            </a:xfrm>
            <a:prstGeom prst="round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2500421" y="1759546"/>
              <a:ext cx="8497189" cy="830997"/>
            </a:xfrm>
            <a:prstGeom prst="rect">
              <a:avLst/>
            </a:prstGeom>
            <a:noFill/>
          </p:spPr>
          <p:txBody>
            <a:bodyPr wrap="square" rtlCol="0">
              <a:spAutoFit/>
            </a:bodyPr>
            <a:lstStyle/>
            <a:p>
              <a:r>
                <a:rPr lang="zh-TW" altLang="en-US" sz="2400" b="1" dirty="0">
                  <a:solidFill>
                    <a:srgbClr val="002060"/>
                  </a:solidFill>
                  <a:latin typeface="微軟正黑體" panose="020B0604030504040204" pitchFamily="34" charset="-120"/>
                  <a:ea typeface="微軟正黑體" panose="020B0604030504040204" pitchFamily="34" charset="-120"/>
                </a:rPr>
                <a:t>有關「現場檢測」、「樓板厚度區分」、「主要構造」疑義</a:t>
              </a:r>
            </a:p>
            <a:p>
              <a:endParaRPr lang="zh-TW" altLang="en-US" sz="2400" dirty="0">
                <a:solidFill>
                  <a:schemeClr val="accent1">
                    <a:lumMod val="75000"/>
                  </a:schemeClr>
                </a:solidFill>
                <a:latin typeface="微軟正黑體" panose="020B0604030504040204" pitchFamily="34" charset="-120"/>
                <a:ea typeface="微軟正黑體" panose="020B0604030504040204" pitchFamily="34" charset="-120"/>
              </a:endParaRPr>
            </a:p>
          </p:txBody>
        </p:sp>
      </p:grpSp>
      <p:sp>
        <p:nvSpPr>
          <p:cNvPr id="23" name="橢圓 22"/>
          <p:cNvSpPr/>
          <p:nvPr/>
        </p:nvSpPr>
        <p:spPr>
          <a:xfrm>
            <a:off x="480324" y="1204004"/>
            <a:ext cx="1844879" cy="1747520"/>
          </a:xfrm>
          <a:prstGeom prst="ellipse">
            <a:avLst/>
          </a:prstGeom>
          <a:solidFill>
            <a:srgbClr val="002060"/>
          </a:solidFill>
          <a:ln w="57150"/>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營造</a:t>
            </a:r>
            <a:endParaRPr lang="en-US" altLang="zh-TW" sz="2800"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公會</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807932" y="61036"/>
            <a:ext cx="2515565" cy="523220"/>
          </a:xfrm>
          <a:prstGeom prst="rect">
            <a:avLst/>
          </a:prstGeom>
          <a:noFill/>
        </p:spPr>
        <p:txBody>
          <a:bodyPr wrap="square" rtlCol="0">
            <a:spAutoFit/>
          </a:bodyPr>
          <a:lstStyle/>
          <a:p>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隔音法制化</a:t>
            </a:r>
          </a:p>
        </p:txBody>
      </p:sp>
      <p:sp>
        <p:nvSpPr>
          <p:cNvPr id="26" name="橢圓 25"/>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7" name="文字方塊 26"/>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01</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2185395" y="3404523"/>
            <a:ext cx="455858" cy="2062103"/>
          </a:xfrm>
          <a:prstGeom prst="rect">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回應說明</a:t>
            </a:r>
            <a:endParaRPr lang="en-US" altLang="zh-TW" sz="3200" dirty="0" smtClean="0">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8160546" y="6295172"/>
            <a:ext cx="3967810" cy="584775"/>
          </a:xfrm>
          <a:prstGeom prst="rect">
            <a:avLst/>
          </a:prstGeom>
          <a:noFill/>
        </p:spPr>
        <p:txBody>
          <a:bodyPr wrap="square" rtlCol="0">
            <a:spAutoFit/>
          </a:bodyPr>
          <a:lstStyle>
            <a:defPPr>
              <a:defRPr lang="zh-CN"/>
            </a:defPPr>
            <a:lvl1pPr>
              <a:defRPr sz="1600" kern="100">
                <a:solidFill>
                  <a:schemeClr val="bg2">
                    <a:lumMod val="10000"/>
                  </a:schemeClr>
                </a:solidFill>
                <a:latin typeface="新細明體" panose="02020500000000000000" pitchFamily="18" charset="-120"/>
                <a:ea typeface="新細明體" panose="02020500000000000000" pitchFamily="18" charset="-120"/>
              </a:defRPr>
            </a:lvl1pPr>
          </a:lstStyle>
          <a:p>
            <a:r>
              <a:rPr lang="en-US" altLang="zh-CN" dirty="0"/>
              <a:t>109.</a:t>
            </a:r>
            <a:r>
              <a:rPr lang="en-US" altLang="zh-TW" dirty="0"/>
              <a:t>7</a:t>
            </a:r>
            <a:r>
              <a:rPr lang="en-US" altLang="zh-CN" dirty="0"/>
              <a:t>.</a:t>
            </a:r>
            <a:r>
              <a:rPr lang="en-US" altLang="zh-TW" dirty="0"/>
              <a:t>16</a:t>
            </a:r>
            <a:r>
              <a:rPr lang="zh-TW" altLang="en-US" dirty="0"/>
              <a:t>內授營建管字第</a:t>
            </a:r>
            <a:r>
              <a:rPr lang="en-US" altLang="zh-TW" dirty="0"/>
              <a:t>1090811236</a:t>
            </a:r>
            <a:r>
              <a:rPr lang="zh-TW" altLang="en-US" dirty="0"/>
              <a:t>號函釋</a:t>
            </a:r>
            <a:endParaRPr lang="zh-CN" altLang="en-US" dirty="0"/>
          </a:p>
          <a:p>
            <a:endParaRPr lang="zh-TW" altLang="en-US" dirty="0"/>
          </a:p>
        </p:txBody>
      </p:sp>
    </p:spTree>
    <p:extLst>
      <p:ext uri="{BB962C8B-B14F-4D97-AF65-F5344CB8AC3E}">
        <p14:creationId xmlns:p14="http://schemas.microsoft.com/office/powerpoint/2010/main" val="2801649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8</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grpSp>
        <p:nvGrpSpPr>
          <p:cNvPr id="4" name="群組 3"/>
          <p:cNvGrpSpPr/>
          <p:nvPr/>
        </p:nvGrpSpPr>
        <p:grpSpPr>
          <a:xfrm>
            <a:off x="2036867" y="2567316"/>
            <a:ext cx="9778066" cy="3816921"/>
            <a:chOff x="2036867" y="2571820"/>
            <a:chExt cx="9778066" cy="4026589"/>
          </a:xfrm>
        </p:grpSpPr>
        <p:sp>
          <p:nvSpPr>
            <p:cNvPr id="5" name="圓角矩形 4"/>
            <p:cNvSpPr/>
            <p:nvPr/>
          </p:nvSpPr>
          <p:spPr>
            <a:xfrm>
              <a:off x="2036867" y="2571820"/>
              <a:ext cx="9778066" cy="3930580"/>
            </a:xfrm>
            <a:prstGeom prst="roundRect">
              <a:avLst>
                <a:gd name="adj" fmla="val 7362"/>
              </a:avLst>
            </a:prstGeom>
            <a:solidFill>
              <a:srgbClr val="DD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2400" b="1" dirty="0">
                <a:solidFill>
                  <a:schemeClr val="bg2">
                    <a:lumMod val="50000"/>
                  </a:schemeClr>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986390" y="2929487"/>
              <a:ext cx="8618707" cy="3668922"/>
            </a:xfrm>
            <a:prstGeom prst="rect">
              <a:avLst/>
            </a:prstGeom>
            <a:noFill/>
          </p:spPr>
          <p:txBody>
            <a:bodyPr wrap="square" rtlCol="0">
              <a:spAutoFit/>
            </a:bodyPr>
            <a:lstStyle/>
            <a:p>
              <a:pPr marL="285750" lvl="0" indent="-285750" algn="just">
                <a:buFont typeface="Wingdings" panose="05000000000000000000" pitchFamily="2" charset="2"/>
                <a:buChar char="p"/>
              </a:pPr>
              <a:r>
                <a:rPr lang="zh-TW" altLang="en-US" sz="2200" dirty="0" smtClean="0">
                  <a:solidFill>
                    <a:srgbClr val="FF0000"/>
                  </a:solidFill>
                  <a:latin typeface="微軟正黑體" panose="020B0604030504040204" pitchFamily="34" charset="-120"/>
                  <a:ea typeface="微軟正黑體" panose="020B0604030504040204" pitchFamily="34" charset="-120"/>
                </a:rPr>
                <a:t>合適</a:t>
              </a:r>
              <a:r>
                <a:rPr lang="zh-TW" altLang="en-US" sz="2200" dirty="0">
                  <a:solidFill>
                    <a:srgbClr val="FF0000"/>
                  </a:solidFill>
                  <a:latin typeface="微軟正黑體" panose="020B0604030504040204" pitchFamily="34" charset="-120"/>
                  <a:ea typeface="微軟正黑體" panose="020B0604030504040204" pitchFamily="34" charset="-120"/>
                </a:rPr>
                <a:t>之施工工序與方式因應材料</a:t>
              </a:r>
              <a:r>
                <a:rPr lang="zh-TW" altLang="en-US" sz="2200" dirty="0" smtClean="0">
                  <a:solidFill>
                    <a:srgbClr val="FF0000"/>
                  </a:solidFill>
                  <a:latin typeface="微軟正黑體" panose="020B0604030504040204" pitchFamily="34" charset="-120"/>
                  <a:ea typeface="微軟正黑體" panose="020B0604030504040204" pitchFamily="34" charset="-120"/>
                </a:rPr>
                <a:t>而有</a:t>
              </a:r>
              <a:r>
                <a:rPr lang="zh-TW" altLang="en-US" sz="2200" dirty="0">
                  <a:solidFill>
                    <a:srgbClr val="FF0000"/>
                  </a:solidFill>
                  <a:latin typeface="微軟正黑體" panose="020B0604030504040204" pitchFamily="34" charset="-120"/>
                  <a:ea typeface="微軟正黑體" panose="020B0604030504040204" pitchFamily="34" charset="-120"/>
                </a:rPr>
                <a:t>不同</a:t>
              </a:r>
              <a:r>
                <a:rPr lang="zh-TW" altLang="en-US" sz="2200" dirty="0">
                  <a:latin typeface="微軟正黑體" panose="020B0604030504040204" pitchFamily="34" charset="-120"/>
                  <a:ea typeface="微軟正黑體" panose="020B0604030504040204" pitchFamily="34" charset="-120"/>
                </a:rPr>
                <a:t>，就目前市場上之緩衝材材料多訂有產品使用</a:t>
              </a:r>
              <a:r>
                <a:rPr lang="zh-TW" altLang="en-US" sz="2200" dirty="0" smtClean="0">
                  <a:latin typeface="微軟正黑體" panose="020B0604030504040204" pitchFamily="34" charset="-120"/>
                  <a:ea typeface="微軟正黑體" panose="020B0604030504040204" pitchFamily="34" charset="-120"/>
                </a:rPr>
                <a:t>說明方式</a:t>
              </a:r>
              <a:r>
                <a:rPr lang="zh-TW" altLang="en-US" sz="2200" dirty="0">
                  <a:latin typeface="微軟正黑體" panose="020B0604030504040204" pitchFamily="34" charset="-120"/>
                  <a:ea typeface="微軟正黑體" panose="020B0604030504040204" pitchFamily="34" charset="-120"/>
                </a:rPr>
                <a:t>，是</a:t>
              </a:r>
              <a:r>
                <a:rPr lang="zh-TW" altLang="en-US" sz="2200" dirty="0">
                  <a:solidFill>
                    <a:srgbClr val="FF0000"/>
                  </a:solidFill>
                  <a:latin typeface="微軟正黑體" panose="020B0604030504040204" pitchFamily="34" charset="-120"/>
                  <a:ea typeface="微軟正黑體" panose="020B0604030504040204" pitchFamily="34" charset="-120"/>
                </a:rPr>
                <a:t>不宜訂定統一之施工規範</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lvl="0" algn="just"/>
              <a:endParaRPr lang="zh-TW" altLang="zh-TW" sz="2200" dirty="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p"/>
              </a:pPr>
              <a:r>
                <a:rPr lang="zh-TW" altLang="en-US" sz="2200" dirty="0" smtClean="0">
                  <a:latin typeface="微軟正黑體" panose="020B0604030504040204" pitchFamily="34" charset="-120"/>
                  <a:ea typeface="微軟正黑體" panose="020B0604030504040204" pitchFamily="34" charset="-120"/>
                </a:rPr>
                <a:t>依第</a:t>
              </a:r>
              <a:r>
                <a:rPr lang="en-US" altLang="zh-TW" sz="2200" dirty="0">
                  <a:latin typeface="微軟正黑體" panose="020B0604030504040204" pitchFamily="34" charset="-120"/>
                  <a:ea typeface="微軟正黑體" panose="020B0604030504040204" pitchFamily="34" charset="-120"/>
                </a:rPr>
                <a:t>46</a:t>
              </a:r>
              <a:r>
                <a:rPr lang="zh-TW" altLang="en-US" sz="2200" dirty="0">
                  <a:latin typeface="微軟正黑體" panose="020B0604030504040204" pitchFamily="34" charset="-120"/>
                  <a:ea typeface="微軟正黑體" panose="020B0604030504040204" pitchFamily="34" charset="-120"/>
                </a:rPr>
                <a:t>條之</a:t>
              </a:r>
              <a:r>
                <a:rPr lang="en-US" altLang="zh-TW" sz="2200" dirty="0">
                  <a:latin typeface="微軟正黑體" panose="020B0604030504040204" pitchFamily="34" charset="-120"/>
                  <a:ea typeface="微軟正黑體" panose="020B0604030504040204" pitchFamily="34" charset="-120"/>
                </a:rPr>
                <a:t>6</a:t>
              </a:r>
              <a:r>
                <a:rPr lang="zh-TW" altLang="en-US" sz="2200" dirty="0">
                  <a:latin typeface="微軟正黑體" panose="020B0604030504040204" pitchFamily="34" charset="-120"/>
                  <a:ea typeface="微軟正黑體" panose="020B0604030504040204" pitchFamily="34" charset="-120"/>
                </a:rPr>
                <a:t>第</a:t>
              </a:r>
              <a:r>
                <a:rPr lang="en-US" altLang="zh-TW" sz="2200" dirty="0">
                  <a:latin typeface="微軟正黑體" panose="020B0604030504040204" pitchFamily="34" charset="-120"/>
                  <a:ea typeface="微軟正黑體" panose="020B0604030504040204" pitchFamily="34" charset="-120"/>
                </a:rPr>
                <a:t>1</a:t>
              </a:r>
              <a:r>
                <a:rPr lang="zh-TW" altLang="en-US" sz="2200" dirty="0">
                  <a:latin typeface="微軟正黑體" panose="020B0604030504040204" pitchFamily="34" charset="-120"/>
                  <a:ea typeface="微軟正黑體" panose="020B0604030504040204" pitchFamily="34" charset="-120"/>
                </a:rPr>
                <a:t>項第</a:t>
              </a:r>
              <a:r>
                <a:rPr lang="en-US" altLang="zh-TW" sz="2200" dirty="0">
                  <a:latin typeface="微軟正黑體" panose="020B0604030504040204" pitchFamily="34" charset="-120"/>
                  <a:ea typeface="微軟正黑體" panose="020B0604030504040204" pitchFamily="34" charset="-120"/>
                </a:rPr>
                <a:t>1</a:t>
              </a:r>
              <a:r>
                <a:rPr lang="zh-TW" altLang="en-US" sz="2200" dirty="0">
                  <a:latin typeface="微軟正黑體" panose="020B0604030504040204" pitchFamily="34" charset="-120"/>
                  <a:ea typeface="微軟正黑體" panose="020B0604030504040204" pitchFamily="34" charset="-120"/>
                </a:rPr>
                <a:t>款第</a:t>
              </a:r>
              <a:r>
                <a:rPr lang="en-US" altLang="zh-TW" sz="2200" dirty="0">
                  <a:latin typeface="微軟正黑體" panose="020B0604030504040204" pitchFamily="34" charset="-120"/>
                  <a:ea typeface="微軟正黑體" panose="020B0604030504040204" pitchFamily="34" charset="-120"/>
                </a:rPr>
                <a:t>1</a:t>
              </a:r>
              <a:r>
                <a:rPr lang="zh-TW" altLang="en-US" sz="2200" dirty="0">
                  <a:latin typeface="微軟正黑體" panose="020B0604030504040204" pitchFamily="34" charset="-120"/>
                  <a:ea typeface="微軟正黑體" panose="020B0604030504040204" pitchFamily="34" charset="-120"/>
                </a:rPr>
                <a:t>目至第</a:t>
              </a:r>
              <a:r>
                <a:rPr lang="en-US" altLang="zh-TW" sz="2200" dirty="0">
                  <a:latin typeface="微軟正黑體" panose="020B0604030504040204" pitchFamily="34" charset="-120"/>
                  <a:ea typeface="微軟正黑體" panose="020B0604030504040204" pitchFamily="34" charset="-120"/>
                </a:rPr>
                <a:t>6</a:t>
              </a:r>
              <a:r>
                <a:rPr lang="zh-TW" altLang="en-US" sz="2200" dirty="0">
                  <a:latin typeface="微軟正黑體" panose="020B0604030504040204" pitchFamily="34" charset="-120"/>
                  <a:ea typeface="微軟正黑體" panose="020B0604030504040204" pitchFamily="34" charset="-120"/>
                </a:rPr>
                <a:t>目之緩衝</a:t>
              </a:r>
              <a:r>
                <a:rPr lang="zh-TW" altLang="en-US" sz="2200" dirty="0" smtClean="0">
                  <a:latin typeface="微軟正黑體" panose="020B0604030504040204" pitchFamily="34" charset="-120"/>
                  <a:ea typeface="微軟正黑體" panose="020B0604030504040204" pitchFamily="34" charset="-120"/>
                </a:rPr>
                <a:t>材</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橡膠、玻璃棉、岩棉、陶瓷棉</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a:t>
              </a:r>
              <a:r>
                <a:rPr lang="zh-TW" altLang="en-US" sz="2200" dirty="0" smtClean="0">
                  <a:solidFill>
                    <a:srgbClr val="FF0000"/>
                  </a:solidFill>
                  <a:latin typeface="微軟正黑體" panose="020B0604030504040204" pitchFamily="34" charset="-120"/>
                  <a:ea typeface="微軟正黑體" panose="020B0604030504040204" pitchFamily="34" charset="-120"/>
                </a:rPr>
                <a:t>僅</a:t>
              </a:r>
              <a:r>
                <a:rPr lang="zh-TW" altLang="en-US" sz="2200" dirty="0">
                  <a:solidFill>
                    <a:srgbClr val="FF0000"/>
                  </a:solidFill>
                  <a:latin typeface="微軟正黑體" panose="020B0604030504040204" pitchFamily="34" charset="-120"/>
                  <a:ea typeface="微軟正黑體" panose="020B0604030504040204" pitchFamily="34" charset="-120"/>
                </a:rPr>
                <a:t>須經動態剛性認可即可</a:t>
              </a:r>
              <a:r>
                <a:rPr lang="zh-TW" altLang="en-US" sz="2200" dirty="0">
                  <a:latin typeface="微軟正黑體" panose="020B0604030504040204" pitchFamily="34" charset="-120"/>
                  <a:ea typeface="微軟正黑體" panose="020B0604030504040204" pitchFamily="34" charset="-120"/>
                </a:rPr>
                <a:t>，無須出具經本部認可之</a:t>
              </a:r>
              <a:r>
                <a:rPr lang="zh-TW" altLang="en-US" sz="2200" dirty="0" smtClean="0">
                  <a:latin typeface="微軟正黑體" panose="020B0604030504040204" pitchFamily="34" charset="-120"/>
                  <a:ea typeface="微軟正黑體" panose="020B0604030504040204" pitchFamily="34" charset="-120"/>
                </a:rPr>
                <a:t>文件</a:t>
              </a:r>
              <a:r>
                <a:rPr lang="zh-TW" altLang="en-US" sz="2200" dirty="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依</a:t>
              </a:r>
              <a:r>
                <a:rPr lang="zh-TW" altLang="en-US" sz="2200" dirty="0">
                  <a:latin typeface="微軟正黑體" panose="020B0604030504040204" pitchFamily="34" charset="-120"/>
                  <a:ea typeface="微軟正黑體" panose="020B0604030504040204" pitchFamily="34" charset="-120"/>
                </a:rPr>
                <a:t>第</a:t>
              </a:r>
              <a:r>
                <a:rPr lang="en-US" altLang="zh-TW" sz="2200" dirty="0">
                  <a:latin typeface="微軟正黑體" panose="020B0604030504040204" pitchFamily="34" charset="-120"/>
                  <a:ea typeface="微軟正黑體" panose="020B0604030504040204" pitchFamily="34" charset="-120"/>
                </a:rPr>
                <a:t>46</a:t>
              </a:r>
              <a:r>
                <a:rPr lang="zh-TW" altLang="en-US" sz="2200" dirty="0">
                  <a:latin typeface="微軟正黑體" panose="020B0604030504040204" pitchFamily="34" charset="-120"/>
                  <a:ea typeface="微軟正黑體" panose="020B0604030504040204" pitchFamily="34" charset="-120"/>
                </a:rPr>
                <a:t>條之</a:t>
              </a:r>
              <a:r>
                <a:rPr lang="en-US" altLang="zh-TW" sz="2200" dirty="0">
                  <a:latin typeface="微軟正黑體" panose="020B0604030504040204" pitchFamily="34" charset="-120"/>
                  <a:ea typeface="微軟正黑體" panose="020B0604030504040204" pitchFamily="34" charset="-120"/>
                </a:rPr>
                <a:t>6</a:t>
              </a:r>
              <a:r>
                <a:rPr lang="zh-TW" altLang="en-US" sz="2200" dirty="0">
                  <a:latin typeface="微軟正黑體" panose="020B0604030504040204" pitchFamily="34" charset="-120"/>
                  <a:ea typeface="微軟正黑體" panose="020B0604030504040204" pitchFamily="34" charset="-120"/>
                </a:rPr>
                <a:t>第</a:t>
              </a:r>
              <a:r>
                <a:rPr lang="en-US" altLang="zh-TW" sz="2200" dirty="0">
                  <a:latin typeface="微軟正黑體" panose="020B0604030504040204" pitchFamily="34" charset="-120"/>
                  <a:ea typeface="微軟正黑體" panose="020B0604030504040204" pitchFamily="34" charset="-120"/>
                </a:rPr>
                <a:t>1</a:t>
              </a:r>
              <a:r>
                <a:rPr lang="zh-TW" altLang="en-US" sz="2200" dirty="0">
                  <a:latin typeface="微軟正黑體" panose="020B0604030504040204" pitchFamily="34" charset="-120"/>
                  <a:ea typeface="微軟正黑體" panose="020B0604030504040204" pitchFamily="34" charset="-120"/>
                </a:rPr>
                <a:t>項第</a:t>
              </a:r>
              <a:r>
                <a:rPr lang="en-US" altLang="zh-TW" sz="2200" dirty="0">
                  <a:latin typeface="微軟正黑體" panose="020B0604030504040204" pitchFamily="34" charset="-120"/>
                  <a:ea typeface="微軟正黑體" panose="020B0604030504040204" pitchFamily="34" charset="-120"/>
                </a:rPr>
                <a:t>7</a:t>
              </a:r>
              <a:r>
                <a:rPr lang="zh-TW" altLang="en-US" sz="2200" dirty="0">
                  <a:latin typeface="微軟正黑體" panose="020B0604030504040204" pitchFamily="34" charset="-120"/>
                  <a:ea typeface="微軟正黑體" panose="020B0604030504040204" pitchFamily="34" charset="-120"/>
                </a:rPr>
                <a:t>目或第</a:t>
              </a:r>
              <a:r>
                <a:rPr lang="en-US" altLang="zh-TW" sz="2200" dirty="0">
                  <a:latin typeface="微軟正黑體" panose="020B0604030504040204" pitchFamily="34" charset="-120"/>
                  <a:ea typeface="微軟正黑體" panose="020B0604030504040204" pitchFamily="34" charset="-120"/>
                </a:rPr>
                <a:t>2</a:t>
              </a:r>
              <a:r>
                <a:rPr lang="zh-TW" altLang="en-US" sz="2200" dirty="0">
                  <a:latin typeface="微軟正黑體" panose="020B0604030504040204" pitchFamily="34" charset="-120"/>
                  <a:ea typeface="微軟正黑體" panose="020B0604030504040204" pitchFamily="34" charset="-120"/>
                </a:rPr>
                <a:t>款、第</a:t>
              </a:r>
              <a:r>
                <a:rPr lang="en-US" altLang="zh-TW" sz="2200" dirty="0">
                  <a:latin typeface="微軟正黑體" panose="020B0604030504040204" pitchFamily="34" charset="-120"/>
                  <a:ea typeface="微軟正黑體" panose="020B0604030504040204" pitchFamily="34" charset="-120"/>
                </a:rPr>
                <a:t>3</a:t>
              </a:r>
              <a:r>
                <a:rPr lang="zh-TW" altLang="en-US" sz="2200" dirty="0">
                  <a:latin typeface="微軟正黑體" panose="020B0604030504040204" pitchFamily="34" charset="-120"/>
                  <a:ea typeface="微軟正黑體" panose="020B0604030504040204" pitchFamily="34" charset="-120"/>
                </a:rPr>
                <a:t>款</a:t>
              </a:r>
              <a:r>
                <a:rPr lang="zh-TW" altLang="en-US" sz="2200" dirty="0" smtClean="0">
                  <a:latin typeface="微軟正黑體" panose="020B0604030504040204" pitchFamily="34" charset="-120"/>
                  <a:ea typeface="微軟正黑體" panose="020B0604030504040204" pitchFamily="34" charset="-120"/>
                </a:rPr>
                <a:t>循建築</a:t>
              </a:r>
              <a:r>
                <a:rPr lang="zh-TW" altLang="en-US" sz="2200" dirty="0">
                  <a:latin typeface="微軟正黑體" panose="020B0604030504040204" pitchFamily="34" charset="-120"/>
                  <a:ea typeface="微軟正黑體" panose="020B0604030504040204" pitchFamily="34" charset="-120"/>
                </a:rPr>
                <a:t>新技術新工法新設備及新材料認可申請要點規定</a:t>
              </a:r>
              <a:r>
                <a:rPr lang="zh-TW" altLang="en-US" sz="2200" dirty="0" smtClean="0">
                  <a:latin typeface="微軟正黑體" panose="020B0604030504040204" pitchFamily="34" charset="-120"/>
                  <a:ea typeface="微軟正黑體" panose="020B0604030504040204" pitchFamily="34" charset="-120"/>
                </a:rPr>
                <a:t>辦理認可</a:t>
              </a:r>
              <a:r>
                <a:rPr lang="zh-TW" altLang="en-US" sz="2200" dirty="0">
                  <a:latin typeface="微軟正黑體" panose="020B0604030504040204" pitchFamily="34" charset="-120"/>
                  <a:ea typeface="微軟正黑體" panose="020B0604030504040204" pitchFamily="34" charset="-120"/>
                </a:rPr>
                <a:t>，並</a:t>
              </a:r>
              <a:r>
                <a:rPr lang="zh-TW" altLang="en-US" sz="2200" dirty="0">
                  <a:solidFill>
                    <a:srgbClr val="FF0000"/>
                  </a:solidFill>
                  <a:latin typeface="微軟正黑體" panose="020B0604030504040204" pitchFamily="34" charset="-120"/>
                  <a:ea typeface="微軟正黑體" panose="020B0604030504040204" pitchFamily="34" charset="-120"/>
                </a:rPr>
                <a:t>無限制或指定材料之疑義</a:t>
              </a:r>
              <a:r>
                <a:rPr lang="zh-TW" altLang="en-US" sz="2200" dirty="0" smtClean="0">
                  <a:latin typeface="微軟正黑體" panose="020B0604030504040204" pitchFamily="34" charset="-120"/>
                  <a:ea typeface="微軟正黑體" panose="020B0604030504040204" pitchFamily="34" charset="-120"/>
                </a:rPr>
                <a:t>。</a:t>
              </a:r>
              <a:endParaRPr lang="en-US" altLang="zh-TW" sz="2200" dirty="0" smtClean="0">
                <a:latin typeface="微軟正黑體" panose="020B0604030504040204" pitchFamily="34" charset="-120"/>
                <a:ea typeface="微軟正黑體" panose="020B0604030504040204" pitchFamily="34" charset="-120"/>
              </a:endParaRPr>
            </a:p>
            <a:p>
              <a:pPr marL="285750" indent="-285750" algn="just">
                <a:buFont typeface="Wingdings" panose="05000000000000000000" pitchFamily="2" charset="2"/>
                <a:buChar char="p"/>
              </a:pPr>
              <a:endParaRPr lang="zh-TW" altLang="zh-TW" sz="2200" dirty="0">
                <a:latin typeface="微軟正黑體" panose="020B0604030504040204" pitchFamily="34" charset="-120"/>
                <a:ea typeface="微軟正黑體" panose="020B0604030504040204" pitchFamily="34" charset="-120"/>
              </a:endParaRPr>
            </a:p>
            <a:p>
              <a:pPr lvl="0" algn="just"/>
              <a:endParaRPr lang="zh-TW" altLang="zh-TW" sz="2200" dirty="0">
                <a:latin typeface="微軟正黑體" panose="020B0604030504040204" pitchFamily="34" charset="-120"/>
                <a:ea typeface="微軟正黑體" panose="020B0604030504040204" pitchFamily="34" charset="-120"/>
              </a:endParaRPr>
            </a:p>
          </p:txBody>
        </p:sp>
      </p:grpSp>
      <p:sp>
        <p:nvSpPr>
          <p:cNvPr id="12" name="文字方塊 11"/>
          <p:cNvSpPr txBox="1"/>
          <p:nvPr/>
        </p:nvSpPr>
        <p:spPr>
          <a:xfrm>
            <a:off x="763660" y="580697"/>
            <a:ext cx="7223891"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業界反應意見及回應</a:t>
            </a:r>
          </a:p>
        </p:txBody>
      </p:sp>
      <p:grpSp>
        <p:nvGrpSpPr>
          <p:cNvPr id="13" name="群組 12"/>
          <p:cNvGrpSpPr/>
          <p:nvPr/>
        </p:nvGrpSpPr>
        <p:grpSpPr>
          <a:xfrm>
            <a:off x="2036865" y="1621763"/>
            <a:ext cx="9919758" cy="968780"/>
            <a:chOff x="2036865" y="1621763"/>
            <a:chExt cx="9919758" cy="968780"/>
          </a:xfrm>
        </p:grpSpPr>
        <p:sp>
          <p:nvSpPr>
            <p:cNvPr id="14" name="圓角化對角線角落矩形 13"/>
            <p:cNvSpPr/>
            <p:nvPr/>
          </p:nvSpPr>
          <p:spPr>
            <a:xfrm flipH="1">
              <a:off x="2036865" y="1621763"/>
              <a:ext cx="9778068" cy="685934"/>
            </a:xfrm>
            <a:prstGeom prst="round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dirty="0">
                <a:solidFill>
                  <a:schemeClr val="tx1"/>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2500420" y="1759546"/>
              <a:ext cx="9456203" cy="830997"/>
            </a:xfrm>
            <a:prstGeom prst="rect">
              <a:avLst/>
            </a:prstGeom>
            <a:noFill/>
          </p:spPr>
          <p:txBody>
            <a:bodyPr wrap="square" rtlCol="0">
              <a:spAutoFit/>
            </a:bodyPr>
            <a:lstStyle/>
            <a:p>
              <a:r>
                <a:rPr lang="zh-TW" altLang="en-US" sz="2400" b="1" dirty="0">
                  <a:solidFill>
                    <a:srgbClr val="002060"/>
                  </a:solidFill>
                  <a:latin typeface="微軟正黑體" panose="020B0604030504040204" pitchFamily="34" charset="-120"/>
                  <a:ea typeface="微軟正黑體" panose="020B0604030504040204" pitchFamily="34" charset="-120"/>
                </a:rPr>
                <a:t>有關「明定施工規範」、「有無指定隔音材料」疑義</a:t>
              </a:r>
            </a:p>
            <a:p>
              <a:endParaRPr lang="zh-TW" altLang="en-US" sz="2400" dirty="0">
                <a:solidFill>
                  <a:schemeClr val="accent1">
                    <a:lumMod val="75000"/>
                  </a:schemeClr>
                </a:solidFill>
                <a:latin typeface="微軟正黑體" panose="020B0604030504040204" pitchFamily="34" charset="-120"/>
                <a:ea typeface="微軟正黑體" panose="020B0604030504040204" pitchFamily="34" charset="-120"/>
              </a:endParaRPr>
            </a:p>
          </p:txBody>
        </p:sp>
      </p:grpSp>
      <p:grpSp>
        <p:nvGrpSpPr>
          <p:cNvPr id="16" name="群組 15"/>
          <p:cNvGrpSpPr/>
          <p:nvPr/>
        </p:nvGrpSpPr>
        <p:grpSpPr>
          <a:xfrm>
            <a:off x="527600" y="1252644"/>
            <a:ext cx="1844879" cy="1747520"/>
            <a:chOff x="929676" y="1912082"/>
            <a:chExt cx="1844879" cy="1747520"/>
          </a:xfrm>
        </p:grpSpPr>
        <p:sp>
          <p:nvSpPr>
            <p:cNvPr id="17" name="橢圓 16"/>
            <p:cNvSpPr/>
            <p:nvPr/>
          </p:nvSpPr>
          <p:spPr>
            <a:xfrm>
              <a:off x="929676" y="1912082"/>
              <a:ext cx="1844879" cy="1747520"/>
            </a:xfrm>
            <a:prstGeom prst="ellipse">
              <a:avLst/>
            </a:prstGeom>
            <a:solidFill>
              <a:srgbClr val="002060"/>
            </a:solidFill>
            <a:ln w="57150"/>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陶瓷</a:t>
              </a:r>
              <a:endParaRPr lang="en-US" altLang="zh-TW" sz="2800"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sz="2800" b="1" dirty="0" smtClean="0">
                  <a:solidFill>
                    <a:schemeClr val="bg1"/>
                  </a:solidFill>
                  <a:latin typeface="微軟正黑體" panose="020B0604030504040204" pitchFamily="34" charset="-120"/>
                  <a:ea typeface="微軟正黑體" panose="020B0604030504040204" pitchFamily="34" charset="-120"/>
                </a:rPr>
                <a:t>公會</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1194480" y="3025284"/>
              <a:ext cx="184731" cy="461665"/>
            </a:xfrm>
            <a:prstGeom prst="rect">
              <a:avLst/>
            </a:prstGeom>
            <a:noFill/>
          </p:spPr>
          <p:txBody>
            <a:bodyPr wrap="none" rtlCol="0">
              <a:spAutoFit/>
            </a:bodyPr>
            <a:lstStyle/>
            <a:p>
              <a:endParaRPr lang="zh-TW" altLang="en-US" sz="2400" dirty="0">
                <a:latin typeface="微軟正黑體" panose="020B0604030504040204" pitchFamily="34" charset="-120"/>
                <a:ea typeface="微軟正黑體" panose="020B0604030504040204" pitchFamily="34" charset="-120"/>
              </a:endParaRPr>
            </a:p>
          </p:txBody>
        </p:sp>
      </p:grpSp>
      <p:sp>
        <p:nvSpPr>
          <p:cNvPr id="19" name="文字方塊 18"/>
          <p:cNvSpPr txBox="1"/>
          <p:nvPr/>
        </p:nvSpPr>
        <p:spPr>
          <a:xfrm>
            <a:off x="807932" y="61036"/>
            <a:ext cx="2515565" cy="523220"/>
          </a:xfrm>
          <a:prstGeom prst="rect">
            <a:avLst/>
          </a:prstGeom>
          <a:noFill/>
        </p:spPr>
        <p:txBody>
          <a:bodyPr wrap="square" rtlCol="0">
            <a:spAutoFit/>
          </a:bodyPr>
          <a:lstStyle/>
          <a:p>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隔音法制化</a:t>
            </a:r>
          </a:p>
        </p:txBody>
      </p:sp>
      <p:sp>
        <p:nvSpPr>
          <p:cNvPr id="20" name="橢圓 19"/>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01</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2185395" y="3404523"/>
            <a:ext cx="455858" cy="2062103"/>
          </a:xfrm>
          <a:prstGeom prst="rect">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回應說明</a:t>
            </a:r>
            <a:endParaRPr lang="en-US" altLang="zh-TW" sz="3200" dirty="0" smtClean="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8122063" y="5857830"/>
            <a:ext cx="3768369" cy="338554"/>
          </a:xfrm>
          <a:prstGeom prst="rect">
            <a:avLst/>
          </a:prstGeom>
          <a:noFill/>
        </p:spPr>
        <p:txBody>
          <a:bodyPr wrap="square" rtlCol="0">
            <a:spAutoFit/>
          </a:bodyPr>
          <a:lstStyle>
            <a:defPPr>
              <a:defRPr lang="zh-CN"/>
            </a:defPPr>
            <a:lvl1pPr>
              <a:defRPr sz="1600" kern="100">
                <a:solidFill>
                  <a:schemeClr val="bg2">
                    <a:lumMod val="10000"/>
                  </a:schemeClr>
                </a:solidFill>
                <a:latin typeface="新細明體" panose="02020500000000000000" pitchFamily="18" charset="-120"/>
                <a:ea typeface="新細明體" panose="02020500000000000000" pitchFamily="18" charset="-120"/>
              </a:defRPr>
            </a:lvl1pPr>
          </a:lstStyle>
          <a:p>
            <a:r>
              <a:rPr lang="en-US" altLang="zh-CN" dirty="0"/>
              <a:t>109.</a:t>
            </a:r>
            <a:r>
              <a:rPr lang="en-US" altLang="zh-TW" dirty="0"/>
              <a:t>7</a:t>
            </a:r>
            <a:r>
              <a:rPr lang="en-US" altLang="zh-CN" dirty="0"/>
              <a:t>.</a:t>
            </a:r>
            <a:r>
              <a:rPr lang="en-US" altLang="zh-TW" dirty="0"/>
              <a:t>8</a:t>
            </a:r>
            <a:r>
              <a:rPr lang="zh-TW" altLang="en-US" dirty="0"/>
              <a:t>營署建管</a:t>
            </a:r>
            <a:r>
              <a:rPr lang="zh-TW" altLang="en-US" dirty="0" smtClean="0"/>
              <a:t>字第</a:t>
            </a:r>
            <a:r>
              <a:rPr lang="en-US" altLang="zh-TW" dirty="0"/>
              <a:t>1090043213</a:t>
            </a:r>
            <a:r>
              <a:rPr lang="zh-TW" altLang="en-US" dirty="0"/>
              <a:t>號函</a:t>
            </a:r>
            <a:r>
              <a:rPr lang="zh-TW" altLang="en-US" dirty="0" smtClean="0"/>
              <a:t>釋</a:t>
            </a:r>
            <a:endParaRPr lang="zh-CN" altLang="en-US" dirty="0"/>
          </a:p>
        </p:txBody>
      </p:sp>
    </p:spTree>
    <p:extLst>
      <p:ext uri="{BB962C8B-B14F-4D97-AF65-F5344CB8AC3E}">
        <p14:creationId xmlns:p14="http://schemas.microsoft.com/office/powerpoint/2010/main" val="3702860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768797" y="580403"/>
            <a:ext cx="2964447" cy="646331"/>
          </a:xfrm>
          <a:prstGeom prst="rect">
            <a:avLst/>
          </a:prstGeom>
          <a:noFill/>
        </p:spPr>
        <p:txBody>
          <a:bodyPr wrap="square" rtlCol="0">
            <a:spAutoFit/>
          </a:bodyPr>
          <a:lstStyle/>
          <a:p>
            <a:r>
              <a:rPr lang="zh-TW" altLang="en-US" sz="3600" b="1" dirty="0">
                <a:solidFill>
                  <a:srgbClr val="002060"/>
                </a:solidFill>
                <a:latin typeface="微軟正黑體" panose="020B0604030504040204" pitchFamily="34" charset="-120"/>
                <a:ea typeface="微軟正黑體" panose="020B0604030504040204" pitchFamily="34" charset="-120"/>
              </a:rPr>
              <a:t>法規適用重點</a:t>
            </a:r>
          </a:p>
        </p:txBody>
      </p:sp>
      <p:pic>
        <p:nvPicPr>
          <p:cNvPr id="8" name="Picture 5" descr="https://img.yamol.tw/file/5bf64dfd7aadf.jpg"/>
          <p:cNvPicPr>
            <a:picLocks noChangeAspect="1" noChangeArrowheads="1"/>
          </p:cNvPicPr>
          <p:nvPr/>
        </p:nvPicPr>
        <p:blipFill>
          <a:blip r:embed="rId2" cstate="print"/>
          <a:srcRect/>
          <a:stretch>
            <a:fillRect/>
          </a:stretch>
        </p:blipFill>
        <p:spPr bwMode="auto">
          <a:xfrm>
            <a:off x="6131339" y="2281149"/>
            <a:ext cx="5811002" cy="3413069"/>
          </a:xfrm>
          <a:prstGeom prst="rect">
            <a:avLst/>
          </a:prstGeom>
          <a:noFill/>
        </p:spPr>
      </p:pic>
      <p:sp>
        <p:nvSpPr>
          <p:cNvPr id="9" name="Rectangle 7"/>
          <p:cNvSpPr/>
          <p:nvPr/>
        </p:nvSpPr>
        <p:spPr>
          <a:xfrm>
            <a:off x="1389879" y="2367247"/>
            <a:ext cx="4579124"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solidFill>
                  <a:srgbClr val="002060"/>
                </a:solidFill>
                <a:latin typeface="微軟正黑體" panose="020B0604030504040204" pitchFamily="34" charset="-120"/>
                <a:ea typeface="微軟正黑體" panose="020B0604030504040204" pitchFamily="34" charset="-120"/>
              </a:rPr>
              <a:t>空氣音隔音 ─</a:t>
            </a:r>
            <a:r>
              <a:rPr lang="en-US" altLang="zh-TW" sz="2400" b="1" dirty="0">
                <a:solidFill>
                  <a:srgbClr val="002060"/>
                </a:solidFill>
                <a:latin typeface="微軟正黑體" panose="020B0604030504040204" pitchFamily="34" charset="-120"/>
                <a:ea typeface="微軟正黑體" panose="020B0604030504040204" pitchFamily="34" charset="-120"/>
              </a:rPr>
              <a:t>105.7.1</a:t>
            </a:r>
            <a:r>
              <a:rPr lang="zh-TW" altLang="en-US" sz="2400" b="1" dirty="0">
                <a:solidFill>
                  <a:srgbClr val="002060"/>
                </a:solidFill>
                <a:latin typeface="微軟正黑體" panose="020B0604030504040204" pitchFamily="34" charset="-120"/>
                <a:ea typeface="微軟正黑體" panose="020B0604030504040204" pitchFamily="34" charset="-120"/>
              </a:rPr>
              <a:t>實施</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sp>
        <p:nvSpPr>
          <p:cNvPr id="10" name="文本框 67"/>
          <p:cNvSpPr txBox="1"/>
          <p:nvPr/>
        </p:nvSpPr>
        <p:spPr>
          <a:xfrm>
            <a:off x="1389882" y="2756646"/>
            <a:ext cx="4741457" cy="2182649"/>
          </a:xfrm>
          <a:prstGeom prst="rect">
            <a:avLst/>
          </a:prstGeom>
          <a:noFill/>
          <a:ln>
            <a:noFill/>
          </a:ln>
        </p:spPr>
        <p:txBody>
          <a:bodyPr wrap="square" rtlCol="0">
            <a:spAutoFit/>
          </a:bodyPr>
          <a:lstStyle/>
          <a:p>
            <a:pPr marL="360363" indent="-360363">
              <a:lnSpc>
                <a:spcPts val="2200"/>
              </a:lnSpc>
              <a:spcBef>
                <a:spcPts val="300"/>
              </a:spcBef>
            </a:pPr>
            <a:r>
              <a:rPr lang="zh-TW" altLang="en-US" sz="1600" dirty="0" smtClean="0">
                <a:solidFill>
                  <a:schemeClr val="tx1">
                    <a:lumMod val="65000"/>
                    <a:lumOff val="35000"/>
                  </a:schemeClr>
                </a:solidFill>
                <a:latin typeface="微軟正黑體" panose="020B0604030504040204" pitchFamily="34" charset="-120"/>
                <a:ea typeface="微軟正黑體" panose="020B0604030504040204" pitchFamily="34" charset="-120"/>
              </a:rPr>
              <a:t>一、寄宿舍、旅館等之臥室、客房或醫院病房之分間牆。</a:t>
            </a:r>
            <a:endParaRPr lang="en-US" altLang="zh-TW" sz="160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360363" indent="-360363">
              <a:lnSpc>
                <a:spcPts val="2200"/>
              </a:lnSpc>
              <a:spcBef>
                <a:spcPts val="300"/>
              </a:spcBef>
            </a:pPr>
            <a:r>
              <a:rPr lang="zh-TW" altLang="en-US" sz="1600" dirty="0" smtClean="0">
                <a:solidFill>
                  <a:schemeClr val="tx1">
                    <a:lumMod val="65000"/>
                    <a:lumOff val="35000"/>
                  </a:schemeClr>
                </a:solidFill>
                <a:latin typeface="微軟正黑體" panose="020B0604030504040204" pitchFamily="34" charset="-120"/>
                <a:ea typeface="微軟正黑體" panose="020B0604030504040204" pitchFamily="34" charset="-120"/>
              </a:rPr>
              <a:t>二、連棟住宅、集合住宅之分戶牆。</a:t>
            </a:r>
            <a:endParaRPr lang="en-US" altLang="zh-TW" sz="160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360363" indent="-360363">
              <a:lnSpc>
                <a:spcPts val="2200"/>
              </a:lnSpc>
              <a:spcBef>
                <a:spcPts val="300"/>
              </a:spcBef>
            </a:pPr>
            <a:r>
              <a:rPr lang="zh-TW" altLang="en-US" sz="1600" dirty="0" smtClean="0">
                <a:solidFill>
                  <a:schemeClr val="tx1">
                    <a:lumMod val="65000"/>
                    <a:lumOff val="35000"/>
                  </a:schemeClr>
                </a:solidFill>
                <a:latin typeface="微軟正黑體" panose="020B0604030504040204" pitchFamily="34" charset="-120"/>
                <a:ea typeface="微軟正黑體" panose="020B0604030504040204" pitchFamily="34" charset="-120"/>
              </a:rPr>
              <a:t>三、昇降機道與第一款建築物居室相鄰之分間牆，及與前款建築物居室相鄰之分戶牆。</a:t>
            </a:r>
            <a:endParaRPr lang="en-US" altLang="zh-TW" sz="160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360363" indent="-360363">
              <a:lnSpc>
                <a:spcPts val="2200"/>
              </a:lnSpc>
              <a:spcBef>
                <a:spcPts val="300"/>
              </a:spcBef>
            </a:pPr>
            <a:r>
              <a:rPr lang="zh-TW" altLang="en-US" sz="1600" dirty="0" smtClean="0">
                <a:solidFill>
                  <a:schemeClr val="tx1">
                    <a:lumMod val="65000"/>
                    <a:lumOff val="35000"/>
                  </a:schemeClr>
                </a:solidFill>
                <a:latin typeface="微軟正黑體" panose="020B0604030504040204" pitchFamily="34" charset="-120"/>
                <a:ea typeface="微軟正黑體" panose="020B0604030504040204" pitchFamily="34" charset="-120"/>
              </a:rPr>
              <a:t>四、第一款及第二款建築物置放機械設備空間與上層或下層居室分隔之樓板。</a:t>
            </a:r>
            <a:endParaRPr lang="zh-CN" altLang="en-US" sz="16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12" name="Rectangle 7"/>
          <p:cNvSpPr/>
          <p:nvPr/>
        </p:nvSpPr>
        <p:spPr>
          <a:xfrm>
            <a:off x="1389878" y="4983149"/>
            <a:ext cx="5127653"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solidFill>
                  <a:srgbClr val="002060"/>
                </a:solidFill>
                <a:latin typeface="微軟正黑體" panose="020B0604030504040204" pitchFamily="34" charset="-120"/>
                <a:ea typeface="微軟正黑體" panose="020B0604030504040204" pitchFamily="34" charset="-120"/>
              </a:rPr>
              <a:t>衝擊音隔</a:t>
            </a:r>
            <a:r>
              <a:rPr lang="ko-KR" altLang="en-US" sz="2400" b="1" dirty="0">
                <a:solidFill>
                  <a:srgbClr val="002060"/>
                </a:solidFill>
                <a:latin typeface="微軟正黑體" panose="020B0604030504040204" pitchFamily="34" charset="-120"/>
                <a:ea typeface="微軟正黑體" panose="020B0604030504040204" pitchFamily="34" charset="-120"/>
              </a:rPr>
              <a:t>音</a:t>
            </a:r>
            <a:r>
              <a:rPr lang="zh-TW" altLang="en-US" sz="2400" b="1" dirty="0">
                <a:solidFill>
                  <a:srgbClr val="002060"/>
                </a:solidFill>
                <a:latin typeface="微軟正黑體" panose="020B0604030504040204" pitchFamily="34" charset="-120"/>
                <a:ea typeface="微軟正黑體" panose="020B0604030504040204" pitchFamily="34" charset="-120"/>
              </a:rPr>
              <a:t> ─部分</a:t>
            </a:r>
            <a:r>
              <a:rPr lang="en-US" altLang="zh-TW" sz="2400" b="1" dirty="0">
                <a:solidFill>
                  <a:srgbClr val="002060"/>
                </a:solidFill>
                <a:latin typeface="微軟正黑體" panose="020B0604030504040204" pitchFamily="34" charset="-120"/>
                <a:ea typeface="微軟正黑體" panose="020B0604030504040204" pitchFamily="34" charset="-120"/>
              </a:rPr>
              <a:t>110.1.1</a:t>
            </a:r>
            <a:r>
              <a:rPr lang="zh-TW" altLang="en-US" sz="2400" b="1" dirty="0">
                <a:solidFill>
                  <a:srgbClr val="002060"/>
                </a:solidFill>
                <a:latin typeface="微軟正黑體" panose="020B0604030504040204" pitchFamily="34" charset="-120"/>
                <a:ea typeface="微軟正黑體" panose="020B0604030504040204" pitchFamily="34" charset="-120"/>
              </a:rPr>
              <a:t>實施</a:t>
            </a:r>
            <a:endParaRPr lang="zh-CN" altLang="en-US" sz="2400" b="1" dirty="0">
              <a:solidFill>
                <a:srgbClr val="002060"/>
              </a:solidFill>
              <a:latin typeface="微軟正黑體" panose="020B0604030504040204" pitchFamily="34" charset="-120"/>
              <a:ea typeface="微軟正黑體" panose="020B0604030504040204" pitchFamily="34" charset="-120"/>
            </a:endParaRPr>
          </a:p>
        </p:txBody>
      </p:sp>
      <p:sp>
        <p:nvSpPr>
          <p:cNvPr id="22" name="Rectangle 7"/>
          <p:cNvSpPr/>
          <p:nvPr/>
        </p:nvSpPr>
        <p:spPr>
          <a:xfrm>
            <a:off x="1389879" y="1317865"/>
            <a:ext cx="4242436" cy="3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solidFill>
                  <a:srgbClr val="002060"/>
                </a:solidFill>
                <a:latin typeface="微軟正黑體" panose="020B0604030504040204" pitchFamily="34" charset="-120"/>
                <a:ea typeface="微軟正黑體" panose="020B0604030504040204" pitchFamily="34" charset="-120"/>
              </a:rPr>
              <a:t>適用範圍 ─非所有類型建築物</a:t>
            </a:r>
            <a:endParaRPr lang="zh-CN" altLang="en-US" sz="2400" b="1" dirty="0">
              <a:solidFill>
                <a:srgbClr val="002060"/>
              </a:solidFill>
              <a:latin typeface="微軟正黑體" panose="020B0604030504040204" pitchFamily="34" charset="-120"/>
              <a:ea typeface="微軟正黑體" panose="020B0604030504040204" pitchFamily="34" charset="-120"/>
            </a:endParaRPr>
          </a:p>
        </p:txBody>
      </p:sp>
      <p:sp>
        <p:nvSpPr>
          <p:cNvPr id="23" name="文本框 67"/>
          <p:cNvSpPr txBox="1"/>
          <p:nvPr/>
        </p:nvSpPr>
        <p:spPr>
          <a:xfrm>
            <a:off x="1389882" y="1660296"/>
            <a:ext cx="4579121" cy="707886"/>
          </a:xfrm>
          <a:prstGeom prst="rect">
            <a:avLst/>
          </a:prstGeom>
          <a:noFill/>
          <a:ln>
            <a:noFill/>
          </a:ln>
        </p:spPr>
        <p:txBody>
          <a:bodyPr wrap="square" rtlCol="0">
            <a:spAutoFit/>
          </a:bodyPr>
          <a:lstStyle/>
          <a:p>
            <a:pPr>
              <a:lnSpc>
                <a:spcPct val="150000"/>
              </a:lnSpc>
            </a:pPr>
            <a:r>
              <a:rPr lang="zh-TW" altLang="en-US" sz="1600" dirty="0" smtClean="0">
                <a:solidFill>
                  <a:schemeClr val="tx1">
                    <a:lumMod val="65000"/>
                    <a:lumOff val="35000"/>
                  </a:schemeClr>
                </a:solidFill>
                <a:latin typeface="微軟正黑體" panose="020B0604030504040204" pitchFamily="34" charset="-120"/>
                <a:ea typeface="微軟正黑體" panose="020B0604030504040204" pitchFamily="34" charset="-120"/>
              </a:rPr>
              <a:t>一、新建</a:t>
            </a:r>
            <a:endParaRPr lang="en-US" altLang="zh-TW" sz="160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r>
              <a:rPr lang="zh-TW" altLang="en-US" sz="1600" dirty="0" smtClean="0">
                <a:solidFill>
                  <a:schemeClr val="tx1">
                    <a:lumMod val="65000"/>
                    <a:lumOff val="35000"/>
                  </a:schemeClr>
                </a:solidFill>
                <a:latin typeface="微軟正黑體" panose="020B0604030504040204" pitchFamily="34" charset="-120"/>
                <a:ea typeface="微軟正黑體" panose="020B0604030504040204" pitchFamily="34" charset="-120"/>
              </a:rPr>
              <a:t>二、增建建築物</a:t>
            </a:r>
            <a:endParaRPr lang="zh-CN" altLang="en-US" sz="16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5" name="文本框 67"/>
          <p:cNvSpPr txBox="1"/>
          <p:nvPr/>
        </p:nvSpPr>
        <p:spPr>
          <a:xfrm>
            <a:off x="1389882" y="5395560"/>
            <a:ext cx="4832014" cy="984885"/>
          </a:xfrm>
          <a:prstGeom prst="rect">
            <a:avLst/>
          </a:prstGeom>
          <a:noFill/>
          <a:ln>
            <a:noFill/>
          </a:ln>
        </p:spPr>
        <p:txBody>
          <a:bodyPr wrap="square" rtlCol="0">
            <a:spAutoFit/>
          </a:bodyPr>
          <a:lstStyle/>
          <a:p>
            <a:pPr marL="360363" indent="-360363">
              <a:spcBef>
                <a:spcPts val="1200"/>
              </a:spcBef>
            </a:pPr>
            <a:r>
              <a:rPr lang="zh-TW" altLang="en-US" sz="1600" dirty="0" smtClean="0">
                <a:solidFill>
                  <a:schemeClr val="tx1">
                    <a:lumMod val="65000"/>
                    <a:lumOff val="35000"/>
                  </a:schemeClr>
                </a:solidFill>
                <a:latin typeface="微軟正黑體" panose="020B0604030504040204" pitchFamily="34" charset="-120"/>
                <a:ea typeface="微軟正黑體" panose="020B0604030504040204" pitchFamily="34" charset="-120"/>
              </a:rPr>
              <a:t>一、連棟住宅、集合住宅之分戶樓板。</a:t>
            </a:r>
            <a:endParaRPr lang="en-US" altLang="zh-TW" sz="160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360363" indent="-360363">
              <a:spcBef>
                <a:spcPts val="1200"/>
              </a:spcBef>
            </a:pPr>
            <a:r>
              <a:rPr lang="zh-TW" altLang="en-US" sz="1600" dirty="0" smtClean="0">
                <a:solidFill>
                  <a:schemeClr val="tx1">
                    <a:lumMod val="65000"/>
                    <a:lumOff val="35000"/>
                  </a:schemeClr>
                </a:solidFill>
                <a:latin typeface="微軟正黑體" panose="020B0604030504040204" pitchFamily="34" charset="-120"/>
                <a:ea typeface="微軟正黑體" panose="020B0604030504040204" pitchFamily="34" charset="-120"/>
              </a:rPr>
              <a:t>二、前款建築物昇降機房之樓板，及置放機械設備空間與 </a:t>
            </a:r>
            <a:r>
              <a:rPr lang="zh-TW" altLang="en-US" sz="1600" b="1" dirty="0" smtClean="0">
                <a:solidFill>
                  <a:srgbClr val="FF0000"/>
                </a:solidFill>
                <a:latin typeface="微軟正黑體" panose="020B0604030504040204" pitchFamily="34" charset="-120"/>
                <a:ea typeface="微軟正黑體" panose="020B0604030504040204" pitchFamily="34" charset="-120"/>
              </a:rPr>
              <a:t>下層居室分隔之樓板 </a:t>
            </a:r>
            <a:r>
              <a:rPr lang="zh-TW" altLang="en-US" sz="1600"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zh-CN" altLang="en-US" sz="16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26" name="矩形 25"/>
          <p:cNvSpPr/>
          <p:nvPr/>
        </p:nvSpPr>
        <p:spPr>
          <a:xfrm>
            <a:off x="2471599" y="6045997"/>
            <a:ext cx="1923348" cy="3149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vert="horz"/>
          <a:lstStyle/>
          <a:p>
            <a:fld id="{AA4E786F-588D-4932-A7B2-AE3451FA4ACA}" type="slidenum">
              <a:rPr lang="zh-CN" altLang="en-US" b="1">
                <a:solidFill>
                  <a:prstClr val="black">
                    <a:tint val="75000"/>
                  </a:prstClr>
                </a:solidFill>
                <a:latin typeface="Times New Roman" panose="02020603050405020304" pitchFamily="18" charset="0"/>
                <a:cs typeface="Times New Roman" panose="02020603050405020304" pitchFamily="18" charset="0"/>
              </a:rPr>
              <a:pPr/>
              <a:t>9</a:t>
            </a:fld>
            <a:endParaRPr lang="zh-CN" altLang="en-US" b="1">
              <a:solidFill>
                <a:prstClr val="black">
                  <a:tint val="75000"/>
                </a:prstClr>
              </a:solidFill>
              <a:latin typeface="Times New Roman" panose="02020603050405020304" pitchFamily="18" charset="0"/>
              <a:cs typeface="Times New Roman" panose="02020603050405020304" pitchFamily="18" charset="0"/>
            </a:endParaRPr>
          </a:p>
        </p:txBody>
      </p:sp>
      <p:sp>
        <p:nvSpPr>
          <p:cNvPr id="27" name="文字方塊 26"/>
          <p:cNvSpPr txBox="1"/>
          <p:nvPr/>
        </p:nvSpPr>
        <p:spPr>
          <a:xfrm>
            <a:off x="807932" y="61036"/>
            <a:ext cx="2515565" cy="523220"/>
          </a:xfrm>
          <a:prstGeom prst="rect">
            <a:avLst/>
          </a:prstGeom>
          <a:noFill/>
        </p:spPr>
        <p:txBody>
          <a:bodyPr wrap="square" rtlCol="0">
            <a:spAutoFit/>
          </a:bodyPr>
          <a:lstStyle/>
          <a:p>
            <a:r>
              <a:rPr lang="zh-TW" altLang="en-US" sz="2800" dirty="0">
                <a:solidFill>
                  <a:schemeClr val="bg1">
                    <a:lumMod val="50000"/>
                  </a:schemeClr>
                </a:solidFill>
                <a:latin typeface="微軟正黑體" panose="020B0604030504040204" pitchFamily="34" charset="-120"/>
                <a:ea typeface="微軟正黑體" panose="020B0604030504040204" pitchFamily="34" charset="-120"/>
              </a:rPr>
              <a:t>隔音法制化</a:t>
            </a:r>
          </a:p>
        </p:txBody>
      </p:sp>
      <p:sp>
        <p:nvSpPr>
          <p:cNvPr id="28" name="橢圓 27"/>
          <p:cNvSpPr/>
          <p:nvPr/>
        </p:nvSpPr>
        <p:spPr>
          <a:xfrm>
            <a:off x="65401" y="57724"/>
            <a:ext cx="615092" cy="61509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156110" y="122591"/>
            <a:ext cx="540533" cy="461665"/>
          </a:xfrm>
          <a:prstGeom prst="rect">
            <a:avLst/>
          </a:prstGeom>
          <a:noFill/>
        </p:spPr>
        <p:txBody>
          <a:bodyPr wrap="none" rtlCol="0">
            <a:spAutoFit/>
          </a:bodyPr>
          <a:lstStyle/>
          <a:p>
            <a:r>
              <a:rPr lang="en-US" altLang="zh-TW" sz="2400" dirty="0" smtClean="0">
                <a:solidFill>
                  <a:schemeClr val="bg1"/>
                </a:solidFill>
                <a:latin typeface="微軟正黑體" panose="020B0604030504040204" pitchFamily="34" charset="-120"/>
                <a:ea typeface="微軟正黑體" panose="020B0604030504040204" pitchFamily="34" charset="-120"/>
              </a:rPr>
              <a:t>01</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3246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17AECF30-4CBE-4005-8430-47D6FDF1C03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点线创意"/>
</p:tagLst>
</file>

<file path=ppt/tags/tag10.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19.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20.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7"/>
</p:tagLst>
</file>

<file path=ppt/tags/tag24.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7"/>
</p:tagLst>
</file>

<file path=ppt/tags/tag26.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8"/>
</p:tagLst>
</file>

<file path=ppt/tags/tag27.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9"/>
</p:tagLst>
</file>

<file path=ppt/tags/tag28.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4"/>
</p:tagLst>
</file>

<file path=ppt/tags/tag32.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5"/>
</p:tagLst>
</file>

<file path=ppt/tags/tag39.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40.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2"/>
</p:tagLst>
</file>

<file path=ppt/tags/tag42.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Text"/>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401161922"/>
  <p:tag name="MH_LIBRARY" val="GRAPHIC"/>
  <p:tag name="MH_TYPE" val="SubTitle"/>
  <p:tag name="MH_ORDER"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原創">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原創">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原創">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3155</TotalTime>
  <Words>3069</Words>
  <Application>Microsoft Office PowerPoint</Application>
  <PresentationFormat>寬螢幕</PresentationFormat>
  <Paragraphs>348</Paragraphs>
  <Slides>27</Slides>
  <Notes>3</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27</vt:i4>
      </vt:variant>
    </vt:vector>
  </HeadingPairs>
  <TitlesOfParts>
    <vt:vector size="41" baseType="lpstr">
      <vt:lpstr>等线</vt:lpstr>
      <vt:lpstr>Gill Sans MT</vt:lpstr>
      <vt:lpstr>Lato Regular</vt:lpstr>
      <vt:lpstr>华文新魏</vt:lpstr>
      <vt:lpstr>微軟正黑體</vt:lpstr>
      <vt:lpstr>新細明體</vt:lpstr>
      <vt:lpstr>標楷體</vt:lpstr>
      <vt:lpstr>Arial</vt:lpstr>
      <vt:lpstr>Bookman Old Style</vt:lpstr>
      <vt:lpstr>Calibri</vt:lpstr>
      <vt:lpstr>Times New Roman</vt:lpstr>
      <vt:lpstr>Wingdings</vt:lpstr>
      <vt:lpstr>Wingdings 3</vt:lpstr>
      <vt:lpstr>原創</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慧芳 陳</cp:lastModifiedBy>
  <cp:revision>391</cp:revision>
  <cp:lastPrinted>2020-07-28T23:22:48Z</cp:lastPrinted>
  <dcterms:created xsi:type="dcterms:W3CDTF">2017-12-12T07:27:06Z</dcterms:created>
  <dcterms:modified xsi:type="dcterms:W3CDTF">2020-07-29T02:15:54Z</dcterms:modified>
</cp:coreProperties>
</file>